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7"/>
  </p:notesMasterIdLst>
  <p:handoutMasterIdLst>
    <p:handoutMasterId r:id="rId8"/>
  </p:handoutMasterIdLst>
  <p:sldIdLst>
    <p:sldId id="321" r:id="rId2"/>
    <p:sldId id="320" r:id="rId3"/>
    <p:sldId id="299" r:id="rId4"/>
    <p:sldId id="318" r:id="rId5"/>
    <p:sldId id="319" r:id="rId6"/>
  </p:sldIdLst>
  <p:sldSz cx="9144000" cy="6858000" type="screen4x3"/>
  <p:notesSz cx="696118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0987" autoAdjust="0"/>
  </p:normalViewPr>
  <p:slideViewPr>
    <p:cSldViewPr>
      <p:cViewPr>
        <p:scale>
          <a:sx n="80" d="100"/>
          <a:sy n="80" d="100"/>
        </p:scale>
        <p:origin x="-168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86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3016411" cy="46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06" tIns="46252" rIns="92506" bIns="46252" numCol="1" anchor="t" anchorCtr="0" compatLnSpc="1">
            <a:prstTxWarp prst="textNoShape">
              <a:avLst/>
            </a:prstTxWarp>
          </a:bodyPr>
          <a:lstStyle>
            <a:lvl1pPr defTabSz="925139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3208" y="1"/>
            <a:ext cx="3016411" cy="46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06" tIns="46252" rIns="92506" bIns="46252" numCol="1" anchor="t" anchorCtr="0" compatLnSpc="1">
            <a:prstTxWarp prst="textNoShape">
              <a:avLst/>
            </a:prstTxWarp>
          </a:bodyPr>
          <a:lstStyle>
            <a:lvl1pPr algn="r" defTabSz="925139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773014"/>
            <a:ext cx="3016411" cy="46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06" tIns="46252" rIns="92506" bIns="46252" numCol="1" anchor="b" anchorCtr="0" compatLnSpc="1">
            <a:prstTxWarp prst="textNoShape">
              <a:avLst/>
            </a:prstTxWarp>
          </a:bodyPr>
          <a:lstStyle>
            <a:lvl1pPr defTabSz="925139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3208" y="8773014"/>
            <a:ext cx="3016411" cy="46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06" tIns="46252" rIns="92506" bIns="46252" numCol="1" anchor="b" anchorCtr="0" compatLnSpc="1">
            <a:prstTxWarp prst="textNoShape">
              <a:avLst/>
            </a:prstTxWarp>
          </a:bodyPr>
          <a:lstStyle>
            <a:lvl1pPr algn="r" defTabSz="925139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EC0EBC7-4EDD-4620-B9F0-8DE48390E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796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16411" cy="461490"/>
          </a:xfrm>
          <a:prstGeom prst="rect">
            <a:avLst/>
          </a:prstGeom>
        </p:spPr>
        <p:txBody>
          <a:bodyPr vert="horz" lIns="90644" tIns="45323" rIns="90644" bIns="45323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3208" y="1"/>
            <a:ext cx="3016411" cy="461490"/>
          </a:xfrm>
          <a:prstGeom prst="rect">
            <a:avLst/>
          </a:prstGeom>
        </p:spPr>
        <p:txBody>
          <a:bodyPr vert="horz" lIns="90644" tIns="45323" rIns="90644" bIns="45323" rtlCol="0"/>
          <a:lstStyle>
            <a:lvl1pPr algn="r" eaLnBrk="0" hangingPunct="0">
              <a:defRPr sz="1200" smtClean="0">
                <a:cs typeface="+mn-cs"/>
              </a:defRPr>
            </a:lvl1pPr>
          </a:lstStyle>
          <a:p>
            <a:pPr>
              <a:defRPr/>
            </a:pPr>
            <a:fld id="{B7D0BB9A-5794-4586-A906-D90EE8C83B5B}" type="datetimeFigureOut">
              <a:rPr lang="en-US"/>
              <a:pPr>
                <a:defRPr/>
              </a:pPr>
              <a:t>5/11/2016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2150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3" rIns="90644" bIns="4532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90" y="4386508"/>
            <a:ext cx="5570209" cy="4156548"/>
          </a:xfrm>
          <a:prstGeom prst="rect">
            <a:avLst/>
          </a:prstGeom>
        </p:spPr>
        <p:txBody>
          <a:bodyPr vert="horz" lIns="90644" tIns="45323" rIns="90644" bIns="45323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773014"/>
            <a:ext cx="3016411" cy="461490"/>
          </a:xfrm>
          <a:prstGeom prst="rect">
            <a:avLst/>
          </a:prstGeom>
        </p:spPr>
        <p:txBody>
          <a:bodyPr vert="horz" lIns="90644" tIns="45323" rIns="90644" bIns="45323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3208" y="8773014"/>
            <a:ext cx="3016411" cy="461490"/>
          </a:xfrm>
          <a:prstGeom prst="rect">
            <a:avLst/>
          </a:prstGeom>
        </p:spPr>
        <p:txBody>
          <a:bodyPr vert="horz" lIns="90644" tIns="45323" rIns="90644" bIns="45323" rtlCol="0" anchor="b"/>
          <a:lstStyle>
            <a:lvl1pPr algn="r" eaLnBrk="0" hangingPunct="0">
              <a:defRPr sz="1200" smtClean="0">
                <a:cs typeface="+mn-cs"/>
              </a:defRPr>
            </a:lvl1pPr>
          </a:lstStyle>
          <a:p>
            <a:pPr>
              <a:defRPr/>
            </a:pPr>
            <a:fld id="{423076E1-C028-42A6-A6AD-C0B536B3FD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12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3076E1-C028-42A6-A6AD-C0B536B3FD4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331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3076E1-C028-42A6-A6AD-C0B536B3FD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88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3076E1-C028-42A6-A6AD-C0B536B3FD4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03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3076E1-C028-42A6-A6AD-C0B536B3FD4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552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03225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US" altLang="en-US" sz="240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8938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rgbClr val="FF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rgbClr val="FF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</p:grpSp>
      <p:pic>
        <p:nvPicPr>
          <p:cNvPr id="1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4163" y="304800"/>
            <a:ext cx="21463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C119C3A6-0BEA-4142-8992-EF0BDBCD00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23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51597-C538-4C51-B448-D2ED2911F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68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10682-7184-4286-B752-A9111C8AA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8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ABFF1-9B9E-4814-8909-486F4E847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5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C44E9-2D17-4E9B-B32F-8AAF2177AC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5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841F6-6104-4649-AF99-C12C14ED2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890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CDF24-22BD-41C7-89D6-7D517DDE5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2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C0F6B-4639-4A3C-BC9F-C59D24F950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1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7D7C5-8CD4-449D-B75D-E49AAAD60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72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24D9E-0AAB-4970-808D-634346D2C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0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6F2D7-4C19-4386-97C2-382DD11AF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1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fld id="{CF84601C-126A-4EBB-A263-DBF2265C5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033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1035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rgbClr val="FF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1036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1037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rgbClr val="FF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</p:grpSp>
      <p:pic>
        <p:nvPicPr>
          <p:cNvPr id="1032" name="Picture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700" y="5867400"/>
            <a:ext cx="18161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ESSA – </a:t>
            </a:r>
            <a:br>
              <a:rPr lang="en-US" dirty="0" smtClean="0"/>
            </a:br>
            <a:r>
              <a:rPr lang="en-US" dirty="0" smtClean="0"/>
              <a:t>Title I and Title III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1111 (3)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002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r>
              <a:rPr lang="en-US" dirty="0" smtClean="0"/>
              <a:t>Key Terminologies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302125"/>
          </a:xfrm>
        </p:spPr>
        <p:txBody>
          <a:bodyPr/>
          <a:lstStyle/>
          <a:p>
            <a:r>
              <a:rPr lang="en-US" sz="2800" dirty="0" smtClean="0"/>
              <a:t>ELD Program: __________________</a:t>
            </a:r>
          </a:p>
          <a:p>
            <a:pPr lvl="1"/>
            <a:r>
              <a:rPr lang="en-US" dirty="0" smtClean="0"/>
              <a:t>ESOL – __________________ </a:t>
            </a:r>
          </a:p>
          <a:p>
            <a:pPr lvl="1"/>
            <a:r>
              <a:rPr lang="en-US" dirty="0" smtClean="0"/>
              <a:t>ESL – ____________________</a:t>
            </a:r>
            <a:endParaRPr lang="en-US" dirty="0"/>
          </a:p>
          <a:p>
            <a:r>
              <a:rPr lang="en-US" sz="2800" dirty="0" smtClean="0"/>
              <a:t>LEP- _______________________</a:t>
            </a:r>
          </a:p>
          <a:p>
            <a:r>
              <a:rPr lang="en-US" sz="2800" dirty="0" smtClean="0"/>
              <a:t>EL –  _______________________</a:t>
            </a:r>
          </a:p>
          <a:p>
            <a:r>
              <a:rPr lang="en-US" sz="2800" dirty="0" smtClean="0"/>
              <a:t>RAEL – _____________________</a:t>
            </a:r>
          </a:p>
          <a:p>
            <a:r>
              <a:rPr lang="en-US" sz="2800" dirty="0" smtClean="0"/>
              <a:t>REL  - ______________________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5755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English Learners (EL)</a:t>
            </a:r>
            <a:endParaRPr lang="en-US" sz="28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219749"/>
              </p:ext>
            </p:extLst>
          </p:nvPr>
        </p:nvGraphicFramePr>
        <p:xfrm>
          <a:off x="762000" y="1905002"/>
          <a:ext cx="7924800" cy="3882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0987"/>
                <a:gridCol w="4443813"/>
              </a:tblGrid>
              <a:tr h="3852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NCLB/ESEA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Flex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ESSA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2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Accountability for ELs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determined under Title III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Accountability for ELs determined under Title I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575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State may exempt a RAEL student from one annual administration of the State’s reading/language arts assessment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Regulations also  require that RAEL students participate in mathematics assessments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With respect to RAELs</a:t>
                      </a:r>
                      <a:r>
                        <a:rPr lang="en-US" sz="1400" baseline="0" dirty="0" smtClean="0"/>
                        <a:t> who have been enrolled in a school in the US for less than 12 months, a state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r>
                        <a:rPr lang="en-US" sz="1400" baseline="0" dirty="0" smtClean="0"/>
                        <a:t> select </a:t>
                      </a:r>
                      <a:r>
                        <a:rPr lang="en-US" sz="1400" dirty="0" smtClean="0"/>
                        <a:t>to exclude RAELs from taking the Reading/Language</a:t>
                      </a:r>
                      <a:r>
                        <a:rPr lang="en-US" sz="1400" baseline="0" dirty="0" smtClean="0"/>
                        <a:t> Arts assessment the first year they are in the country; </a:t>
                      </a:r>
                      <a:r>
                        <a:rPr lang="en-US" sz="1400" b="1" baseline="0" dirty="0" smtClean="0"/>
                        <a:t>OR </a:t>
                      </a:r>
                      <a:r>
                        <a:rPr lang="en-US" sz="1400" b="1" dirty="0" smtClean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92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RAEL </a:t>
                      </a:r>
                      <a:r>
                        <a:rPr lang="en-US" sz="1400" dirty="0" smtClean="0"/>
                        <a:t>students take assessments and publicly report, but their test scores will not count toward a school’s rating in the first year </a:t>
                      </a:r>
                      <a:r>
                        <a:rPr lang="en-US" sz="1400" i="0" dirty="0" smtClean="0">
                          <a:solidFill>
                            <a:schemeClr val="tx1"/>
                          </a:solidFill>
                        </a:rPr>
                        <a:t>with subsequent plans in years 2 and 3</a:t>
                      </a:r>
                      <a:r>
                        <a:rPr lang="en-US" sz="1400" b="1" i="0" dirty="0" smtClean="0">
                          <a:solidFill>
                            <a:schemeClr val="tx1"/>
                          </a:solidFill>
                        </a:rPr>
                        <a:t>.  </a:t>
                      </a:r>
                      <a:endParaRPr lang="en-US" sz="14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RELs</a:t>
                      </a:r>
                      <a:r>
                        <a:rPr lang="en-US" sz="1400" baseline="0" dirty="0" smtClean="0"/>
                        <a:t> continue to be a part of the EL subgroup for </a:t>
                      </a:r>
                      <a:r>
                        <a:rPr lang="en-US" sz="1400" b="1" baseline="0" dirty="0" smtClean="0"/>
                        <a:t>two years after </a:t>
                      </a:r>
                      <a:r>
                        <a:rPr lang="en-US" sz="1400" baseline="0" dirty="0" smtClean="0"/>
                        <a:t>completing the EL program.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REL</a:t>
                      </a:r>
                      <a:r>
                        <a:rPr lang="en-US" sz="1400" baseline="0" dirty="0" smtClean="0"/>
                        <a:t>s </a:t>
                      </a:r>
                      <a:r>
                        <a:rPr lang="en-US" sz="1400" b="1" baseline="0" dirty="0" smtClean="0"/>
                        <a:t>may</a:t>
                      </a:r>
                      <a:r>
                        <a:rPr lang="en-US" sz="1400" baseline="0" dirty="0" smtClean="0"/>
                        <a:t> be identified in the EL subgroup for </a:t>
                      </a:r>
                      <a:r>
                        <a:rPr lang="en-US" sz="1400" b="1" baseline="0" dirty="0" smtClean="0"/>
                        <a:t>up to four years</a:t>
                      </a:r>
                      <a:r>
                        <a:rPr lang="en-US" sz="1400" baseline="0" dirty="0" smtClean="0"/>
                        <a:t> after completion of the EL program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7657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RAELs – Option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State may exclude a RAEL from one administration of the State annual reading/language arts (R/LA) assessment under Title I, which each State must administer to all students in each of grades 3-8 and at least once in high school (no exclusion from math assessment). </a:t>
            </a:r>
          </a:p>
          <a:p>
            <a:r>
              <a:rPr lang="en-US" sz="2000" dirty="0" smtClean="0"/>
              <a:t>In this option, a State may: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Exclude</a:t>
            </a:r>
            <a:r>
              <a:rPr lang="en-US" sz="1600" dirty="0" smtClean="0"/>
              <a:t> RAEL from one administration of the R/LA  assessment and </a:t>
            </a:r>
            <a:r>
              <a:rPr lang="en-US" sz="1600" dirty="0" smtClean="0">
                <a:solidFill>
                  <a:srgbClr val="FF0000"/>
                </a:solidFill>
              </a:rPr>
              <a:t>exclude</a:t>
            </a:r>
            <a:r>
              <a:rPr lang="en-US" sz="1600" dirty="0" smtClean="0"/>
              <a:t> the results of the RAEL on the R/LA for the purposes of Title I accountability for the first year of the student’s enrollment in U.S. schools; and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Include</a:t>
            </a:r>
            <a:r>
              <a:rPr lang="en-US" sz="1600" dirty="0" smtClean="0"/>
              <a:t> the results (i.e., achievement/proficiency) of RAELs on the R/LA and mathematics assessments for the purposes of accountability </a:t>
            </a:r>
            <a:r>
              <a:rPr lang="en-US" sz="1600" dirty="0" smtClean="0">
                <a:solidFill>
                  <a:srgbClr val="FF0000"/>
                </a:solidFill>
              </a:rPr>
              <a:t>after</a:t>
            </a:r>
            <a:r>
              <a:rPr lang="en-US" sz="1600" dirty="0" smtClean="0"/>
              <a:t> the student has been enrolled in a school in the US for at least one year.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RAELs – Option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 State must assess an RAEL in the student’s first year enrolled in U.S. schools on the State R/LA and mathematics assessments under Title I and report results for RAEL. </a:t>
            </a:r>
          </a:p>
          <a:p>
            <a:r>
              <a:rPr lang="en-US" sz="2000" dirty="0" smtClean="0"/>
              <a:t>For the purposes of accountability, under this option, States may:</a:t>
            </a:r>
          </a:p>
          <a:p>
            <a:pPr lvl="1"/>
            <a:r>
              <a:rPr lang="en-US" sz="1600" dirty="0" smtClean="0"/>
              <a:t>exclude the results of RAELs on the R/LA and mathematics assessments in the first year; </a:t>
            </a:r>
          </a:p>
          <a:p>
            <a:pPr lvl="1"/>
            <a:r>
              <a:rPr lang="en-US" sz="1600" dirty="0" smtClean="0"/>
              <a:t>include these RAELs only in a measure of student growth in the student’s second year; and </a:t>
            </a:r>
          </a:p>
          <a:p>
            <a:pPr lvl="1"/>
            <a:r>
              <a:rPr lang="en-US" sz="1600" dirty="0" smtClean="0"/>
              <a:t>include the proficiency/achievement of these RAELs on the R/LA and mathematics assessments in the third year and thereafter</a:t>
            </a:r>
            <a:r>
              <a:rPr lang="en-US" sz="20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t2014">
  <a:themeElements>
    <a:clrScheme name="MSDE PowerPoint Template 12">
      <a:dk1>
        <a:srgbClr val="000000"/>
      </a:dk1>
      <a:lt1>
        <a:srgbClr val="FFFFFF"/>
      </a:lt1>
      <a:dk2>
        <a:srgbClr val="420000"/>
      </a:dk2>
      <a:lt2>
        <a:srgbClr val="000000"/>
      </a:lt2>
      <a:accent1>
        <a:srgbClr val="CCCC00"/>
      </a:accent1>
      <a:accent2>
        <a:srgbClr val="F7D43F"/>
      </a:accent2>
      <a:accent3>
        <a:srgbClr val="FFFFFF"/>
      </a:accent3>
      <a:accent4>
        <a:srgbClr val="000000"/>
      </a:accent4>
      <a:accent5>
        <a:srgbClr val="E2E2AA"/>
      </a:accent5>
      <a:accent6>
        <a:srgbClr val="E0C038"/>
      </a:accent6>
      <a:hlink>
        <a:srgbClr val="996633"/>
      </a:hlink>
      <a:folHlink>
        <a:srgbClr val="993300"/>
      </a:folHlink>
    </a:clrScheme>
    <a:fontScheme name="MSDE PowerPoin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SDE PowerPoint Template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DE PowerPoint Template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DE PowerPoint Template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DE PowerPoint Template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DE PowerPoint Template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DE PowerPoint Template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DE PowerPoint Template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DE PowerPoint Template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DE PowerPoint Template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DE PowerPoint Template 10">
        <a:dk1>
          <a:srgbClr val="000000"/>
        </a:dk1>
        <a:lt1>
          <a:srgbClr val="FFFFFF"/>
        </a:lt1>
        <a:dk2>
          <a:srgbClr val="420000"/>
        </a:dk2>
        <a:lt2>
          <a:srgbClr val="000000"/>
        </a:lt2>
        <a:accent1>
          <a:srgbClr val="CCCC00"/>
        </a:accent1>
        <a:accent2>
          <a:srgbClr val="F4E30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DDCE0A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DE PowerPoint Template 11">
        <a:dk1>
          <a:srgbClr val="000000"/>
        </a:dk1>
        <a:lt1>
          <a:srgbClr val="FFFFFF"/>
        </a:lt1>
        <a:dk2>
          <a:srgbClr val="420000"/>
        </a:dk2>
        <a:lt2>
          <a:srgbClr val="000000"/>
        </a:lt2>
        <a:accent1>
          <a:srgbClr val="CCCC00"/>
        </a:accent1>
        <a:accent2>
          <a:srgbClr val="F7F23F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E0DB38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DE PowerPoint Template 12">
        <a:dk1>
          <a:srgbClr val="000000"/>
        </a:dk1>
        <a:lt1>
          <a:srgbClr val="FFFFFF"/>
        </a:lt1>
        <a:dk2>
          <a:srgbClr val="420000"/>
        </a:dk2>
        <a:lt2>
          <a:srgbClr val="000000"/>
        </a:lt2>
        <a:accent1>
          <a:srgbClr val="CCCC00"/>
        </a:accent1>
        <a:accent2>
          <a:srgbClr val="F7D43F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E0C038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ppt2014</Template>
  <TotalTime>2488</TotalTime>
  <Words>437</Words>
  <Application>Microsoft Office PowerPoint</Application>
  <PresentationFormat>On-screen Show (4:3)</PresentationFormat>
  <Paragraphs>37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ppt2014</vt:lpstr>
      <vt:lpstr>ESSA –  Title I and Title III</vt:lpstr>
      <vt:lpstr>Key Terminologies</vt:lpstr>
      <vt:lpstr>English Learners (EL)</vt:lpstr>
      <vt:lpstr>RAELs – Option 1</vt:lpstr>
      <vt:lpstr>RAELs – Option 2</vt:lpstr>
    </vt:vector>
  </TitlesOfParts>
  <Company>MSDE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Maryland State  Department of Education</dc:title>
  <dc:creator>Danielle Susskind</dc:creator>
  <cp:lastModifiedBy>Young-Chan Han</cp:lastModifiedBy>
  <cp:revision>191</cp:revision>
  <cp:lastPrinted>2016-05-09T12:21:54Z</cp:lastPrinted>
  <dcterms:created xsi:type="dcterms:W3CDTF">2014-11-21T15:38:27Z</dcterms:created>
  <dcterms:modified xsi:type="dcterms:W3CDTF">2016-05-11T14:46:41Z</dcterms:modified>
</cp:coreProperties>
</file>