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8"/>
  </p:notesMasterIdLst>
  <p:handoutMasterIdLst>
    <p:handoutMasterId r:id="rId9"/>
  </p:handoutMasterIdLst>
  <p:sldIdLst>
    <p:sldId id="256" r:id="rId2"/>
    <p:sldId id="314" r:id="rId3"/>
    <p:sldId id="324" r:id="rId4"/>
    <p:sldId id="313" r:id="rId5"/>
    <p:sldId id="326" r:id="rId6"/>
    <p:sldId id="327" r:id="rId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3292" autoAdjust="0"/>
  </p:normalViewPr>
  <p:slideViewPr>
    <p:cSldViewPr>
      <p:cViewPr>
        <p:scale>
          <a:sx n="94" d="100"/>
          <a:sy n="94" d="100"/>
        </p:scale>
        <p:origin x="-4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186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7735" cy="464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defTabSz="931525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083" y="1"/>
            <a:ext cx="3037735" cy="464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algn="r" defTabSz="931525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0314"/>
            <a:ext cx="3037735" cy="464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defTabSz="931525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083" y="8830314"/>
            <a:ext cx="3037735" cy="464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algn="r" defTabSz="931525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EC0EBC7-4EDD-4620-B9F0-8DE48390E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7969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37735" cy="464504"/>
          </a:xfrm>
          <a:prstGeom prst="rect">
            <a:avLst/>
          </a:prstGeom>
        </p:spPr>
        <p:txBody>
          <a:bodyPr vert="horz" lIns="91270" tIns="45635" rIns="91270" bIns="45635" rtlCol="0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083" y="1"/>
            <a:ext cx="3037735" cy="464504"/>
          </a:xfrm>
          <a:prstGeom prst="rect">
            <a:avLst/>
          </a:prstGeom>
        </p:spPr>
        <p:txBody>
          <a:bodyPr vert="horz" lIns="91270" tIns="45635" rIns="91270" bIns="45635" rtlCol="0"/>
          <a:lstStyle>
            <a:lvl1pPr algn="r" eaLnBrk="0" hangingPunct="0">
              <a:defRPr sz="1200" smtClean="0">
                <a:cs typeface="+mn-cs"/>
              </a:defRPr>
            </a:lvl1pPr>
          </a:lstStyle>
          <a:p>
            <a:pPr>
              <a:defRPr/>
            </a:pPr>
            <a:fld id="{B7D0BB9A-5794-4586-A906-D90EE8C83B5B}" type="datetimeFigureOut">
              <a:rPr lang="en-US"/>
              <a:pPr>
                <a:defRPr/>
              </a:pPr>
              <a:t>5/17/2016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0" tIns="45635" rIns="91270" bIns="45635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06" y="4415158"/>
            <a:ext cx="5609588" cy="4183696"/>
          </a:xfrm>
          <a:prstGeom prst="rect">
            <a:avLst/>
          </a:prstGeom>
        </p:spPr>
        <p:txBody>
          <a:bodyPr vert="horz" lIns="91270" tIns="45635" rIns="91270" bIns="45635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30314"/>
            <a:ext cx="3037735" cy="464504"/>
          </a:xfrm>
          <a:prstGeom prst="rect">
            <a:avLst/>
          </a:prstGeom>
        </p:spPr>
        <p:txBody>
          <a:bodyPr vert="horz" lIns="91270" tIns="45635" rIns="91270" bIns="45635" rtlCol="0" anchor="b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083" y="8830314"/>
            <a:ext cx="3037735" cy="464504"/>
          </a:xfrm>
          <a:prstGeom prst="rect">
            <a:avLst/>
          </a:prstGeom>
        </p:spPr>
        <p:txBody>
          <a:bodyPr vert="horz" lIns="91270" tIns="45635" rIns="91270" bIns="45635" rtlCol="0" anchor="b"/>
          <a:lstStyle>
            <a:lvl1pPr algn="r" eaLnBrk="0" hangingPunct="0">
              <a:defRPr sz="1200" smtClean="0">
                <a:cs typeface="+mn-cs"/>
              </a:defRPr>
            </a:lvl1pPr>
          </a:lstStyle>
          <a:p>
            <a:pPr>
              <a:defRPr/>
            </a:pPr>
            <a:fld id="{423076E1-C028-42A6-A6AD-C0B536B3FD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4124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1568" indent="-285219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0873" indent="-228173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597223" indent="-228173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3571" indent="-228173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09921" indent="-2281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66270" indent="-2281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2620" indent="-2281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78969" indent="-2281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4B3C867-13BE-48F3-8823-15346DE87C92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17" indent="-171417"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3076E1-C028-42A6-A6AD-C0B536B3FD4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69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17" indent="-171417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3076E1-C028-42A6-A6AD-C0B536B3FD4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698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17" indent="-171417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3076E1-C028-42A6-A6AD-C0B536B3FD4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698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17" indent="-171417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3076E1-C028-42A6-A6AD-C0B536B3FD4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698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17" indent="-171417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3076E1-C028-42A6-A6AD-C0B536B3FD4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69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03225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en-US" altLang="en-US" sz="2400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88938" y="304800"/>
            <a:ext cx="8391525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rgbClr val="FFCC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rgbClr val="FFCC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</p:grpSp>
      <p:pic>
        <p:nvPicPr>
          <p:cNvPr id="12" name="Pictur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4163" y="304800"/>
            <a:ext cx="21463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 b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C119C3A6-0BEA-4142-8992-EF0BDBCD00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623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51597-C538-4C51-B448-D2ED2911FC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68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10682-7184-4286-B752-A9111C8AA4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289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ABFF1-9B9E-4814-8909-486F4E847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250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C44E9-2D17-4E9B-B32F-8AAF2177AC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757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841F6-6104-4649-AF99-C12C14ED2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890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CCDF24-22BD-41C7-89D6-7D517DDE53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625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C0F6B-4639-4A3C-BC9F-C59D24F950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014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C7D7C5-8CD4-449D-B75D-E49AAAD608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972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D24D9E-0AAB-4970-808D-634346D2C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90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6F2D7-4C19-4386-97C2-382DD11AF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21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fld id="{CF84601C-126A-4EBB-A263-DBF2265C5F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1033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  <p:sp>
          <p:nvSpPr>
            <p:cNvPr id="1035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rgbClr val="FFCC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  <p:sp>
          <p:nvSpPr>
            <p:cNvPr id="1036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  <p:sp>
          <p:nvSpPr>
            <p:cNvPr id="1037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rgbClr val="FFCC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endParaRPr lang="en-US" altLang="en-US" sz="2400"/>
            </a:p>
          </p:txBody>
        </p:sp>
      </p:grpSp>
      <p:pic>
        <p:nvPicPr>
          <p:cNvPr id="1032" name="Picture 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0700" y="5867400"/>
            <a:ext cx="18161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1828800"/>
          </a:xfrm>
        </p:spPr>
        <p:txBody>
          <a:bodyPr/>
          <a:lstStyle/>
          <a:p>
            <a:pPr algn="ctr"/>
            <a:r>
              <a:rPr lang="en-US" altLang="en-US" sz="4000" dirty="0" smtClean="0"/>
              <a:t>Every Student Succeeds Act (ESSA)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765550"/>
            <a:ext cx="7543800" cy="1949450"/>
          </a:xfrm>
        </p:spPr>
        <p:txBody>
          <a:bodyPr/>
          <a:lstStyle/>
          <a:p>
            <a:pPr algn="ctr"/>
            <a:r>
              <a:rPr lang="en-US" altLang="en-US" sz="3200" dirty="0" smtClean="0"/>
              <a:t>What’ s </a:t>
            </a:r>
            <a:r>
              <a:rPr lang="en-US" altLang="en-US" sz="3200" dirty="0" smtClean="0"/>
              <a:t>New and a Little Different</a:t>
            </a:r>
            <a:endParaRPr lang="en-US" altLang="en-US" sz="3200" dirty="0"/>
          </a:p>
          <a:p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8229600" cy="609600"/>
          </a:xfrm>
        </p:spPr>
        <p:txBody>
          <a:bodyPr/>
          <a:lstStyle/>
          <a:p>
            <a:pPr algn="ctr"/>
            <a:r>
              <a:rPr lang="en-US" sz="3200" dirty="0" smtClean="0"/>
              <a:t>Family and Community Engagement (FCE)</a:t>
            </a:r>
            <a:endParaRPr lang="en-US" sz="3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174072"/>
              </p:ext>
            </p:extLst>
          </p:nvPr>
        </p:nvGraphicFramePr>
        <p:xfrm>
          <a:off x="1143000" y="1371600"/>
          <a:ext cx="6934200" cy="4416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7100"/>
                <a:gridCol w="3467100"/>
              </a:tblGrid>
              <a:tr h="3628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NCLB/ESEA (Sec. 1118)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ESSA (Sec. 1116)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6563">
                <a:tc>
                  <a:txBody>
                    <a:bodyPr/>
                    <a:lstStyle/>
                    <a:p>
                      <a:pPr lvl="0"/>
                      <a:r>
                        <a:rPr lang="en-US" sz="1800" dirty="0" smtClean="0"/>
                        <a:t>Section 1118 – Parental</a:t>
                      </a:r>
                      <a:r>
                        <a:rPr lang="en-US" sz="1800" baseline="0" dirty="0" smtClean="0"/>
                        <a:t> Involvement</a:t>
                      </a:r>
                      <a:endParaRPr lang="en-US" sz="1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7030A0"/>
                          </a:solidFill>
                        </a:rPr>
                        <a:t>Section 1116 – Parent</a:t>
                      </a:r>
                      <a:r>
                        <a:rPr lang="en-US" sz="1800" b="1" baseline="0" dirty="0" smtClean="0">
                          <a:solidFill>
                            <a:srgbClr val="7030A0"/>
                          </a:solidFill>
                        </a:rPr>
                        <a:t> and Family Engagement</a:t>
                      </a:r>
                      <a:endParaRPr lang="en-US" sz="18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80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Title:</a:t>
                      </a:r>
                      <a:r>
                        <a:rPr lang="en-US" sz="1800" baseline="0" dirty="0" smtClean="0"/>
                        <a:t> Parental Involvement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Law</a:t>
                      </a:r>
                      <a:r>
                        <a:rPr lang="en-US" sz="1800" baseline="0" dirty="0" smtClean="0"/>
                        <a:t> references parent involvement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 smtClean="0"/>
                        <a:t> Law references parents</a:t>
                      </a:r>
                      <a:endParaRPr lang="en-US" sz="1800" dirty="0" smtClean="0"/>
                    </a:p>
                    <a:p>
                      <a:pPr lvl="0"/>
                      <a:endParaRPr lang="en-US" sz="1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lang="en-US" sz="1800" dirty="0" smtClean="0"/>
                        <a:t>Language</a:t>
                      </a:r>
                      <a:r>
                        <a:rPr lang="en-US" sz="1800" baseline="0" dirty="0" smtClean="0"/>
                        <a:t> change to </a:t>
                      </a:r>
                      <a:r>
                        <a:rPr lang="en-US" sz="1800" b="1" baseline="0" dirty="0" smtClean="0">
                          <a:solidFill>
                            <a:srgbClr val="7030A0"/>
                          </a:solidFill>
                        </a:rPr>
                        <a:t>family and community engagement</a:t>
                      </a:r>
                    </a:p>
                    <a:p>
                      <a:pPr lvl="0">
                        <a:buFont typeface="Wingdings" pitchFamily="2" charset="2"/>
                        <a:buChar char="Ø"/>
                      </a:pPr>
                      <a:endParaRPr lang="en-US" sz="1800" b="1" baseline="0" dirty="0" smtClean="0">
                        <a:solidFill>
                          <a:srgbClr val="7030A0"/>
                        </a:solidFill>
                      </a:endParaRPr>
                    </a:p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lang="en-US" sz="1800" b="1" baseline="0" dirty="0" smtClean="0">
                          <a:solidFill>
                            <a:srgbClr val="7030A0"/>
                          </a:solidFill>
                        </a:rPr>
                        <a:t>Parents and family members</a:t>
                      </a:r>
                    </a:p>
                    <a:p>
                      <a:pPr lvl="0"/>
                      <a:endParaRPr lang="en-US" sz="1600" b="1" baseline="0" dirty="0" smtClean="0"/>
                    </a:p>
                    <a:p>
                      <a:pPr lvl="0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9723">
                <a:tc>
                  <a:txBody>
                    <a:bodyPr/>
                    <a:lstStyle/>
                    <a:p>
                      <a:pPr lvl="0"/>
                      <a:r>
                        <a:rPr lang="en-US" sz="1800" dirty="0" smtClean="0"/>
                        <a:t>Reservation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of Funds: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US" sz="1800" dirty="0" smtClean="0"/>
                        <a:t> at least 95% of the 1% must be distributed to schools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endParaRPr lang="en-US" sz="1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At least 90 percent of the 1% must be distributed</a:t>
                      </a:r>
                      <a:r>
                        <a:rPr lang="en-US" sz="1600" b="1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to schools.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US" sz="1600" b="1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18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riority can be  given to high- need schools.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lang="en-US" sz="1600" b="1" kern="1200" dirty="0" smtClean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945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/>
            <a:r>
              <a:rPr lang="en-US" sz="4200" dirty="0" smtClean="0"/>
              <a:t>FCE - District Level</a:t>
            </a:r>
            <a:endParaRPr lang="en-US" sz="4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453544"/>
              </p:ext>
            </p:extLst>
          </p:nvPr>
        </p:nvGraphicFramePr>
        <p:xfrm>
          <a:off x="152400" y="646294"/>
          <a:ext cx="8686800" cy="50687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6800"/>
              </a:tblGrid>
              <a:tr h="539614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District-Level Policy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95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Policy </a:t>
                      </a:r>
                      <a:r>
                        <a:rPr lang="en-US" sz="1800" b="1" u="sng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must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establish the agency’s expectations </a:t>
                      </a:r>
                      <a:r>
                        <a:rPr lang="en-US" sz="18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and objectives</a:t>
                      </a:r>
                      <a:r>
                        <a:rPr lang="en-US" sz="1800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 meaningful parent and family engagement.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sz="18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Expanded</a:t>
                      </a: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language for coordination, technical assistance and other support to necessary </a:t>
                      </a:r>
                      <a:r>
                        <a:rPr lang="en-US" sz="1800" b="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to build the capacity </a:t>
                      </a: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 schools </a:t>
                      </a:r>
                      <a:r>
                        <a:rPr lang="en-US" sz="1800" b="1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to include </a:t>
                      </a:r>
                      <a:r>
                        <a:rPr lang="en-US" sz="1800" b="1" dirty="0" smtClean="0">
                          <a:solidFill>
                            <a:srgbClr val="7030A0"/>
                          </a:solidFill>
                        </a:rPr>
                        <a:t>meaningful consultation with: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itchFamily="49" charset="0"/>
                        <a:buChar char="o"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7030A0"/>
                          </a:solidFill>
                        </a:rPr>
                        <a:t> employers, 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itchFamily="49" charset="0"/>
                        <a:buChar char="o"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7030A0"/>
                          </a:solidFill>
                        </a:rPr>
                        <a:t> business leaders, and 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itchFamily="49" charset="0"/>
                        <a:buChar char="o"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7030A0"/>
                          </a:solidFill>
                        </a:rPr>
                        <a:t> philanthropic organizations, or individuals with    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itchFamily="49" charset="0"/>
                        <a:buNone/>
                        <a:tabLst/>
                        <a:defRPr/>
                      </a:pPr>
                      <a:r>
                        <a:rPr lang="en-US" sz="1800" b="1" baseline="0" dirty="0" smtClean="0">
                          <a:solidFill>
                            <a:srgbClr val="7030A0"/>
                          </a:solidFill>
                        </a:rPr>
                        <a:t>   </a:t>
                      </a:r>
                      <a:r>
                        <a:rPr lang="en-US" sz="1800" b="1" dirty="0" smtClean="0">
                          <a:solidFill>
                            <a:srgbClr val="7030A0"/>
                          </a:solidFill>
                        </a:rPr>
                        <a:t>expertise in effectively engaging parents and family 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itchFamily="49" charset="0"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7030A0"/>
                          </a:solidFill>
                        </a:rPr>
                        <a:t>   members in</a:t>
                      </a:r>
                      <a:r>
                        <a:rPr lang="en-US" sz="1800" b="1" baseline="0" dirty="0" smtClean="0">
                          <a:solidFill>
                            <a:srgbClr val="7030A0"/>
                          </a:solidFill>
                        </a:rPr>
                        <a:t> e</a:t>
                      </a:r>
                      <a:r>
                        <a:rPr lang="en-US" sz="1800" b="1" dirty="0" smtClean="0">
                          <a:solidFill>
                            <a:srgbClr val="7030A0"/>
                          </a:solidFill>
                        </a:rPr>
                        <a:t>ducation </a:t>
                      </a:r>
                      <a:endParaRPr lang="en-US" sz="1800" b="1" kern="1200" baseline="0" dirty="0" smtClean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lang="en-US" sz="18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US" sz="1800" dirty="0" smtClean="0"/>
                        <a:t>Coordinate and integration of parent and family engagement strategies is not specific to any federal program as it was before. It now states </a:t>
                      </a:r>
                      <a:r>
                        <a:rPr lang="en-US" sz="1800" b="1" dirty="0" smtClean="0">
                          <a:solidFill>
                            <a:srgbClr val="7030A0"/>
                          </a:solidFill>
                        </a:rPr>
                        <a:t>“with other relevant Federal, State, and local laws and programs”.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945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/>
            <a:r>
              <a:rPr lang="en-US" sz="4200" dirty="0" smtClean="0"/>
              <a:t>FCE - District Level</a:t>
            </a:r>
            <a:endParaRPr lang="en-US" sz="4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76183"/>
              </p:ext>
            </p:extLst>
          </p:nvPr>
        </p:nvGraphicFramePr>
        <p:xfrm>
          <a:off x="266700" y="609600"/>
          <a:ext cx="8610600" cy="50770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10600"/>
              </a:tblGrid>
              <a:tr h="53122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District-Level Policy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79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sz="14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US" sz="1800" dirty="0" smtClean="0"/>
                        <a:t>More specific regarding an annual evaluation of the content and effectiveness of the district policy </a:t>
                      </a:r>
                      <a:r>
                        <a:rPr lang="en-US" sz="1800" b="1" dirty="0" smtClean="0">
                          <a:solidFill>
                            <a:srgbClr val="7030A0"/>
                          </a:solidFill>
                        </a:rPr>
                        <a:t>to identify:</a:t>
                      </a:r>
                    </a:p>
                    <a:p>
                      <a:pPr marL="91440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itchFamily="49" charset="0"/>
                        <a:buChar char="o"/>
                        <a:tabLst/>
                        <a:defRPr/>
                      </a:pPr>
                      <a:r>
                        <a:rPr lang="en-US" sz="1800" b="1" baseline="0" dirty="0" smtClean="0">
                          <a:solidFill>
                            <a:srgbClr val="7030A0"/>
                          </a:solidFill>
                        </a:rPr>
                        <a:t>  </a:t>
                      </a:r>
                      <a:r>
                        <a:rPr lang="en-US" sz="1800" b="1" dirty="0" smtClean="0">
                          <a:solidFill>
                            <a:srgbClr val="7030A0"/>
                          </a:solidFill>
                        </a:rPr>
                        <a:t>barriers of involvement</a:t>
                      </a:r>
                    </a:p>
                    <a:p>
                      <a:pPr marL="91440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itchFamily="49" charset="0"/>
                        <a:buChar char="o"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7030A0"/>
                          </a:solidFill>
                        </a:rPr>
                        <a:t>  needs for parents to be more involved to support        </a:t>
                      </a:r>
                    </a:p>
                    <a:p>
                      <a:pPr marL="91440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itchFamily="49" charset="0"/>
                        <a:buNone/>
                        <a:tabLst/>
                        <a:defRPr/>
                      </a:pPr>
                      <a:r>
                        <a:rPr lang="en-US" sz="1800" b="1" baseline="0" dirty="0" smtClean="0">
                          <a:solidFill>
                            <a:srgbClr val="7030A0"/>
                          </a:solidFill>
                        </a:rPr>
                        <a:t>    </a:t>
                      </a:r>
                      <a:r>
                        <a:rPr lang="en-US" sz="1800" b="1" dirty="0" smtClean="0">
                          <a:solidFill>
                            <a:srgbClr val="7030A0"/>
                          </a:solidFill>
                        </a:rPr>
                        <a:t>learning</a:t>
                      </a:r>
                      <a:r>
                        <a:rPr lang="en-US" sz="1800" b="1" baseline="0" dirty="0" smtClean="0">
                          <a:solidFill>
                            <a:srgbClr val="7030A0"/>
                          </a:solidFill>
                        </a:rPr>
                        <a:t> at home </a:t>
                      </a:r>
                    </a:p>
                    <a:p>
                      <a:pPr marL="91440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itchFamily="49" charset="0"/>
                        <a:buChar char="o"/>
                        <a:tabLst/>
                        <a:defRPr/>
                      </a:pPr>
                      <a:r>
                        <a:rPr lang="en-US" sz="1800" b="1" baseline="0" dirty="0" smtClean="0">
                          <a:solidFill>
                            <a:srgbClr val="7030A0"/>
                          </a:solidFill>
                        </a:rPr>
                        <a:t>  strategies to support successful home-school</a:t>
                      </a:r>
                    </a:p>
                    <a:p>
                      <a:pPr marL="91440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itchFamily="49" charset="0"/>
                        <a:buNone/>
                        <a:tabLst/>
                        <a:defRPr/>
                      </a:pPr>
                      <a:r>
                        <a:rPr lang="en-US" sz="1800" b="1" baseline="0" dirty="0" smtClean="0">
                          <a:solidFill>
                            <a:srgbClr val="7030A0"/>
                          </a:solidFill>
                        </a:rPr>
                        <a:t>    interactions</a:t>
                      </a:r>
                    </a:p>
                    <a:p>
                      <a:pPr marL="91440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itchFamily="49" charset="0"/>
                        <a:buNone/>
                        <a:tabLst/>
                        <a:defRPr/>
                      </a:pPr>
                      <a:endParaRPr lang="en-US" sz="1800" b="1" baseline="0" dirty="0" smtClean="0">
                        <a:solidFill>
                          <a:srgbClr val="7030A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The findings</a:t>
                      </a:r>
                      <a:r>
                        <a:rPr lang="en-US" sz="1800" b="1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are to be used to</a:t>
                      </a:r>
                      <a:r>
                        <a:rPr lang="en-US" sz="18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design evidence-based strategies for more effective parental and family engagement. 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sz="1800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LEAs </a:t>
                      </a:r>
                      <a:r>
                        <a:rPr lang="en-US" sz="2000" b="1" u="sng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may</a:t>
                      </a:r>
                      <a:r>
                        <a:rPr lang="en-US" sz="20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establish a parent advisory board as a way of involving parents.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lang="en-US" sz="2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945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/>
            <a:r>
              <a:rPr lang="en-US" sz="4200" dirty="0" smtClean="0"/>
              <a:t>FCE - District Level</a:t>
            </a:r>
            <a:endParaRPr lang="en-US" sz="4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613333"/>
              </p:ext>
            </p:extLst>
          </p:nvPr>
        </p:nvGraphicFramePr>
        <p:xfrm>
          <a:off x="266700" y="762000"/>
          <a:ext cx="8610600" cy="495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10600"/>
              </a:tblGrid>
              <a:tr h="597505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Use of Funds – District Level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54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sz="20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Districts </a:t>
                      </a:r>
                      <a:r>
                        <a:rPr lang="en-US" sz="1600" b="1" u="sng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shall</a:t>
                      </a:r>
                      <a:r>
                        <a:rPr lang="en-US" sz="16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do at least one of a number of options: 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endParaRPr lang="en-US" sz="900" b="1" kern="1200" dirty="0" smtClean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00100" lvl="1" indent="-342900">
                        <a:buFont typeface="Courier New" pitchFamily="49" charset="0"/>
                        <a:buChar char="o"/>
                      </a:pPr>
                      <a:r>
                        <a:rPr lang="en-US" sz="16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Professional  development which may be provided jointly to education professionals and parents and family members (reflects some concepts from the dual-capacity framework)</a:t>
                      </a:r>
                    </a:p>
                    <a:p>
                      <a:pPr marL="800100" lvl="1" indent="-342900">
                        <a:buFont typeface="Courier New" pitchFamily="49" charset="0"/>
                        <a:buNone/>
                      </a:pPr>
                      <a:r>
                        <a:rPr lang="en-US" sz="16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800100" lvl="1" indent="-342900">
                        <a:buFont typeface="Courier New" pitchFamily="49" charset="0"/>
                        <a:buChar char="o"/>
                      </a:pPr>
                      <a:r>
                        <a:rPr lang="en-US" sz="16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Disseminate information on best practices focused on parent and family engagement; </a:t>
                      </a:r>
                    </a:p>
                    <a:p>
                      <a:pPr marL="800100" lvl="1" indent="-342900">
                        <a:buFont typeface="Courier New" pitchFamily="49" charset="0"/>
                        <a:buChar char="o"/>
                      </a:pPr>
                      <a:endParaRPr lang="en-US" sz="900" b="1" kern="1200" dirty="0" smtClean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00100" lvl="1" indent="-342900">
                        <a:buFont typeface="Courier New" pitchFamily="49" charset="0"/>
                        <a:buChar char="o"/>
                      </a:pPr>
                      <a:r>
                        <a:rPr lang="en-US" sz="16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Support programs that reach parents/family members at home, in the community, and at school. </a:t>
                      </a:r>
                    </a:p>
                    <a:p>
                      <a:pPr marL="800100" lvl="1" indent="-342900">
                        <a:buFont typeface="Courier New" pitchFamily="49" charset="0"/>
                        <a:buChar char="o"/>
                      </a:pPr>
                      <a:endParaRPr lang="en-US" sz="900" b="1" kern="1200" dirty="0" smtClean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00100" lvl="1" indent="-342900">
                        <a:buFont typeface="Courier New" pitchFamily="49" charset="0"/>
                        <a:buChar char="o"/>
                      </a:pPr>
                      <a:r>
                        <a:rPr lang="en-US" sz="16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Collaborate with community-based organizations; or other activities. </a:t>
                      </a:r>
                    </a:p>
                    <a:p>
                      <a:pPr marL="800100" lvl="1" indent="-342900">
                        <a:buFont typeface="Courier New" pitchFamily="49" charset="0"/>
                        <a:buChar char="o"/>
                      </a:pPr>
                      <a:endParaRPr lang="en-US" sz="900" b="1" kern="1200" dirty="0" smtClean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00100" lvl="1" indent="-342900">
                        <a:buFont typeface="Courier New" pitchFamily="49" charset="0"/>
                        <a:buChar char="o"/>
                      </a:pPr>
                      <a:r>
                        <a:rPr lang="en-US" sz="16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Engage</a:t>
                      </a:r>
                      <a:r>
                        <a:rPr lang="en-US" sz="1600" b="1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in other activities and strategies the LEA determines are appropriate and consistent with it’s parent and family engagement policy.</a:t>
                      </a:r>
                      <a:r>
                        <a:rPr lang="en-US" sz="16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endParaRPr lang="en-US" sz="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945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/>
            <a:r>
              <a:rPr lang="en-US" sz="4200" dirty="0" smtClean="0"/>
              <a:t>FCE - District Level</a:t>
            </a:r>
            <a:endParaRPr lang="en-US" sz="4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679690"/>
              </p:ext>
            </p:extLst>
          </p:nvPr>
        </p:nvGraphicFramePr>
        <p:xfrm>
          <a:off x="190500" y="609600"/>
          <a:ext cx="8763000" cy="3623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63000"/>
              </a:tblGrid>
              <a:tr h="521102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School-Level Policy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4334">
                <a:tc>
                  <a:txBody>
                    <a:bodyPr/>
                    <a:lstStyle/>
                    <a:p>
                      <a:pPr lvl="0">
                        <a:buFont typeface="Wingdings" pitchFamily="2" charset="2"/>
                        <a:buNone/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Building capacity of instructional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non-instructional staff to be more specific to identify </a:t>
                      </a:r>
                      <a:r>
                        <a:rPr lang="en-US" sz="1800" b="1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r>
                        <a:rPr lang="en-US" sz="18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eachers, specialized instructional support personnel, principals and other school leaders, and staff. </a:t>
                      </a:r>
                    </a:p>
                    <a:p>
                      <a:pPr lvl="0">
                        <a:buFont typeface="Wingdings" pitchFamily="2" charset="2"/>
                        <a:buNone/>
                      </a:pP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lang="en-US" sz="1800" dirty="0" smtClean="0"/>
                        <a:t> 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Coordinate and integrate parent and family engagement strategies under this part with parent and family engagement strategies, to the extent feasible and appropriate, with other relevant </a:t>
                      </a:r>
                      <a:r>
                        <a:rPr lang="en-US" sz="1800" b="1" dirty="0" smtClean="0">
                          <a:solidFill>
                            <a:srgbClr val="7030A0"/>
                          </a:solidFill>
                        </a:rPr>
                        <a:t>Federal, State, and local laws and programs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pPr lvl="0">
                        <a:buFont typeface="Wingdings" pitchFamily="2" charset="2"/>
                        <a:buNone/>
                      </a:pPr>
                      <a:endParaRPr lang="en-US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945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2014">
  <a:themeElements>
    <a:clrScheme name="MSDE PowerPoint Template 12">
      <a:dk1>
        <a:srgbClr val="000000"/>
      </a:dk1>
      <a:lt1>
        <a:srgbClr val="FFFFFF"/>
      </a:lt1>
      <a:dk2>
        <a:srgbClr val="420000"/>
      </a:dk2>
      <a:lt2>
        <a:srgbClr val="000000"/>
      </a:lt2>
      <a:accent1>
        <a:srgbClr val="CCCC00"/>
      </a:accent1>
      <a:accent2>
        <a:srgbClr val="F7D43F"/>
      </a:accent2>
      <a:accent3>
        <a:srgbClr val="FFFFFF"/>
      </a:accent3>
      <a:accent4>
        <a:srgbClr val="000000"/>
      </a:accent4>
      <a:accent5>
        <a:srgbClr val="E2E2AA"/>
      </a:accent5>
      <a:accent6>
        <a:srgbClr val="E0C038"/>
      </a:accent6>
      <a:hlink>
        <a:srgbClr val="996633"/>
      </a:hlink>
      <a:folHlink>
        <a:srgbClr val="993300"/>
      </a:folHlink>
    </a:clrScheme>
    <a:fontScheme name="MSDE PowerPoin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SDE PowerPoint Template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DE PowerPoint Template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DE PowerPoint Template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DE PowerPoint Template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DE PowerPoint Template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DE PowerPoint Template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DE PowerPoint Template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DE PowerPoint Template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DE PowerPoint Template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DE PowerPoint Template 10">
        <a:dk1>
          <a:srgbClr val="000000"/>
        </a:dk1>
        <a:lt1>
          <a:srgbClr val="FFFFFF"/>
        </a:lt1>
        <a:dk2>
          <a:srgbClr val="420000"/>
        </a:dk2>
        <a:lt2>
          <a:srgbClr val="000000"/>
        </a:lt2>
        <a:accent1>
          <a:srgbClr val="CCCC00"/>
        </a:accent1>
        <a:accent2>
          <a:srgbClr val="F4E30C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DDCE0A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DE PowerPoint Template 11">
        <a:dk1>
          <a:srgbClr val="000000"/>
        </a:dk1>
        <a:lt1>
          <a:srgbClr val="FFFFFF"/>
        </a:lt1>
        <a:dk2>
          <a:srgbClr val="420000"/>
        </a:dk2>
        <a:lt2>
          <a:srgbClr val="000000"/>
        </a:lt2>
        <a:accent1>
          <a:srgbClr val="CCCC00"/>
        </a:accent1>
        <a:accent2>
          <a:srgbClr val="F7F23F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E0DB38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DE PowerPoint Template 12">
        <a:dk1>
          <a:srgbClr val="000000"/>
        </a:dk1>
        <a:lt1>
          <a:srgbClr val="FFFFFF"/>
        </a:lt1>
        <a:dk2>
          <a:srgbClr val="420000"/>
        </a:dk2>
        <a:lt2>
          <a:srgbClr val="000000"/>
        </a:lt2>
        <a:accent1>
          <a:srgbClr val="CCCC00"/>
        </a:accent1>
        <a:accent2>
          <a:srgbClr val="F7D43F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E0C038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ppt2014</Template>
  <TotalTime>2636</TotalTime>
  <Words>494</Words>
  <Application>Microsoft Office PowerPoint</Application>
  <PresentationFormat>On-screen Show (4:3)</PresentationFormat>
  <Paragraphs>71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ppt2014</vt:lpstr>
      <vt:lpstr>Every Student Succeeds Act (ESSA)</vt:lpstr>
      <vt:lpstr>Family and Community Engagement (FCE)</vt:lpstr>
      <vt:lpstr>FCE - District Level</vt:lpstr>
      <vt:lpstr>FCE - District Level</vt:lpstr>
      <vt:lpstr>FCE - District Level</vt:lpstr>
      <vt:lpstr>FCE - District Level</vt:lpstr>
    </vt:vector>
  </TitlesOfParts>
  <Company>MSDE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Maryland State  Department of Education</dc:title>
  <dc:creator>Danielle Susskind</dc:creator>
  <cp:lastModifiedBy>Barbara Scherr</cp:lastModifiedBy>
  <cp:revision>161</cp:revision>
  <cp:lastPrinted>2016-02-01T16:42:06Z</cp:lastPrinted>
  <dcterms:created xsi:type="dcterms:W3CDTF">2014-11-21T15:38:27Z</dcterms:created>
  <dcterms:modified xsi:type="dcterms:W3CDTF">2016-05-17T19:51:01Z</dcterms:modified>
</cp:coreProperties>
</file>