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80" r:id="rId4"/>
    <p:sldId id="260" r:id="rId5"/>
    <p:sldId id="264" r:id="rId6"/>
    <p:sldId id="281" r:id="rId7"/>
    <p:sldId id="279" r:id="rId8"/>
    <p:sldId id="282" r:id="rId9"/>
    <p:sldId id="259" r:id="rId10"/>
    <p:sldId id="283" r:id="rId11"/>
    <p:sldId id="284" r:id="rId12"/>
    <p:sldId id="285" r:id="rId13"/>
    <p:sldId id="289" r:id="rId14"/>
    <p:sldId id="287" r:id="rId15"/>
    <p:sldId id="288" r:id="rId16"/>
    <p:sldId id="293" r:id="rId17"/>
    <p:sldId id="267" r:id="rId18"/>
    <p:sldId id="262" r:id="rId19"/>
    <p:sldId id="265" r:id="rId20"/>
    <p:sldId id="290" r:id="rId21"/>
    <p:sldId id="291" r:id="rId22"/>
  </p:sldIdLst>
  <p:sldSz cx="9144000" cy="6858000" type="screen4x3"/>
  <p:notesSz cx="6883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45" autoAdjust="0"/>
  </p:normalViewPr>
  <p:slideViewPr>
    <p:cSldViewPr>
      <p:cViewPr varScale="1">
        <p:scale>
          <a:sx n="65" d="100"/>
          <a:sy n="65" d="100"/>
        </p:scale>
        <p:origin x="-129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6" d="100"/>
          <a:sy n="76" d="100"/>
        </p:scale>
        <p:origin x="-2136" y="-58"/>
      </p:cViewPr>
      <p:guideLst>
        <p:guide orient="horz" pos="291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703" cy="4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2" tIns="46272" rIns="92542" bIns="46272" numCol="1" anchor="t" anchorCtr="0" compatLnSpc="1">
            <a:prstTxWarp prst="textNoShape">
              <a:avLst/>
            </a:prstTxWarp>
          </a:bodyPr>
          <a:lstStyle>
            <a:lvl1pPr defTabSz="9255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42" y="0"/>
            <a:ext cx="2982703" cy="4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2" tIns="46272" rIns="92542" bIns="46272" numCol="1" anchor="t" anchorCtr="0" compatLnSpc="1">
            <a:prstTxWarp prst="textNoShape">
              <a:avLst/>
            </a:prstTxWarp>
          </a:bodyPr>
          <a:lstStyle>
            <a:lvl1pPr algn="r" defTabSz="9255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536"/>
            <a:ext cx="2982703" cy="4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2" tIns="46272" rIns="92542" bIns="46272" numCol="1" anchor="b" anchorCtr="0" compatLnSpc="1">
            <a:prstTxWarp prst="textNoShape">
              <a:avLst/>
            </a:prstTxWarp>
          </a:bodyPr>
          <a:lstStyle>
            <a:lvl1pPr defTabSz="9255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42" y="8777536"/>
            <a:ext cx="2982703" cy="4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2" tIns="46272" rIns="92542" bIns="46272" numCol="1" anchor="b" anchorCtr="0" compatLnSpc="1">
            <a:prstTxWarp prst="textNoShape">
              <a:avLst/>
            </a:prstTxWarp>
          </a:bodyPr>
          <a:lstStyle>
            <a:lvl1pPr algn="r" defTabSz="9255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7AFB6E-B1A8-49FC-A03F-0AAEA2E2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03" cy="46172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142" y="0"/>
            <a:ext cx="2982703" cy="46172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6E76ACE-8A32-4551-BCEB-0B502B2CE689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18" y="4388768"/>
            <a:ext cx="5507965" cy="4158692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536"/>
            <a:ext cx="2982703" cy="461727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142" y="8777536"/>
            <a:ext cx="2982703" cy="461727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C69C3C4-653E-43F4-8A3D-3A61F6E60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6784" indent="-28337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3513" indent="-22670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6918" indent="-22670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40324" indent="-22670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FD4719-FBD6-4493-8176-5CA408DE37E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not there? Form the 10 schoolwide strategies under NCLB</a:t>
            </a:r>
          </a:p>
          <a:p>
            <a:endParaRPr lang="en-US" dirty="0"/>
          </a:p>
          <a:p>
            <a:r>
              <a:rPr lang="en-US" dirty="0" smtClean="0"/>
              <a:t>Highly qualified teachers</a:t>
            </a:r>
          </a:p>
          <a:p>
            <a:r>
              <a:rPr lang="en-US" dirty="0" smtClean="0"/>
              <a:t>Strategies to attract HQ teachers</a:t>
            </a:r>
          </a:p>
          <a:p>
            <a:r>
              <a:rPr lang="en-US" dirty="0" smtClean="0"/>
              <a:t>Plans for transition from preschool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Back a year ago we were celebrating the 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ESEA of 1965</a:t>
            </a:r>
          </a:p>
          <a:p>
            <a:endParaRPr lang="en-US" dirty="0"/>
          </a:p>
          <a:p>
            <a:r>
              <a:rPr lang="en-US" dirty="0" smtClean="0"/>
              <a:t>Today we have the </a:t>
            </a:r>
            <a:r>
              <a:rPr lang="en-US" dirty="0" err="1" smtClean="0"/>
              <a:t>reauthorizarion</a:t>
            </a:r>
            <a:r>
              <a:rPr lang="en-US" dirty="0" smtClean="0"/>
              <a:t> of the law that many in this room never thought we would see the day.  It is a new day.</a:t>
            </a:r>
          </a:p>
          <a:p>
            <a:endParaRPr lang="en-US" dirty="0"/>
          </a:p>
          <a:p>
            <a:r>
              <a:rPr lang="en-US" dirty="0" smtClean="0"/>
              <a:t>Most things under </a:t>
            </a:r>
            <a:r>
              <a:rPr lang="en-US" dirty="0" err="1" smtClean="0"/>
              <a:t>schoolwide</a:t>
            </a:r>
            <a:r>
              <a:rPr lang="en-US" dirty="0" smtClean="0"/>
              <a:t> did not change.  Same- Same but </a:t>
            </a:r>
            <a:r>
              <a:rPr lang="en-US" dirty="0" err="1" smtClean="0"/>
              <a:t>Differenct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Schoolwide</a:t>
            </a:r>
            <a:r>
              <a:rPr lang="en-US" dirty="0" smtClean="0"/>
              <a:t> is still Section 1114 for ESSA as it was for NCLB.</a:t>
            </a:r>
          </a:p>
          <a:p>
            <a:endParaRPr lang="en-US" dirty="0"/>
          </a:p>
          <a:p>
            <a:r>
              <a:rPr lang="en-US" dirty="0" smtClean="0"/>
              <a:t>Begins on page 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</a:t>
            </a:r>
            <a:r>
              <a:rPr lang="en-US" baseline="0" dirty="0" smtClean="0"/>
              <a:t> implementation is July 1, 2017.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get ready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r>
              <a:rPr lang="en-US" baseline="0" dirty="0" smtClean="0"/>
              <a:t> is New or a change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you think a school with less than 40% poverty show that a </a:t>
            </a:r>
            <a:r>
              <a:rPr lang="en-US" baseline="0" dirty="0" err="1" smtClean="0"/>
              <a:t>schoolwide</a:t>
            </a:r>
            <a:r>
              <a:rPr lang="en-US" baseline="0" dirty="0" smtClean="0"/>
              <a:t> program can best meet the needs of the student?</a:t>
            </a:r>
          </a:p>
          <a:p>
            <a:r>
              <a:rPr lang="en-US" baseline="0" dirty="0" smtClean="0"/>
              <a:t>There is a hint in the question----CONDUCT A COMPREHENSIVE NEEDS ASSESSMENT AND  DEMONSTRATE THAT THE NEEDS ARE SUCH THAT THE ENTIRE SCHOOL NEEDS TO BE UPGRADES NOT JUST TARGETED STUDENTS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MSDE will develop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wondered why the supplement language was here but it is again to emphasize the services</a:t>
            </a:r>
            <a:r>
              <a:rPr lang="en-US" baseline="0" dirty="0" smtClean="0"/>
              <a:t> to all students must be supplemental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Special Education and EL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the reason will need to be</a:t>
            </a:r>
            <a:r>
              <a:rPr lang="en-US" baseline="0" dirty="0" smtClean="0"/>
              <a:t> sure our Title I schools understand the new ESSA law now and into 2016-2017 so that their plans for 2016-2017 will be compliant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just suggested </a:t>
            </a:r>
            <a:r>
              <a:rPr lang="en-US" dirty="0" err="1" smtClean="0"/>
              <a:t>coodination</a:t>
            </a:r>
            <a:r>
              <a:rPr lang="en-US" baseline="0" dirty="0" smtClean="0"/>
              <a:t> activities.  They must be appropriate and applicable for the school  base on levels, needs,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9C3C4-653E-43F4-8A3D-3A61F6E60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3225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938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304800"/>
            <a:ext cx="21463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6B5CE9-A0DC-4DB1-8BFA-61B3E3CB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214E-C766-4050-96E8-06371C92C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0353-2E00-4981-9CE8-B38A87DF0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79ED-F447-4D58-BFF3-2A595D3D4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DFF4-BE61-45D0-8A93-24F1AE3C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4028-25A5-4406-AE10-D938C84C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E168-7EA4-457E-B830-45830A31A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F687-D014-4E38-A799-B7C431FA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54FE-B2F6-4572-B18D-EE6FA3C3C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4C50-C31F-43E9-A5AB-D3262C67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8AE6-CB35-4B96-B834-81D01BF85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1C008C12-A425-4C0D-9F73-A7C203BCD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3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03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5867400"/>
            <a:ext cx="1816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96200" cy="2667000"/>
          </a:xfrm>
        </p:spPr>
        <p:txBody>
          <a:bodyPr/>
          <a:lstStyle/>
          <a:p>
            <a:pPr algn="ctr"/>
            <a:r>
              <a:rPr lang="en-US" sz="4800" dirty="0" smtClean="0"/>
              <a:t> </a:t>
            </a:r>
            <a:r>
              <a:rPr lang="en-US" sz="3200" dirty="0" smtClean="0">
                <a:latin typeface="Arial Black" pitchFamily="34" charset="0"/>
              </a:rPr>
              <a:t>Title I Schoolwide Programs Under the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Every Student Succeeds Act (ESSA)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7696200" cy="1981200"/>
          </a:xfrm>
        </p:spPr>
        <p:txBody>
          <a:bodyPr/>
          <a:lstStyle/>
          <a:p>
            <a:pPr algn="ctr"/>
            <a:r>
              <a:rPr lang="en-US" b="1" dirty="0" smtClean="0"/>
              <a:t>What is New?  What is Not?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Tina McKnight</a:t>
            </a:r>
            <a:endParaRPr lang="en-US" sz="1600" b="1" dirty="0"/>
          </a:p>
          <a:p>
            <a:pPr algn="ctr"/>
            <a:r>
              <a:rPr lang="en-US" sz="1600" b="1" dirty="0" smtClean="0"/>
              <a:t>Title I Administrative Meeting </a:t>
            </a:r>
          </a:p>
          <a:p>
            <a:pPr algn="ctr"/>
            <a:r>
              <a:rPr lang="en-US" sz="1600" b="1" dirty="0" smtClean="0"/>
              <a:t>May 18,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24067"/>
            <a:ext cx="1539344" cy="128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542">
            <a:off x="7124184" y="4192454"/>
            <a:ext cx="1373040" cy="46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An eligible school </a:t>
            </a:r>
            <a:r>
              <a:rPr lang="en-US" sz="2400" b="1" u="sng" dirty="0"/>
              <a:t>shall</a:t>
            </a:r>
            <a:r>
              <a:rPr lang="en-US" sz="2400" b="1" dirty="0"/>
              <a:t> develop a comprehensive plan that </a:t>
            </a:r>
            <a:r>
              <a:rPr lang="en-US" sz="2400" dirty="0"/>
              <a:t>… </a:t>
            </a:r>
            <a:r>
              <a:rPr lang="en-US" sz="1600" dirty="0"/>
              <a:t>Section 1114(b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000" dirty="0" smtClean="0">
                <a:solidFill>
                  <a:srgbClr val="000000"/>
                </a:solidFill>
              </a:rPr>
              <a:t>Is developed in coordination and integration with other Federal, State, and local services, resources and programs such as violence prevention, nutrition, housing programs, Head Start, adult education, </a:t>
            </a:r>
            <a:r>
              <a:rPr lang="en-US" sz="2000" b="1" dirty="0" smtClean="0">
                <a:solidFill>
                  <a:srgbClr val="0070C0"/>
                </a:solidFill>
              </a:rPr>
              <a:t>career </a:t>
            </a:r>
            <a:r>
              <a:rPr lang="en-US" sz="2000" dirty="0" smtClean="0"/>
              <a:t>and technical education programs and </a:t>
            </a:r>
            <a:r>
              <a:rPr lang="en-US" sz="2000" b="1" dirty="0" smtClean="0">
                <a:solidFill>
                  <a:srgbClr val="0070C0"/>
                </a:solidFill>
              </a:rPr>
              <a:t>Comprehensive Support and Targeted Support Schools’ improvement activities.   </a:t>
            </a:r>
          </a:p>
        </p:txBody>
      </p:sp>
    </p:spTree>
    <p:extLst>
      <p:ext uri="{BB962C8B-B14F-4D97-AF65-F5344CB8AC3E}">
        <p14:creationId xmlns:p14="http://schemas.microsoft.com/office/powerpoint/2010/main" val="14317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An eligible school </a:t>
            </a:r>
            <a:r>
              <a:rPr lang="en-US" sz="2400" b="1" u="sng" dirty="0"/>
              <a:t>shall</a:t>
            </a:r>
            <a:r>
              <a:rPr lang="en-US" sz="2400" b="1" dirty="0"/>
              <a:t> develop a comprehensive plan that </a:t>
            </a:r>
            <a:r>
              <a:rPr lang="en-US" sz="2400" dirty="0"/>
              <a:t>… </a:t>
            </a:r>
            <a:r>
              <a:rPr lang="en-US" sz="1600" dirty="0"/>
              <a:t>Section 1114(b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smtClean="0"/>
              <a:t>Is based on a comprehensive needs assessment of the entire school that….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Takes into account information on the academic achievement of children on challenging State academic standards</a:t>
            </a:r>
          </a:p>
          <a:p>
            <a:pPr>
              <a:buFont typeface="Wingdings" pitchFamily="2" charset="2"/>
              <a:buChar char="q"/>
            </a:pPr>
            <a:endParaRPr lang="en-US" sz="8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Focuses on the needs of children who are failing,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or are at-risk of failing to meet challenging State </a:t>
            </a:r>
          </a:p>
          <a:p>
            <a:pPr marL="0" indent="0">
              <a:buNone/>
            </a:pPr>
            <a:r>
              <a:rPr lang="en-US" sz="2000" dirty="0" smtClean="0"/>
              <a:t>       academic standards</a:t>
            </a:r>
          </a:p>
          <a:p>
            <a:pPr>
              <a:buFont typeface="Wingdings" pitchFamily="2" charset="2"/>
              <a:buChar char="q"/>
            </a:pPr>
            <a:endParaRPr lang="en-US" sz="8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Includes other factors as determined by the LEA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1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28801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9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An eligible school </a:t>
            </a:r>
            <a:r>
              <a:rPr lang="en-US" sz="2400" b="1" u="sng" dirty="0"/>
              <a:t>shall</a:t>
            </a:r>
            <a:r>
              <a:rPr lang="en-US" sz="2400" b="1" dirty="0"/>
              <a:t> develop a comprehensive plan that </a:t>
            </a:r>
            <a:r>
              <a:rPr lang="en-US" dirty="0"/>
              <a:t>… </a:t>
            </a:r>
            <a:r>
              <a:rPr lang="en-US" sz="1600" dirty="0"/>
              <a:t>Section 1114(b</a:t>
            </a:r>
            <a:r>
              <a:rPr lang="en-US" sz="1600" dirty="0" smtClean="0"/>
              <a:t>)(7)(A)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000" dirty="0" smtClean="0"/>
              <a:t>Includes a description of the strategies that the school will be implementing to address school needs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Describes how strategies will…</a:t>
            </a:r>
          </a:p>
          <a:p>
            <a:pPr marL="787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Provide opportunities for all children, in all </a:t>
            </a:r>
            <a:r>
              <a:rPr lang="en-US" sz="2000" dirty="0"/>
              <a:t>subgroups (each major racial and ethnic subgroup, FARMs, students with disabilities, </a:t>
            </a:r>
            <a:r>
              <a:rPr lang="en-US" sz="2000" dirty="0" smtClean="0"/>
              <a:t>English Learners), to meet State academic standards</a:t>
            </a:r>
          </a:p>
        </p:txBody>
      </p:sp>
    </p:spTree>
    <p:extLst>
      <p:ext uri="{BB962C8B-B14F-4D97-AF65-F5344CB8AC3E}">
        <p14:creationId xmlns:p14="http://schemas.microsoft.com/office/powerpoint/2010/main" val="257320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/>
              <a:t>Title I Schoolwide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An eligible school </a:t>
            </a:r>
            <a:r>
              <a:rPr lang="en-US" sz="2400" b="1" u="sng" dirty="0"/>
              <a:t>shall</a:t>
            </a:r>
            <a:r>
              <a:rPr lang="en-US" sz="2400" b="1" dirty="0"/>
              <a:t> develop a comprehensive plan that </a:t>
            </a:r>
            <a:r>
              <a:rPr lang="en-US" sz="2000" dirty="0"/>
              <a:t>… </a:t>
            </a:r>
            <a:r>
              <a:rPr lang="en-US" sz="1600" dirty="0"/>
              <a:t>Section 1114(b)(7)(A</a:t>
            </a:r>
            <a:r>
              <a:rPr lang="en-US" sz="1600" dirty="0" smtClean="0"/>
              <a:t>)(</a:t>
            </a:r>
            <a:r>
              <a:rPr lang="en-US" sz="1600" dirty="0" err="1" smtClean="0"/>
              <a:t>i</a:t>
            </a:r>
            <a:r>
              <a:rPr lang="en-US" sz="1600" dirty="0" smtClean="0"/>
              <a:t>)(ii)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Describes </a:t>
            </a:r>
            <a:r>
              <a:rPr lang="en-US" sz="2000" dirty="0"/>
              <a:t>how strategies </a:t>
            </a:r>
            <a:r>
              <a:rPr lang="en-US" sz="2000" dirty="0" smtClean="0"/>
              <a:t>will strength </a:t>
            </a:r>
            <a:r>
              <a:rPr lang="en-US" sz="2000" dirty="0"/>
              <a:t>the academic program </a:t>
            </a:r>
            <a:r>
              <a:rPr lang="en-US" sz="2000" dirty="0" smtClean="0"/>
              <a:t>and increase the quantity and quality of learning time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 Schoolwide Plan </a:t>
            </a:r>
            <a:r>
              <a:rPr lang="en-US" sz="2000" b="1" u="sng" dirty="0" smtClean="0">
                <a:solidFill>
                  <a:srgbClr val="0070C0"/>
                </a:solidFill>
              </a:rPr>
              <a:t>may</a:t>
            </a:r>
            <a:r>
              <a:rPr lang="en-US" sz="2000" b="1" dirty="0" smtClean="0">
                <a:solidFill>
                  <a:srgbClr val="0070C0"/>
                </a:solidFill>
              </a:rPr>
              <a:t> describe programs, activities, and courses necessary to provide a “well rounded education” (</a:t>
            </a:r>
            <a:r>
              <a:rPr lang="en-US" sz="2000" b="1" i="1" dirty="0" smtClean="0">
                <a:solidFill>
                  <a:srgbClr val="0070C0"/>
                </a:solidFill>
              </a:rPr>
              <a:t>Providing all students access to an enriched curriculum and educational experience)</a:t>
            </a: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73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02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An eligible school </a:t>
            </a:r>
            <a:r>
              <a:rPr lang="en-US" sz="2400" b="1" u="sng" dirty="0"/>
              <a:t>shall</a:t>
            </a:r>
            <a:r>
              <a:rPr lang="en-US" sz="2400" b="1" dirty="0"/>
              <a:t> develop a comprehensive plan that </a:t>
            </a:r>
            <a:r>
              <a:rPr lang="en-US" sz="2400" dirty="0"/>
              <a:t>… </a:t>
            </a:r>
            <a:r>
              <a:rPr lang="en-US" sz="1600" i="1" dirty="0"/>
              <a:t>Section 1114(b)(7)(A)(</a:t>
            </a:r>
            <a:r>
              <a:rPr lang="en-US" sz="1600" i="1" dirty="0" smtClean="0"/>
              <a:t>iii)</a:t>
            </a:r>
            <a:endParaRPr lang="en-US" sz="1600" i="1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Addresses </a:t>
            </a:r>
            <a:r>
              <a:rPr lang="en-US" sz="1800" dirty="0"/>
              <a:t>the needs of all </a:t>
            </a:r>
            <a:r>
              <a:rPr lang="en-US" sz="1800" dirty="0" smtClean="0"/>
              <a:t>children, especially children at risk of not meeting the challenging State academic standards which </a:t>
            </a:r>
            <a:r>
              <a:rPr lang="en-US" sz="1800" b="1" u="sng" dirty="0"/>
              <a:t>may</a:t>
            </a:r>
            <a:r>
              <a:rPr lang="en-US" sz="1800" dirty="0"/>
              <a:t> </a:t>
            </a:r>
            <a:r>
              <a:rPr lang="en-US" sz="1800" dirty="0" smtClean="0"/>
              <a:t>include such strategies as: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C</a:t>
            </a:r>
            <a:r>
              <a:rPr lang="en-US" sz="1800" dirty="0" smtClean="0"/>
              <a:t>ounseling, mental health, mentoring, and other such supports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Preparation for opportunities for postsecondary education and workforce including concurrent enrollment to earn college credit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Multi-tiered systems of support to address problem behavior or early intervening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Professional development to improve instruction and the use of data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Recruitment and retention of effective teachers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Assistance with transition from early childhood programs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41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/>
              <a:t>Title I Schoolwide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Preschool Programs</a:t>
            </a:r>
            <a:r>
              <a:rPr lang="en-US" sz="3600" dirty="0"/>
              <a:t> </a:t>
            </a:r>
            <a:r>
              <a:rPr lang="en-US" sz="1600" dirty="0"/>
              <a:t>Section </a:t>
            </a:r>
            <a:r>
              <a:rPr lang="en-US" sz="1600" dirty="0" smtClean="0"/>
              <a:t>1114(c)</a:t>
            </a:r>
            <a:endParaRPr lang="en-US" sz="1600" dirty="0"/>
          </a:p>
          <a:p>
            <a:endParaRPr lang="en-US" sz="8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school operating a Title I schoolwide program </a:t>
            </a:r>
            <a:r>
              <a:rPr lang="en-US" sz="2400" u="sng" dirty="0"/>
              <a:t>may</a:t>
            </a:r>
            <a:r>
              <a:rPr lang="en-US" sz="2400" dirty="0"/>
              <a:t> </a:t>
            </a:r>
            <a:r>
              <a:rPr lang="en-US" sz="2400" dirty="0" smtClean="0"/>
              <a:t>establish or enhance </a:t>
            </a:r>
            <a:r>
              <a:rPr lang="en-US" sz="2400" dirty="0"/>
              <a:t>preschool programs for children </a:t>
            </a:r>
            <a:r>
              <a:rPr lang="en-US" sz="2400" dirty="0" smtClean="0"/>
              <a:t>under </a:t>
            </a:r>
            <a:r>
              <a:rPr lang="en-US" sz="2400" dirty="0"/>
              <a:t>age six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343401"/>
            <a:ext cx="297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/>
              <a:t>Title I Schoolwide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696200" cy="43021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Delivery of Services 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services </a:t>
            </a:r>
            <a:r>
              <a:rPr lang="en-US" sz="2400" b="1" dirty="0" smtClean="0">
                <a:solidFill>
                  <a:srgbClr val="0070C0"/>
                </a:solidFill>
              </a:rPr>
              <a:t>of a schoolwide program </a:t>
            </a:r>
            <a:r>
              <a:rPr lang="en-US" sz="2400" b="1" u="sng" dirty="0" smtClean="0">
                <a:solidFill>
                  <a:srgbClr val="0070C0"/>
                </a:solidFill>
              </a:rPr>
              <a:t>may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be delivered by nonprofit or for-profit external providers with expertise in using evidence-based or other effective strategies to improve student achievement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3200" b="1" dirty="0"/>
              <a:t>Title I Schoolwide Programs Under </a:t>
            </a:r>
            <a:r>
              <a:rPr lang="en-US" sz="3200" b="1" dirty="0" smtClean="0"/>
              <a:t>ESSA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Secondary Schools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A secondary school operating a Title I schoolwide program may use Title I funds to operate a dual or concurrent enrollment program that address the needs of low-achieving secondary school students and those at risk of not meeting State standards.  </a:t>
            </a:r>
            <a:r>
              <a:rPr lang="en-US" sz="1600" dirty="0" smtClean="0"/>
              <a:t>Section 1114(e)  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</a:t>
            </a:r>
          </a:p>
          <a:p>
            <a:pPr marL="228600" indent="0">
              <a:buNone/>
            </a:pPr>
            <a:r>
              <a:rPr lang="en-US" sz="2000" dirty="0" smtClean="0"/>
              <a:t>Title I funds </a:t>
            </a:r>
            <a:r>
              <a:rPr lang="en-US" sz="2000" b="1" u="sng" dirty="0" smtClean="0"/>
              <a:t>may</a:t>
            </a:r>
            <a:r>
              <a:rPr lang="en-US" sz="2000" dirty="0" smtClean="0"/>
              <a:t> be used for:</a:t>
            </a:r>
          </a:p>
          <a:p>
            <a:pPr marL="952500" lvl="1" indent="-285750"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Training for teachers</a:t>
            </a:r>
          </a:p>
          <a:p>
            <a:pPr marL="952500" lvl="1" indent="-285750"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Joint professional development</a:t>
            </a:r>
          </a:p>
          <a:p>
            <a:pPr marL="952500" lvl="1" indent="-285750"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Tuition, fees and books, required instructional materials</a:t>
            </a:r>
          </a:p>
          <a:p>
            <a:pPr marL="952500" lvl="1" indent="-285750">
              <a:buClrTx/>
              <a:buFont typeface="Wingdings" panose="05000000000000000000" pitchFamily="2" charset="2"/>
              <a:buChar char="q"/>
            </a:pPr>
            <a:r>
              <a:rPr lang="en-US" sz="2000" dirty="0" smtClean="0"/>
              <a:t>Transportation to and from such programs</a:t>
            </a:r>
          </a:p>
          <a:p>
            <a:pPr marL="228600" indent="0">
              <a:buNone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000" dirty="0" smtClean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1"/>
            <a:ext cx="230559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/>
              <a:t>Title I Schoolwide Programs Under ESSA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302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Under ESSA, what components will be required in the schoolwide plan?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228600" indent="0">
              <a:buNone/>
            </a:pPr>
            <a:r>
              <a:rPr lang="en-US" sz="1800" dirty="0" smtClean="0"/>
              <a:t>1. Comprehensive needs assessment</a:t>
            </a:r>
          </a:p>
          <a:p>
            <a:pPr marL="228600" indent="0">
              <a:buNone/>
            </a:pPr>
            <a:r>
              <a:rPr lang="en-US" sz="1800" dirty="0" smtClean="0"/>
              <a:t>2. Schoolwide strategies that: </a:t>
            </a:r>
          </a:p>
          <a:p>
            <a:pPr marL="1422400" lvl="2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address </a:t>
            </a:r>
            <a:r>
              <a:rPr lang="en-US" sz="1800" dirty="0"/>
              <a:t>the needs of all children in the school, but particularly the </a:t>
            </a:r>
          </a:p>
          <a:p>
            <a:pPr marL="1136650" lvl="2" indent="0">
              <a:buNone/>
            </a:pPr>
            <a:r>
              <a:rPr lang="en-US" sz="1800" dirty="0" smtClean="0"/>
              <a:t>     needs </a:t>
            </a:r>
            <a:r>
              <a:rPr lang="en-US" sz="1800" dirty="0"/>
              <a:t>of those students at risk of not meeting State </a:t>
            </a:r>
            <a:r>
              <a:rPr lang="en-US" sz="1800" dirty="0" smtClean="0"/>
              <a:t>standards </a:t>
            </a:r>
          </a:p>
          <a:p>
            <a:pPr marL="1422400" lvl="2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provide </a:t>
            </a:r>
            <a:r>
              <a:rPr lang="en-US" sz="1800" dirty="0"/>
              <a:t>opportunities for all </a:t>
            </a:r>
            <a:r>
              <a:rPr lang="en-US" sz="1800" dirty="0" smtClean="0"/>
              <a:t>children to </a:t>
            </a:r>
            <a:r>
              <a:rPr lang="en-US" sz="1800" dirty="0"/>
              <a:t>meet State </a:t>
            </a:r>
            <a:r>
              <a:rPr lang="en-US" sz="1800" dirty="0" smtClean="0"/>
              <a:t>standards</a:t>
            </a:r>
          </a:p>
          <a:p>
            <a:pPr marL="1422400" lvl="2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strengthen </a:t>
            </a:r>
            <a:r>
              <a:rPr lang="en-US" sz="1800" dirty="0"/>
              <a:t>the </a:t>
            </a:r>
            <a:r>
              <a:rPr lang="en-US" sz="1800" dirty="0" smtClean="0"/>
              <a:t>entire academic program</a:t>
            </a:r>
          </a:p>
          <a:p>
            <a:pPr marL="228600" indent="0">
              <a:buNone/>
            </a:pPr>
            <a:r>
              <a:rPr lang="en-US" sz="1800" dirty="0" smtClean="0"/>
              <a:t>3. Development of the plan with parent and community involvement</a:t>
            </a:r>
          </a:p>
          <a:p>
            <a:pPr marL="228600" indent="0">
              <a:buNone/>
            </a:pPr>
            <a:r>
              <a:rPr lang="en-US" sz="1800" dirty="0" smtClean="0"/>
              <a:t>4. Coordination with other Federal, State, and local services, resources, </a:t>
            </a:r>
          </a:p>
          <a:p>
            <a:pPr marL="2286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and programs</a:t>
            </a:r>
            <a:endParaRPr lang="en-US" sz="1800" dirty="0"/>
          </a:p>
          <a:p>
            <a:pPr marL="739775" indent="-511175">
              <a:buFont typeface="+mj-lt"/>
              <a:buAutoNum type="arabicPeriod"/>
            </a:pPr>
            <a:endParaRPr lang="en-US" sz="1800" dirty="0"/>
          </a:p>
          <a:p>
            <a:pPr marL="739775" indent="-511175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/>
              <a:t>Title I Schoolwide Programs </a:t>
            </a:r>
            <a:r>
              <a:rPr lang="en-US" sz="3200" b="1" dirty="0" smtClean="0"/>
              <a:t>Under ESSA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Under ESSA, what components </a:t>
            </a:r>
            <a:r>
              <a:rPr lang="en-US" sz="2400" b="1" u="sng" dirty="0" smtClean="0"/>
              <a:t>may </a:t>
            </a:r>
            <a:r>
              <a:rPr lang="en-US" sz="2400" b="1" dirty="0" smtClean="0"/>
              <a:t>be included in the schoolwide plan:</a:t>
            </a:r>
          </a:p>
          <a:p>
            <a:pPr marL="0" indent="0">
              <a:buNone/>
            </a:pPr>
            <a:endParaRPr lang="en-US" sz="2400" b="1" dirty="0" smtClean="0"/>
          </a:p>
          <a:p>
            <a:pPr indent="-241300">
              <a:buFont typeface="Wingdings" pitchFamily="2" charset="2"/>
              <a:buChar char="§"/>
            </a:pPr>
            <a:r>
              <a:rPr lang="en-US" sz="1800" dirty="0" smtClean="0"/>
              <a:t>Social and emotional supports (Counseling, school based mental health programs, mentoring, etc.) </a:t>
            </a:r>
          </a:p>
          <a:p>
            <a:pPr indent="-241300">
              <a:buFont typeface="Wingdings" pitchFamily="2" charset="2"/>
              <a:buChar char="§"/>
            </a:pPr>
            <a:r>
              <a:rPr lang="en-US" sz="1800" dirty="0" smtClean="0"/>
              <a:t>Schoolwide multi-tiered system of supports</a:t>
            </a:r>
          </a:p>
          <a:p>
            <a:pPr indent="-241300">
              <a:buFont typeface="Wingdings" pitchFamily="2" charset="2"/>
              <a:buChar char="§"/>
            </a:pPr>
            <a:r>
              <a:rPr lang="en-US" sz="1800" dirty="0" smtClean="0"/>
              <a:t>Professional </a:t>
            </a:r>
            <a:r>
              <a:rPr lang="en-US" sz="1800" dirty="0"/>
              <a:t>development </a:t>
            </a:r>
            <a:r>
              <a:rPr lang="en-US" sz="1800" dirty="0" smtClean="0"/>
              <a:t>to improve </a:t>
            </a:r>
            <a:r>
              <a:rPr lang="en-US" sz="1800" dirty="0"/>
              <a:t>instruction and </a:t>
            </a:r>
            <a:r>
              <a:rPr lang="en-US" sz="1800" dirty="0" smtClean="0"/>
              <a:t>the use </a:t>
            </a:r>
            <a:r>
              <a:rPr lang="en-US" sz="1800" dirty="0"/>
              <a:t>of </a:t>
            </a:r>
            <a:r>
              <a:rPr lang="en-US" sz="1800" dirty="0" smtClean="0"/>
              <a:t>data</a:t>
            </a:r>
          </a:p>
          <a:p>
            <a:pPr indent="-241300">
              <a:buFont typeface="Wingdings" pitchFamily="2" charset="2"/>
              <a:buChar char="§"/>
            </a:pPr>
            <a:r>
              <a:rPr lang="en-US" sz="1800" dirty="0" smtClean="0"/>
              <a:t>Preschool programs</a:t>
            </a:r>
          </a:p>
          <a:p>
            <a:pPr indent="-241300">
              <a:buFont typeface="Wingdings" pitchFamily="2" charset="2"/>
              <a:buChar char="§"/>
            </a:pPr>
            <a:r>
              <a:rPr lang="en-US" sz="1800" dirty="0" smtClean="0"/>
              <a:t>In secondary schools, dual and concurrent enrollment programs </a:t>
            </a:r>
          </a:p>
          <a:p>
            <a:pPr indent="-241300">
              <a:buFont typeface="Wingdings" pitchFamily="2" charset="2"/>
              <a:buChar char="§"/>
            </a:pPr>
            <a:r>
              <a:rPr lang="en-US" sz="1800" dirty="0"/>
              <a:t>Opportunities in postsecondary education and the </a:t>
            </a:r>
            <a:r>
              <a:rPr lang="en-US" sz="1800" dirty="0" smtClean="0"/>
              <a:t>workforce</a:t>
            </a:r>
          </a:p>
          <a:p>
            <a:pPr indent="-241300">
              <a:buFont typeface="Wingdings" pitchFamily="2" charset="2"/>
              <a:buChar char="§"/>
            </a:pPr>
            <a:endParaRPr lang="en-US" sz="1800" dirty="0"/>
          </a:p>
          <a:p>
            <a:pPr indent="-241300">
              <a:buFont typeface="Wingdings" pitchFamily="2" charset="2"/>
              <a:buChar char="§"/>
            </a:pPr>
            <a:endParaRPr lang="en-US" sz="1800" dirty="0" smtClean="0"/>
          </a:p>
          <a:p>
            <a:pPr indent="-241300">
              <a:buFont typeface="Wingdings" pitchFamily="2" charset="2"/>
              <a:buChar char="§"/>
            </a:pPr>
            <a:endParaRPr lang="en-US" sz="1800" dirty="0"/>
          </a:p>
          <a:p>
            <a:pPr indent="-241300">
              <a:buFont typeface="Wingdings" pitchFamily="2" charset="2"/>
              <a:buChar char="§"/>
            </a:pPr>
            <a:endParaRPr lang="en-US" sz="2000" dirty="0"/>
          </a:p>
          <a:p>
            <a:pPr indent="-241300">
              <a:buFont typeface="Wingdings" pitchFamily="2" charset="2"/>
              <a:buChar char="§"/>
            </a:pPr>
            <a:endParaRPr lang="en-US" sz="2400" dirty="0"/>
          </a:p>
          <a:p>
            <a:pPr indent="-241300"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1114 of the 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Student Succeeds Act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399"/>
            <a:ext cx="5105400" cy="23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3200" b="1" dirty="0"/>
              <a:t>Title I Schoolwide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The Title I Schoolwide Program under ESSA is in many ways the same </a:t>
            </a:r>
            <a:r>
              <a:rPr lang="en-US" sz="2200" b="1" i="1" dirty="0" smtClean="0"/>
              <a:t>but</a:t>
            </a:r>
            <a:r>
              <a:rPr lang="en-US" sz="2200" b="1" dirty="0" smtClean="0"/>
              <a:t> it is different.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ESSA provides greater flexibility for Schoolwide Programs.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The Schoolwide Plan must be aligned to prioritized needs identified in the Needs Assessment.</a:t>
            </a:r>
          </a:p>
          <a:p>
            <a:endParaRPr lang="en-US" sz="2200" b="1" dirty="0" smtClean="0"/>
          </a:p>
          <a:p>
            <a:r>
              <a:rPr lang="en-US" sz="2200" b="1" dirty="0"/>
              <a:t> </a:t>
            </a:r>
            <a:r>
              <a:rPr lang="en-US" sz="2200" b="1" dirty="0" smtClean="0"/>
              <a:t>Schoolwide schools can only carryout  strategies </a:t>
            </a:r>
            <a:r>
              <a:rPr lang="en-US" sz="2200" b="1" dirty="0" err="1" smtClean="0"/>
              <a:t>expessed</a:t>
            </a:r>
            <a:r>
              <a:rPr lang="en-US" sz="2200" b="1" dirty="0" smtClean="0"/>
              <a:t> in their schoolwide plan.                          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3672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Any Questions?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05" y="2438399"/>
            <a:ext cx="3840390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2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Same </a:t>
            </a:r>
            <a:r>
              <a:rPr lang="en-US" b="1" dirty="0" err="1" smtClean="0"/>
              <a:t>Same</a:t>
            </a:r>
            <a:r>
              <a:rPr lang="en-US" b="1" dirty="0" smtClean="0"/>
              <a:t> but </a:t>
            </a:r>
            <a:r>
              <a:rPr lang="en-US" b="1" dirty="0" smtClean="0">
                <a:solidFill>
                  <a:srgbClr val="0070C0"/>
                </a:solidFill>
              </a:rPr>
              <a:t>Different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096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2017 – 2018 School Year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year impacted by ESSA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257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b="1" dirty="0" smtClean="0"/>
              <a:t>Title I </a:t>
            </a:r>
            <a:r>
              <a:rPr lang="en-US" sz="3200" b="1" dirty="0" err="1" smtClean="0"/>
              <a:t>Schoolwide</a:t>
            </a:r>
            <a:r>
              <a:rPr lang="en-US" sz="3200" b="1" dirty="0" smtClean="0"/>
              <a:t> Programs Under ESSA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Use of Funds for Schoolwide Programs </a:t>
            </a:r>
            <a:r>
              <a:rPr lang="en-US" sz="1800" b="1" dirty="0" smtClean="0"/>
              <a:t>(Sec.1114(a)(1))</a:t>
            </a:r>
            <a:endParaRPr lang="en-US" sz="800" b="1" dirty="0" smtClean="0"/>
          </a:p>
          <a:p>
            <a:pPr marL="0" indent="0">
              <a:buNone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Upgrade the entire educational program of a school with 40% </a:t>
            </a:r>
          </a:p>
          <a:p>
            <a:pPr marL="0" indent="0">
              <a:buNone/>
            </a:pPr>
            <a:r>
              <a:rPr lang="en-US" sz="2000" dirty="0" smtClean="0"/>
              <a:t>      of the children from low income families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</a:rPr>
              <a:t>Exception:  Schools with less than 40% of children from low income families </a:t>
            </a:r>
            <a:r>
              <a:rPr lang="en-US" sz="2000" b="1" u="sng" dirty="0" smtClean="0">
                <a:solidFill>
                  <a:srgbClr val="0070C0"/>
                </a:solidFill>
              </a:rPr>
              <a:t>MAY</a:t>
            </a:r>
            <a:r>
              <a:rPr lang="en-US" sz="2000" b="1" dirty="0" smtClean="0">
                <a:solidFill>
                  <a:srgbClr val="0070C0"/>
                </a:solidFill>
              </a:rPr>
              <a:t> operate a schoolwide program if the school receives a waiver from the SEA because it can show how a schoolwide program can best serve the needs of the students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AutoNum type="arabicPeriod" startAt="2"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7429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1295400" cy="9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Consolidation of Funds   </a:t>
            </a:r>
            <a:r>
              <a:rPr lang="en-US" sz="2000" dirty="0" smtClean="0"/>
              <a:t>Sec. 1114(a)(3)(C)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 school that chooses to consolidate and use funds from different Federal programs shall not be required to maintain separate fiscal accounting records by program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School must maintain records that demonstrate the schoolwide program addresses the intent and purposes of each of the Federal programs as a whole.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2514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Identification of Students  </a:t>
            </a:r>
            <a:r>
              <a:rPr lang="en-US" sz="1800" dirty="0" smtClean="0"/>
              <a:t>(Sec. 1114(a)(</a:t>
            </a:r>
            <a:r>
              <a:rPr lang="en-US" sz="1800" dirty="0"/>
              <a:t>2</a:t>
            </a:r>
            <a:r>
              <a:rPr lang="en-US" sz="1800" dirty="0" smtClean="0"/>
              <a:t>)(A)(B)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All students in the </a:t>
            </a:r>
            <a:r>
              <a:rPr lang="en-US" sz="2000" dirty="0" err="1" smtClean="0"/>
              <a:t>schoolwide</a:t>
            </a:r>
            <a:r>
              <a:rPr lang="en-US" sz="2000" dirty="0" smtClean="0"/>
              <a:t> program are eligible to participate.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Funds must be used to supplement the funds that would be available from non-Federal sources (state and local) for the school.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3048000" cy="13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302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An eligible school </a:t>
            </a:r>
            <a:r>
              <a:rPr lang="en-US" sz="2400" b="1" u="sng" dirty="0"/>
              <a:t>shall</a:t>
            </a:r>
            <a:r>
              <a:rPr lang="en-US" sz="2400" b="1" dirty="0"/>
              <a:t> develop a comprehensive plan that </a:t>
            </a:r>
            <a:r>
              <a:rPr lang="en-US" sz="2400" dirty="0"/>
              <a:t>… </a:t>
            </a:r>
            <a:r>
              <a:rPr lang="en-US" sz="1600" dirty="0" smtClean="0"/>
              <a:t>Section </a:t>
            </a:r>
            <a:r>
              <a:rPr lang="en-US" sz="1600" dirty="0"/>
              <a:t>1114(b)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Is developed during a 1-year period unless the LEA determines, in consultation with the school, less time is needed to develop and implement the </a:t>
            </a:r>
            <a:r>
              <a:rPr lang="en-US" sz="1800" b="1" dirty="0" err="1" smtClean="0"/>
              <a:t>schoolwide</a:t>
            </a:r>
            <a:r>
              <a:rPr lang="en-US" sz="1800" b="1" dirty="0" smtClean="0"/>
              <a:t> program </a:t>
            </a:r>
            <a:r>
              <a:rPr lang="en-US" sz="2000" b="1" dirty="0" smtClean="0"/>
              <a:t>  </a:t>
            </a:r>
            <a:r>
              <a:rPr lang="en-US" sz="1600" dirty="0" smtClean="0"/>
              <a:t>Section </a:t>
            </a:r>
            <a:r>
              <a:rPr lang="en-US" sz="1600" dirty="0"/>
              <a:t>1114(b</a:t>
            </a:r>
            <a:r>
              <a:rPr lang="en-US" sz="1600" dirty="0" smtClean="0"/>
              <a:t>)(1) </a:t>
            </a:r>
            <a:endParaRPr lang="en-US" sz="1600" dirty="0"/>
          </a:p>
          <a:p>
            <a:pPr>
              <a:buFont typeface="Wingdings" pitchFamily="2" charset="2"/>
              <a:buChar char="q"/>
            </a:pPr>
            <a:endParaRPr lang="en-US" sz="1000" b="1" dirty="0" smtClean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70C0"/>
                </a:solidFill>
              </a:rPr>
              <a:t>Is updated for 2017-2018 to reflect the changes in ESSA</a:t>
            </a:r>
            <a:r>
              <a:rPr lang="en-US" sz="2000" b="1" dirty="0" smtClean="0"/>
              <a:t>.  </a:t>
            </a:r>
            <a:r>
              <a:rPr lang="en-US" sz="1600" dirty="0" smtClean="0"/>
              <a:t>Section 1114(b)(2)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Is regularly monitored and revised to ensures all students are provided the opportunities to meet the challenging State academic standards       </a:t>
            </a:r>
            <a:r>
              <a:rPr lang="en-US" sz="1600" dirty="0" smtClean="0"/>
              <a:t>Section </a:t>
            </a:r>
            <a:r>
              <a:rPr lang="en-US" sz="1600" dirty="0"/>
              <a:t>1114(b)(2)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646">
            <a:off x="685800" y="5791200"/>
            <a:ext cx="259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Title I </a:t>
            </a:r>
            <a:r>
              <a:rPr lang="en-US" sz="3200" b="1" dirty="0" err="1"/>
              <a:t>Schoolwide</a:t>
            </a:r>
            <a:r>
              <a:rPr lang="en-US" sz="3200" b="1" dirty="0"/>
              <a:t> Programs Under ESSA</a:t>
            </a:r>
            <a:endParaRPr 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302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An eligible school </a:t>
            </a:r>
            <a:r>
              <a:rPr lang="en-US" sz="2400" b="1" u="sng" dirty="0" smtClean="0"/>
              <a:t>shall</a:t>
            </a:r>
            <a:r>
              <a:rPr lang="en-US" sz="2400" b="1" dirty="0" smtClean="0"/>
              <a:t> develop a comprehensive plan that </a:t>
            </a:r>
            <a:r>
              <a:rPr lang="en-US" sz="2400" dirty="0" smtClean="0"/>
              <a:t>… </a:t>
            </a:r>
            <a:r>
              <a:rPr lang="en-US" sz="1600" dirty="0"/>
              <a:t>S</a:t>
            </a:r>
            <a:r>
              <a:rPr lang="en-US" sz="1600" dirty="0" smtClean="0"/>
              <a:t>ection 1114(b)</a:t>
            </a:r>
          </a:p>
          <a:p>
            <a:pPr marL="0" indent="0">
              <a:buNone/>
            </a:pPr>
            <a:endParaRPr lang="en-US" sz="1200" dirty="0" smtClean="0"/>
          </a:p>
          <a:p>
            <a:pPr marL="571500" lvl="0" indent="-3429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rgbClr val="000000"/>
                </a:solidFill>
              </a:rPr>
              <a:t>Is developed with the involvement of parents, teachers, principals, </a:t>
            </a:r>
            <a:r>
              <a:rPr lang="en-US" sz="1900" dirty="0" smtClean="0">
                <a:solidFill>
                  <a:srgbClr val="000000"/>
                </a:solidFill>
              </a:rPr>
              <a:t>paraprofessionals, and other members of the community Section 1114(b</a:t>
            </a:r>
            <a:r>
              <a:rPr lang="en-US" sz="1900" dirty="0">
                <a:solidFill>
                  <a:srgbClr val="000000"/>
                </a:solidFill>
              </a:rPr>
              <a:t>)(2</a:t>
            </a:r>
            <a:r>
              <a:rPr lang="en-US" sz="1900" dirty="0" smtClean="0">
                <a:solidFill>
                  <a:srgbClr val="000000"/>
                </a:solidFill>
              </a:rPr>
              <a:t>)</a:t>
            </a:r>
          </a:p>
          <a:p>
            <a:pPr lvl="0" indent="-241300">
              <a:buClr>
                <a:srgbClr val="000000"/>
              </a:buClr>
              <a:buFont typeface="Wingdings" pitchFamily="2" charset="2"/>
              <a:buChar char="§"/>
            </a:pPr>
            <a:endParaRPr lang="en-US" sz="1900" dirty="0">
              <a:solidFill>
                <a:srgbClr val="000000"/>
              </a:solidFill>
            </a:endParaRPr>
          </a:p>
          <a:p>
            <a:pPr marL="571500" indent="-3429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srgbClr val="000000"/>
                </a:solidFill>
              </a:rPr>
              <a:t>Is available to the LEA, parents, and the public in a format that is understandable and uniform and provided in the language parents can </a:t>
            </a:r>
            <a:r>
              <a:rPr lang="en-US" sz="1900" dirty="0">
                <a:solidFill>
                  <a:srgbClr val="000000"/>
                </a:solidFill>
              </a:rPr>
              <a:t>understand  Section 1114(b</a:t>
            </a:r>
            <a:r>
              <a:rPr lang="en-US" sz="1900" dirty="0" smtClean="0">
                <a:solidFill>
                  <a:srgbClr val="000000"/>
                </a:solidFill>
              </a:rPr>
              <a:t>)(4)</a:t>
            </a:r>
            <a:endParaRPr lang="en-US" sz="1900" dirty="0">
              <a:solidFill>
                <a:srgbClr val="000000"/>
              </a:solidFill>
            </a:endParaRPr>
          </a:p>
          <a:p>
            <a:pPr lvl="0" indent="-241300">
              <a:buClr>
                <a:srgbClr val="000000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241300">
              <a:buClr>
                <a:srgbClr val="000000"/>
              </a:buClr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 descr="http://2.s3.envato.com/files/21496969/Silhouette_123-prw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2"/>
          <a:stretch/>
        </p:blipFill>
        <p:spPr bwMode="auto">
          <a:xfrm>
            <a:off x="1143000" y="5105400"/>
            <a:ext cx="5334000" cy="1295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5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2014">
  <a:themeElements>
    <a:clrScheme name="MSDE PowerPoint Template 12">
      <a:dk1>
        <a:srgbClr val="000000"/>
      </a:dk1>
      <a:lt1>
        <a:srgbClr val="FFFFFF"/>
      </a:lt1>
      <a:dk2>
        <a:srgbClr val="420000"/>
      </a:dk2>
      <a:lt2>
        <a:srgbClr val="000000"/>
      </a:lt2>
      <a:accent1>
        <a:srgbClr val="CCCC00"/>
      </a:accent1>
      <a:accent2>
        <a:srgbClr val="F7D43F"/>
      </a:accent2>
      <a:accent3>
        <a:srgbClr val="FFFFFF"/>
      </a:accent3>
      <a:accent4>
        <a:srgbClr val="000000"/>
      </a:accent4>
      <a:accent5>
        <a:srgbClr val="E2E2AA"/>
      </a:accent5>
      <a:accent6>
        <a:srgbClr val="E0C038"/>
      </a:accent6>
      <a:hlink>
        <a:srgbClr val="996633"/>
      </a:hlink>
      <a:folHlink>
        <a:srgbClr val="993300"/>
      </a:folHlink>
    </a:clrScheme>
    <a:fontScheme name="MSDE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E PowerPoint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10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4E30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DDCE0A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11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7F23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0DB38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12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7D43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0C038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ppt2014</Template>
  <TotalTime>3593</TotalTime>
  <Words>1502</Words>
  <Application>Microsoft Office PowerPoint</Application>
  <PresentationFormat>On-screen Show (4:3)</PresentationFormat>
  <Paragraphs>212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ppt2014</vt:lpstr>
      <vt:lpstr> Title I Schoolwide Programs Under the  Every Student Succeeds Act (ESSA) 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Title I Schoolwide Programs Under ESSA</vt:lpstr>
      <vt:lpstr>Any Questions?</vt:lpstr>
    </vt:vector>
  </TitlesOfParts>
  <Company>MSDE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State  Department of Education</dc:title>
  <dc:creator>Amy Bernstein</dc:creator>
  <cp:lastModifiedBy>Tina</cp:lastModifiedBy>
  <cp:revision>89</cp:revision>
  <cp:lastPrinted>2016-05-11T04:59:50Z</cp:lastPrinted>
  <dcterms:created xsi:type="dcterms:W3CDTF">2015-09-14T20:41:18Z</dcterms:created>
  <dcterms:modified xsi:type="dcterms:W3CDTF">2016-05-11T05:15:04Z</dcterms:modified>
</cp:coreProperties>
</file>