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74" r:id="rId4"/>
    <p:sldId id="258" r:id="rId5"/>
    <p:sldId id="261" r:id="rId6"/>
    <p:sldId id="260" r:id="rId7"/>
    <p:sldId id="259" r:id="rId8"/>
    <p:sldId id="266" r:id="rId9"/>
    <p:sldId id="262" r:id="rId10"/>
    <p:sldId id="267" r:id="rId11"/>
    <p:sldId id="263" r:id="rId12"/>
    <p:sldId id="264" r:id="rId13"/>
    <p:sldId id="270" r:id="rId14"/>
    <p:sldId id="276" r:id="rId15"/>
    <p:sldId id="277" r:id="rId16"/>
    <p:sldId id="272" r:id="rId17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3175" autoAdjust="0"/>
  </p:normalViewPr>
  <p:slideViewPr>
    <p:cSldViewPr>
      <p:cViewPr>
        <p:scale>
          <a:sx n="97" d="100"/>
          <a:sy n="97" d="100"/>
        </p:scale>
        <p:origin x="-312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defTabSz="933261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algn="r" defTabSz="933261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defTabSz="933261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algn="r" defTabSz="933261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4EFD7E6-385B-4DC5-967D-658058C6E2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59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 smtClean="0">
                <a:cs typeface="+mn-cs"/>
              </a:defRPr>
            </a:lvl1pPr>
          </a:lstStyle>
          <a:p>
            <a:pPr>
              <a:defRPr/>
            </a:pPr>
            <a:fld id="{E5D09F77-ACED-482B-A36A-BBAC2EC17F8C}" type="datetimeFigureOut">
              <a:rPr lang="en-US"/>
              <a:pPr>
                <a:defRPr/>
              </a:pPr>
              <a:t>5/10/2016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 smtClean="0">
                <a:cs typeface="+mn-cs"/>
              </a:defRPr>
            </a:lvl1pPr>
          </a:lstStyle>
          <a:p>
            <a:pPr>
              <a:defRPr/>
            </a:pPr>
            <a:fld id="{3A976148-F6E0-4319-9010-52071D2C3D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6491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B2EB37-18BB-451A-AAC1-7B81F53F85DE}" type="slidenum">
              <a:rPr lang="en-US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/>
              <a:t>Comprehensive Support schools will receive a portion of the 7% reservation to implement interventions that will improve student performance. </a:t>
            </a:r>
            <a:endParaRPr lang="en-US" sz="1200" dirty="0" smtClean="0"/>
          </a:p>
          <a:p>
            <a:r>
              <a:rPr lang="en-US" sz="1200" dirty="0" smtClean="0"/>
              <a:t>State may distribute these funds on a competitive or non-competitive basis.</a:t>
            </a:r>
          </a:p>
          <a:p>
            <a:r>
              <a:rPr lang="en-US" sz="1200" dirty="0" smtClean="0"/>
              <a:t>State approves their plans</a:t>
            </a:r>
          </a:p>
          <a:p>
            <a:r>
              <a:rPr lang="en-US" sz="1200" dirty="0" smtClean="0"/>
              <a:t>State has to develop exit criteria</a:t>
            </a:r>
          </a:p>
          <a:p>
            <a:endParaRPr lang="en-US" sz="1200" dirty="0" smtClean="0"/>
          </a:p>
          <a:p>
            <a:r>
              <a:rPr lang="en-US" sz="1200" b="1" dirty="0" smtClean="0"/>
              <a:t>Local Schools Systems can include broader interventions that improve school conditions </a:t>
            </a:r>
            <a:r>
              <a:rPr lang="en-US" sz="1200" dirty="0" smtClean="0"/>
              <a:t>such as </a:t>
            </a:r>
          </a:p>
          <a:p>
            <a:r>
              <a:rPr lang="en-US" sz="1200" dirty="0" smtClean="0"/>
              <a:t>Multi-tiered systems of support, </a:t>
            </a:r>
          </a:p>
          <a:p>
            <a:r>
              <a:rPr lang="en-US" sz="1200" dirty="0" smtClean="0"/>
              <a:t>Public School Choice</a:t>
            </a:r>
          </a:p>
          <a:p>
            <a:r>
              <a:rPr lang="en-US" sz="1200" dirty="0" smtClean="0"/>
              <a:t>awareness opportunities for post-secondary opportunities and </a:t>
            </a:r>
          </a:p>
          <a:p>
            <a:r>
              <a:rPr lang="en-US" sz="1200" dirty="0" smtClean="0"/>
              <a:t>strategies to reduce discipline practices that are exclusionary.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76148-F6E0-4319-9010-52071D2C3D1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71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/>
              <a:t>Targeted Support Schools are a little harder to define until we get the regulations.</a:t>
            </a:r>
            <a:endParaRPr lang="en-US" sz="1200" dirty="0" smtClean="0"/>
          </a:p>
          <a:p>
            <a:pPr marL="338511" indent="-338511">
              <a:buAutoNum type="arabicPeriod"/>
            </a:pPr>
            <a:r>
              <a:rPr lang="en-US" sz="1200" dirty="0" smtClean="0"/>
              <a:t>Based on our interpretation, these schools will receive </a:t>
            </a:r>
            <a:r>
              <a:rPr lang="en-US" sz="1200" b="1" dirty="0" smtClean="0"/>
              <a:t>most of their support through the LEA.</a:t>
            </a:r>
          </a:p>
          <a:p>
            <a:pPr marL="338511" indent="-338511">
              <a:buAutoNum type="arabicPeriod"/>
            </a:pPr>
            <a:endParaRPr lang="en-US" sz="1200" dirty="0" smtClean="0"/>
          </a:p>
          <a:p>
            <a:pPr marL="338511" indent="-338511">
              <a:buAutoNum type="arabicPeriod"/>
            </a:pPr>
            <a:r>
              <a:rPr lang="en-US" sz="1200" dirty="0" smtClean="0"/>
              <a:t>If subgroups fail to improve within  a number of years, the school will become a comprehensive support school.</a:t>
            </a:r>
          </a:p>
          <a:p>
            <a:pPr marL="338511" indent="-338511">
              <a:buAutoNum type="arabicPeriod"/>
            </a:pPr>
            <a:endParaRPr lang="en-US" sz="1200" dirty="0" smtClean="0"/>
          </a:p>
          <a:p>
            <a:pPr marL="338511" indent="-338511">
              <a:buAutoNum type="arabicPeriod"/>
            </a:pPr>
            <a:r>
              <a:rPr lang="en-US" sz="1200" dirty="0" smtClean="0"/>
              <a:t>LEAs will also have the </a:t>
            </a:r>
            <a:r>
              <a:rPr lang="en-US" sz="1200" b="1" dirty="0" smtClean="0"/>
              <a:t>same flexibilities as the comprehensive schools </a:t>
            </a:r>
            <a:r>
              <a:rPr lang="en-US" sz="1200" dirty="0" smtClean="0"/>
              <a:t>to institute practices that will improve conditions for student learning.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76148-F6E0-4319-9010-52071D2C3D1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466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/>
              <a:t>There are many references throughout Title I, Part A that address the need to support high schools and early learning</a:t>
            </a:r>
            <a:endParaRPr lang="en-US" sz="1200" dirty="0" smtClean="0"/>
          </a:p>
          <a:p>
            <a:r>
              <a:rPr lang="en-US" sz="1200" dirty="0" smtClean="0"/>
              <a:t>	For example High School thresholds for </a:t>
            </a:r>
            <a:r>
              <a:rPr lang="en-US" sz="1200" b="1" dirty="0" smtClean="0"/>
              <a:t>automatic eligibility may be lowered from 75% to 50% </a:t>
            </a:r>
            <a:r>
              <a:rPr lang="en-US" sz="1200" dirty="0" smtClean="0"/>
              <a:t>if the LEAs desires.  </a:t>
            </a:r>
          </a:p>
          <a:p>
            <a:r>
              <a:rPr lang="en-US" sz="1200" b="1" dirty="0" smtClean="0"/>
              <a:t>Other areas refer to : </a:t>
            </a:r>
          </a:p>
          <a:p>
            <a:endParaRPr lang="en-US" sz="1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Meaningful family involvement in educational decision-making opportunities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Support for foster care students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Flexibility of programming which may include counseling services and Expanding services in Targeted Assistance schools to include some schoolwide activities such as professional development and implementing a Multi-tiered system of support for all students.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Collaboration across other federal programs such as Title II and Title III</a:t>
            </a:r>
          </a:p>
          <a:p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76148-F6E0-4319-9010-52071D2C3D1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27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/>
              <a:t>States will need to get assurances from the LEAs that receive Title</a:t>
            </a:r>
            <a:r>
              <a:rPr lang="en-US" sz="1200" b="1" baseline="0" dirty="0" smtClean="0"/>
              <a:t> I funds.  </a:t>
            </a:r>
          </a:p>
          <a:p>
            <a:endParaRPr lang="en-US" sz="1200" b="1" baseline="0" dirty="0" smtClean="0"/>
          </a:p>
          <a:p>
            <a:r>
              <a:rPr lang="en-US" sz="1200" b="1" baseline="0" dirty="0" smtClean="0"/>
              <a:t>They will also have to describe how they will: </a:t>
            </a:r>
          </a:p>
          <a:p>
            <a:endParaRPr lang="en-US" sz="1200" baseline="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200" b="1" baseline="0" dirty="0" smtClean="0"/>
              <a:t>monitor</a:t>
            </a:r>
            <a:r>
              <a:rPr lang="en-US" sz="1200" baseline="0" dirty="0" smtClean="0"/>
              <a:t> student progress,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b="1" baseline="0" dirty="0" smtClean="0"/>
              <a:t>identify </a:t>
            </a:r>
            <a:r>
              <a:rPr lang="en-US" sz="1200" baseline="0" dirty="0" smtClean="0"/>
              <a:t>at-risk students,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b="1" baseline="0" dirty="0" smtClean="0"/>
              <a:t>implement </a:t>
            </a:r>
            <a:r>
              <a:rPr lang="en-US" sz="1200" baseline="0" dirty="0" smtClean="0"/>
              <a:t>evidence-based strategies (which are defined in the law),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b="1" baseline="0" dirty="0" smtClean="0"/>
              <a:t>address disparities </a:t>
            </a:r>
            <a:r>
              <a:rPr lang="en-US" sz="1200" baseline="0" dirty="0" smtClean="0"/>
              <a:t>of teacher distribution to high poverty schools and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b="1" baseline="0" dirty="0" smtClean="0"/>
              <a:t>address overuse </a:t>
            </a:r>
            <a:r>
              <a:rPr lang="en-US" sz="1200" baseline="0" dirty="0" smtClean="0"/>
              <a:t>of some discipline practices.  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76148-F6E0-4319-9010-52071D2C3D1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630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/>
              <a:t>No substantive changes</a:t>
            </a:r>
          </a:p>
          <a:p>
            <a:endParaRPr lang="en-US" sz="1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Maryland continues to operate 2 summer centers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Somerset County and Queen Anne’s County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Services typically in July– operate 5 days a week for extended hours.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319 migrant students K-12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grade and out of school youth.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200" dirty="0" smtClean="0"/>
          </a:p>
          <a:p>
            <a:r>
              <a:rPr lang="en-US" sz="1200" b="1" dirty="0" smtClean="0"/>
              <a:t>Temporary Seasonal Work in the following industries:</a:t>
            </a:r>
          </a:p>
          <a:p>
            <a:endParaRPr lang="en-US" sz="1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Crops such as: Squash, peppers, tomatoes, watermelon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Seasonal Cannery in Queen Anne’s County,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Large Nurseries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76148-F6E0-4319-9010-52071D2C3D1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5190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/>
              <a:t>No substantive changes in either Part I or Part 2.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Part I </a:t>
            </a:r>
            <a:endParaRPr lang="en-US" sz="1200" dirty="0" smtClean="0"/>
          </a:p>
          <a:p>
            <a:r>
              <a:rPr lang="en-US" sz="1200" dirty="0" smtClean="0"/>
              <a:t>$1, 523,897 distributed to DLLR and  Maryland Juvenile Services Education this year.</a:t>
            </a:r>
          </a:p>
          <a:p>
            <a:endParaRPr lang="en-US" sz="1200" dirty="0" smtClean="0"/>
          </a:p>
          <a:p>
            <a:r>
              <a:rPr lang="en-US" sz="1200" b="1" dirty="0" smtClean="0"/>
              <a:t>Part 2</a:t>
            </a:r>
            <a:endParaRPr lang="en-US" sz="1200" dirty="0" smtClean="0"/>
          </a:p>
          <a:p>
            <a:r>
              <a:rPr lang="en-US" sz="1200" dirty="0" smtClean="0"/>
              <a:t>$ 588,977  distributed to 4 LEAs:  Baltimore County, Baltimore City, Montgomery County, Washington County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76148-F6E0-4319-9010-52071D2C3D1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880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/>
              <a:t>Law was signed on December 10, 2016</a:t>
            </a:r>
          </a:p>
          <a:p>
            <a:endParaRPr lang="en-US" sz="1200" dirty="0" smtClean="0"/>
          </a:p>
          <a:p>
            <a:r>
              <a:rPr lang="en-US" sz="1200" dirty="0" smtClean="0"/>
              <a:t>Various timelines provided for transition to the new law:</a:t>
            </a:r>
          </a:p>
          <a:p>
            <a:endParaRPr lang="en-US" sz="1200" dirty="0" smtClean="0"/>
          </a:p>
          <a:p>
            <a:pPr marL="338511" indent="-338511">
              <a:buAutoNum type="arabicPeriod"/>
            </a:pPr>
            <a:r>
              <a:rPr lang="en-US" sz="1200" dirty="0" smtClean="0"/>
              <a:t>Non-competitive programs begin:  July 1, 2016</a:t>
            </a:r>
          </a:p>
          <a:p>
            <a:pPr marL="338511" indent="-338511">
              <a:buAutoNum type="arabicPeriod"/>
            </a:pPr>
            <a:endParaRPr lang="en-US" sz="1200" dirty="0" smtClean="0"/>
          </a:p>
          <a:p>
            <a:pPr marL="338511" indent="-338511">
              <a:buAutoNum type="arabicPeriod"/>
            </a:pPr>
            <a:r>
              <a:rPr lang="en-US" sz="1200" dirty="0" smtClean="0"/>
              <a:t>Competitive programs: begin October 1, 2016   </a:t>
            </a:r>
          </a:p>
          <a:p>
            <a:pPr marL="338511" indent="-338511">
              <a:buAutoNum type="arabicPeriod"/>
            </a:pPr>
            <a:endParaRPr lang="en-US" sz="1200" dirty="0" smtClean="0"/>
          </a:p>
          <a:p>
            <a:pPr marL="338511" indent="-338511">
              <a:buAutoNum type="arabicPeriod"/>
            </a:pPr>
            <a:r>
              <a:rPr lang="en-US" sz="1200" dirty="0" smtClean="0"/>
              <a:t>ESEA Flexibility: ends August 1, 2016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76148-F6E0-4319-9010-52071D2C3D1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762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/>
              <a:t>Title I has several parts  (A-F)</a:t>
            </a:r>
          </a:p>
          <a:p>
            <a:endParaRPr lang="en-US" sz="1200" dirty="0" smtClean="0"/>
          </a:p>
          <a:p>
            <a:r>
              <a:rPr lang="en-US" sz="1200" dirty="0" smtClean="0"/>
              <a:t>Part A is the largest portion of Title I and contains the most components and requirements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For Today’s presentation, I will </a:t>
            </a:r>
            <a:r>
              <a:rPr lang="en-US" sz="1200" b="1" dirty="0" smtClean="0"/>
              <a:t>focus on Part A, Part C and Part D</a:t>
            </a:r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76148-F6E0-4319-9010-52071D2C3D1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150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/>
              <a:t>Title I has been funded through Federal Fiscal Year 2020</a:t>
            </a:r>
          </a:p>
          <a:p>
            <a:endParaRPr lang="en-US" sz="1200" dirty="0" smtClean="0"/>
          </a:p>
          <a:p>
            <a:pPr marL="338511" indent="-338511">
              <a:buAutoNum type="arabicPeriod"/>
            </a:pPr>
            <a:r>
              <a:rPr lang="en-US" sz="1200" dirty="0" smtClean="0"/>
              <a:t>FY 2017- funding increases to 15 billion</a:t>
            </a:r>
          </a:p>
          <a:p>
            <a:pPr marL="338511" indent="-338511">
              <a:buAutoNum type="arabicPeriod"/>
            </a:pPr>
            <a:endParaRPr lang="en-US" sz="1200" dirty="0" smtClean="0"/>
          </a:p>
          <a:p>
            <a:pPr marL="338511" indent="-338511">
              <a:buAutoNum type="arabicPeriod"/>
            </a:pPr>
            <a:r>
              <a:rPr lang="en-US" sz="1200" dirty="0" smtClean="0"/>
              <a:t>FY 2018- funding is at 15.4 billion</a:t>
            </a:r>
          </a:p>
          <a:p>
            <a:pPr marL="338511" indent="-338511">
              <a:buAutoNum type="arabicPeriod"/>
            </a:pPr>
            <a:endParaRPr lang="en-US" sz="1200" dirty="0" smtClean="0"/>
          </a:p>
          <a:p>
            <a:pPr marL="338511" indent="-338511">
              <a:buAutoNum type="arabicPeriod"/>
            </a:pPr>
            <a:r>
              <a:rPr lang="en-US" sz="1200" dirty="0" smtClean="0"/>
              <a:t>FY 2019- funding is at 15.8 billion</a:t>
            </a:r>
          </a:p>
          <a:p>
            <a:pPr marL="338511" indent="-338511">
              <a:buAutoNum type="arabicPeriod"/>
            </a:pPr>
            <a:endParaRPr lang="en-US" sz="1200" dirty="0" smtClean="0"/>
          </a:p>
          <a:p>
            <a:pPr marL="338511" indent="-338511">
              <a:buAutoNum type="arabicPeriod"/>
            </a:pPr>
            <a:r>
              <a:rPr lang="en-US" sz="1200" dirty="0" smtClean="0"/>
              <a:t>FY 2020 funding is at 16.1 billion</a:t>
            </a:r>
          </a:p>
          <a:p>
            <a:pPr marL="338511" indent="-338511">
              <a:buAutoNum type="arabicPeriod"/>
            </a:pPr>
            <a:endParaRPr lang="en-US" sz="1200" dirty="0" smtClean="0"/>
          </a:p>
          <a:p>
            <a:r>
              <a:rPr lang="en-US" sz="1200" b="1" dirty="0" smtClean="0"/>
              <a:t>We serve all 24 LEAs and the SEED school of Maryland.</a:t>
            </a:r>
          </a:p>
          <a:p>
            <a:endParaRPr lang="en-US" sz="1200" dirty="0" smtClean="0"/>
          </a:p>
          <a:p>
            <a:r>
              <a:rPr lang="en-US" sz="1200" dirty="0" smtClean="0"/>
              <a:t>$ 195,892,739 </a:t>
            </a:r>
          </a:p>
          <a:p>
            <a:endParaRPr lang="en-US" sz="1200" dirty="0" smtClean="0"/>
          </a:p>
          <a:p>
            <a:r>
              <a:rPr lang="en-US" sz="1200" dirty="0" smtClean="0"/>
              <a:t>$185,626,564  as pass through </a:t>
            </a:r>
          </a:p>
          <a:p>
            <a:endParaRPr lang="en-US" sz="1200" dirty="0" smtClean="0"/>
          </a:p>
          <a:p>
            <a:r>
              <a:rPr lang="en-US" sz="1200" dirty="0" smtClean="0"/>
              <a:t>95% of the 4%  in School Improvement grants:  $7,835,710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76148-F6E0-4319-9010-52071D2C3D1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573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/>
              <a:t>What’s new in SY 2016?</a:t>
            </a:r>
          </a:p>
          <a:p>
            <a:endParaRPr lang="en-US" sz="1200" dirty="0" smtClean="0"/>
          </a:p>
          <a:p>
            <a:r>
              <a:rPr lang="en-US" sz="1200" dirty="0" smtClean="0"/>
              <a:t>1.  Title I will remain the same for SY 2016 with a few small changes:</a:t>
            </a:r>
          </a:p>
          <a:p>
            <a:pPr marL="282092" indent="-282092">
              <a:buFont typeface="Arial" pitchFamily="34" charset="0"/>
              <a:buChar char="•"/>
            </a:pPr>
            <a:r>
              <a:rPr lang="en-US" sz="1200" dirty="0" smtClean="0"/>
              <a:t>	SEAs and LEAs must provide additional support to foster care students in a manner that is similar to the protections put in place   for Homeless students</a:t>
            </a:r>
          </a:p>
          <a:p>
            <a:pPr marL="0" indent="0">
              <a:buFont typeface="Arial" pitchFamily="34" charset="0"/>
              <a:buNone/>
            </a:pPr>
            <a:endParaRPr lang="en-US" sz="1200" dirty="0" smtClean="0"/>
          </a:p>
          <a:p>
            <a:pPr marL="282092" indent="-282092">
              <a:buFont typeface="Arial" pitchFamily="34" charset="0"/>
              <a:buChar char="•"/>
            </a:pPr>
            <a:r>
              <a:rPr lang="en-US" sz="1200" dirty="0" smtClean="0"/>
              <a:t>Option for states to keep their current list of Priority and Focus schools or identify a new list of schools for one year </a:t>
            </a:r>
          </a:p>
          <a:p>
            <a:pPr marL="282092" indent="-282092">
              <a:buFont typeface="Arial" pitchFamily="34" charset="0"/>
              <a:buChar char="•"/>
            </a:pPr>
            <a:endParaRPr lang="en-US" sz="1200" dirty="0" smtClean="0"/>
          </a:p>
          <a:p>
            <a:pPr marL="282092" indent="-282092">
              <a:buFont typeface="Arial" pitchFamily="34" charset="0"/>
              <a:buChar char="•"/>
            </a:pPr>
            <a:r>
              <a:rPr lang="en-US" sz="1200" dirty="0" smtClean="0"/>
              <a:t>No more highly qualified teacher requirements, however teachers in Title I schools must still meet state certification and licensure requirements 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76148-F6E0-4319-9010-52071D2C3D1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553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2696">
              <a:defRPr/>
            </a:pPr>
            <a:r>
              <a:rPr lang="en-US" sz="1200" b="1" dirty="0" smtClean="0"/>
              <a:t>So what is new beginning in 2017?</a:t>
            </a:r>
          </a:p>
          <a:p>
            <a:pPr defTabSz="902696">
              <a:defRPr/>
            </a:pPr>
            <a:endParaRPr lang="en-US" sz="1200" dirty="0" smtClean="0"/>
          </a:p>
          <a:p>
            <a:pPr marL="338511" indent="-338511" defTabSz="902696">
              <a:buFontTx/>
              <a:buAutoNum type="arabicPeriod"/>
              <a:defRPr/>
            </a:pPr>
            <a:r>
              <a:rPr lang="en-US" sz="1200" dirty="0" smtClean="0"/>
              <a:t>Each state must have a state plan</a:t>
            </a:r>
          </a:p>
          <a:p>
            <a:pPr marL="338511" indent="-338511" defTabSz="902696">
              <a:buFontTx/>
              <a:buAutoNum type="arabicPeriod"/>
              <a:defRPr/>
            </a:pPr>
            <a:endParaRPr lang="en-US" sz="1200" dirty="0" smtClean="0"/>
          </a:p>
          <a:p>
            <a:pPr marL="338511" indent="-338511" defTabSz="902696">
              <a:buFontTx/>
              <a:buAutoNum type="arabicPeriod"/>
              <a:defRPr/>
            </a:pPr>
            <a:r>
              <a:rPr lang="en-US" sz="1200" dirty="0" smtClean="0"/>
              <a:t>Dr. Smith and Dr. Salmon will be working with the state board throughout the development process.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76148-F6E0-4319-9010-52071D2C3D1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627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/>
              <a:t>Title I set asides will change in 2017</a:t>
            </a:r>
          </a:p>
          <a:p>
            <a:endParaRPr lang="en-US" sz="1200" dirty="0" smtClean="0"/>
          </a:p>
          <a:p>
            <a:r>
              <a:rPr lang="en-US" sz="1200" dirty="0" smtClean="0"/>
              <a:t>Set asides are required earmarked reservations:  </a:t>
            </a:r>
          </a:p>
          <a:p>
            <a:endParaRPr lang="en-US" sz="1200" dirty="0" smtClean="0"/>
          </a:p>
          <a:p>
            <a:r>
              <a:rPr lang="en-US" sz="1200" b="1" dirty="0" smtClean="0"/>
              <a:t>States will reserve 7% of their allocations off the top for state administration and support to low performing schools</a:t>
            </a:r>
          </a:p>
          <a:p>
            <a:endParaRPr lang="en-US" sz="1200" dirty="0" smtClean="0"/>
          </a:p>
          <a:p>
            <a:r>
              <a:rPr lang="en-US" sz="1200" dirty="0" smtClean="0"/>
              <a:t>95% of the reservation will go to support Comprehensive Support Schools and Targeted Support Schools</a:t>
            </a:r>
          </a:p>
          <a:p>
            <a:endParaRPr lang="en-US" sz="1200" dirty="0" smtClean="0"/>
          </a:p>
          <a:p>
            <a:r>
              <a:rPr lang="en-US" sz="1200" b="1" dirty="0" smtClean="0"/>
              <a:t>A state may also reserve an additional 3% for direct services.  </a:t>
            </a:r>
          </a:p>
          <a:p>
            <a:endParaRPr lang="en-US" sz="1200" dirty="0" smtClean="0"/>
          </a:p>
          <a:p>
            <a:r>
              <a:rPr lang="en-US" sz="1200" dirty="0" smtClean="0"/>
              <a:t>Direct services will be earmarked primarily for high schools for access to: </a:t>
            </a:r>
          </a:p>
          <a:p>
            <a:r>
              <a:rPr lang="en-US" sz="1200" dirty="0" smtClean="0"/>
              <a:t>Advance courses</a:t>
            </a:r>
          </a:p>
          <a:p>
            <a:r>
              <a:rPr lang="en-US" sz="1200" dirty="0" smtClean="0"/>
              <a:t>Career and technical education</a:t>
            </a:r>
          </a:p>
          <a:p>
            <a:r>
              <a:rPr lang="en-US" sz="1200" dirty="0" smtClean="0"/>
              <a:t>Courses that lead to industry recognized credentials</a:t>
            </a:r>
          </a:p>
          <a:p>
            <a:r>
              <a:rPr lang="en-US" sz="1200" dirty="0" smtClean="0"/>
              <a:t>Credit recovery and or </a:t>
            </a:r>
          </a:p>
          <a:p>
            <a:r>
              <a:rPr lang="en-US" sz="1200" dirty="0" smtClean="0"/>
              <a:t>Academic acceleration that leads to a diploma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76148-F6E0-4319-9010-52071D2C3D1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469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We will have a new school identification system, based on the new accountability system:</a:t>
            </a:r>
          </a:p>
          <a:p>
            <a:endParaRPr lang="en-US" sz="1200" dirty="0" smtClean="0"/>
          </a:p>
          <a:p>
            <a:r>
              <a:rPr lang="en-US" sz="1200" dirty="0" smtClean="0"/>
              <a:t>We will identify Comprehensive Support Schools and Targeted Support and Improvement Schools.  </a:t>
            </a:r>
          </a:p>
          <a:p>
            <a:endParaRPr lang="en-US" sz="1200" dirty="0" smtClean="0"/>
          </a:p>
          <a:p>
            <a:r>
              <a:rPr lang="en-US" sz="1200" dirty="0" smtClean="0"/>
              <a:t>These categories capture  a more diverse set of schools then were captured in the Priority and Focus Schools.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76148-F6E0-4319-9010-52071D2C3D1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953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/>
              <a:t>Comprehensive Support  and Improvement Schools may or may not be Title I schools.</a:t>
            </a:r>
          </a:p>
          <a:p>
            <a:endParaRPr lang="en-US" sz="1200" dirty="0" smtClean="0"/>
          </a:p>
          <a:p>
            <a:r>
              <a:rPr lang="en-US" sz="1200" dirty="0" smtClean="0"/>
              <a:t>This year, we have identified 26 Title I schools as Priority Schools.  </a:t>
            </a:r>
          </a:p>
          <a:p>
            <a:endParaRPr lang="en-US" sz="1200" dirty="0" smtClean="0"/>
          </a:p>
          <a:p>
            <a:r>
              <a:rPr lang="en-US" sz="1200" dirty="0" smtClean="0"/>
              <a:t>We have the potential to identify many more as comprehensive schools because we will now identify any High School in the state that does not have a graduation rate greater than 67%.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76148-F6E0-4319-9010-52071D2C3D1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490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03225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dirty="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8938" y="304800"/>
            <a:ext cx="8391525" cy="57912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endParaRPr lang="en-US" sz="2400" dirty="0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endParaRPr lang="en-US" sz="2400" dirty="0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dirty="0"/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dirty="0"/>
            </a:p>
          </p:txBody>
        </p:sp>
      </p:grpSp>
      <p:pic>
        <p:nvPicPr>
          <p:cNvPr id="1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63" y="304800"/>
            <a:ext cx="21463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 b="1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394B6876-42AF-46E0-AE17-DEBD4CC364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617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CC856-0E00-42D1-AA32-6E95EED945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327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0F492-9B9C-42D5-9664-F12C9649A8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559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AFB2E-5F80-4B71-9241-8BF6E28FA5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639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36041-086A-4D9A-8F3F-CF483EF99D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101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FED33-C583-427D-AAB0-50F1EAC9B5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603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3E886-4E3D-4E79-8F4B-2094CC7E54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931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2DBE8-8A28-4AC3-A1DF-62C644B609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71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3534B-2235-431F-B679-E0B2F5D098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746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C7A1A-16A1-4520-81AF-05E0E1AB03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273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6E8A7-4A57-4587-8127-C7DC6EBB5A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908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62F110A2-056D-4C94-9CB4-B5BBB79FDD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1033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dirty="0"/>
            </a:p>
          </p:txBody>
        </p:sp>
        <p:sp>
          <p:nvSpPr>
            <p:cNvPr id="1035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dirty="0"/>
            </a:p>
          </p:txBody>
        </p:sp>
        <p:sp>
          <p:nvSpPr>
            <p:cNvPr id="1036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dirty="0"/>
            </a:p>
          </p:txBody>
        </p:sp>
        <p:sp>
          <p:nvSpPr>
            <p:cNvPr id="1037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dirty="0"/>
            </a:p>
          </p:txBody>
        </p:sp>
      </p:grpSp>
      <p:pic>
        <p:nvPicPr>
          <p:cNvPr id="103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5867400"/>
            <a:ext cx="18161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469900" indent="-469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848600" cy="2057400"/>
          </a:xfrm>
        </p:spPr>
        <p:txBody>
          <a:bodyPr/>
          <a:lstStyle/>
          <a:p>
            <a:pPr algn="ctr"/>
            <a:r>
              <a:rPr lang="en-US" sz="3400" dirty="0" smtClean="0"/>
              <a:t>Every Student Succeeds Act (ESSA) </a:t>
            </a:r>
            <a:r>
              <a:rPr lang="en-US" sz="3200" dirty="0" smtClean="0"/>
              <a:t>Update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000" i="1" dirty="0" smtClean="0"/>
              <a:t>Title I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Title I Administrative Meeting</a:t>
            </a:r>
            <a:endParaRPr lang="en-US" b="1" dirty="0" smtClean="0"/>
          </a:p>
          <a:p>
            <a:r>
              <a:rPr lang="en-US" b="1" dirty="0" smtClean="0"/>
              <a:t>May 18, </a:t>
            </a:r>
            <a:r>
              <a:rPr lang="en-US" b="1" dirty="0" smtClean="0"/>
              <a:t>2016</a:t>
            </a:r>
          </a:p>
          <a:p>
            <a:endParaRPr lang="en-US" sz="2000" dirty="0" smtClean="0"/>
          </a:p>
          <a:p>
            <a:r>
              <a:rPr lang="en-US" sz="2000" dirty="0" smtClean="0"/>
              <a:t>Maria E. Lamb, Director</a:t>
            </a:r>
          </a:p>
          <a:p>
            <a:r>
              <a:rPr lang="en-US" sz="2000" dirty="0" smtClean="0"/>
              <a:t>Program Improvement and Family 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Comprehensive Support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02125"/>
          </a:xfrm>
        </p:spPr>
        <p:txBody>
          <a:bodyPr/>
          <a:lstStyle/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State approves </a:t>
            </a:r>
            <a:r>
              <a:rPr lang="en-US" sz="3200" dirty="0" smtClean="0"/>
              <a:t>school improvement plans </a:t>
            </a:r>
            <a:endParaRPr lang="en-US" sz="3200" dirty="0"/>
          </a:p>
          <a:p>
            <a:pPr lvl="1"/>
            <a:r>
              <a:rPr lang="en-US" sz="2900" dirty="0" smtClean="0">
                <a:solidFill>
                  <a:srgbClr val="FF0000"/>
                </a:solidFill>
              </a:rPr>
              <a:t>Evidence-based</a:t>
            </a:r>
            <a:r>
              <a:rPr lang="en-US" sz="2900" dirty="0" smtClean="0"/>
              <a:t> </a:t>
            </a:r>
            <a:r>
              <a:rPr lang="en-US" sz="2900" dirty="0"/>
              <a:t>interventions </a:t>
            </a:r>
            <a:r>
              <a:rPr lang="en-US" sz="2900" dirty="0" smtClean="0"/>
              <a:t>approved by the State</a:t>
            </a:r>
          </a:p>
          <a:p>
            <a:pPr lvl="1"/>
            <a:r>
              <a:rPr lang="en-US" sz="2900" dirty="0" smtClean="0">
                <a:solidFill>
                  <a:srgbClr val="FF0000"/>
                </a:solidFill>
              </a:rPr>
              <a:t>Public </a:t>
            </a:r>
            <a:r>
              <a:rPr lang="en-US" sz="2900" dirty="0">
                <a:solidFill>
                  <a:srgbClr val="FF0000"/>
                </a:solidFill>
              </a:rPr>
              <a:t>School </a:t>
            </a:r>
            <a:r>
              <a:rPr lang="en-US" sz="2900" dirty="0" smtClean="0">
                <a:solidFill>
                  <a:srgbClr val="FF0000"/>
                </a:solidFill>
              </a:rPr>
              <a:t>Choice</a:t>
            </a:r>
          </a:p>
          <a:p>
            <a:pPr lvl="1"/>
            <a:r>
              <a:rPr lang="en-US" sz="2900" dirty="0" smtClean="0">
                <a:solidFill>
                  <a:srgbClr val="FF0000"/>
                </a:solidFill>
              </a:rPr>
              <a:t>Improve </a:t>
            </a:r>
            <a:r>
              <a:rPr lang="en-US" sz="2900" dirty="0">
                <a:solidFill>
                  <a:srgbClr val="FF0000"/>
                </a:solidFill>
              </a:rPr>
              <a:t>conditions </a:t>
            </a:r>
            <a:r>
              <a:rPr lang="en-US" sz="2900" dirty="0"/>
              <a:t>for student learning</a:t>
            </a:r>
            <a:endParaRPr lang="en-US" dirty="0"/>
          </a:p>
          <a:p>
            <a:pPr lvl="1"/>
            <a:endParaRPr lang="en-US" sz="3600" dirty="0" smtClean="0"/>
          </a:p>
          <a:p>
            <a:pPr marL="471487" lvl="1" indent="0">
              <a:buNone/>
            </a:pPr>
            <a:endParaRPr lang="en-US" sz="3600" dirty="0"/>
          </a:p>
          <a:p>
            <a:pPr marL="471487" lvl="1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11591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Targeted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Any school served by the LEA in which any </a:t>
            </a:r>
            <a:r>
              <a:rPr lang="en-US" sz="2800" dirty="0" smtClean="0">
                <a:solidFill>
                  <a:srgbClr val="FF0000"/>
                </a:solidFill>
              </a:rPr>
              <a:t>subgroup</a:t>
            </a:r>
            <a:r>
              <a:rPr lang="en-US" sz="2800" dirty="0" smtClean="0"/>
              <a:t> of students is consistently underperforming.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LEA provides direct </a:t>
            </a:r>
            <a:r>
              <a:rPr lang="en-US" dirty="0" smtClean="0"/>
              <a:t>support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LEA oversees </a:t>
            </a:r>
            <a:r>
              <a:rPr lang="en-US" dirty="0" smtClean="0"/>
              <a:t>school improvement plan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Evidence-based </a:t>
            </a:r>
            <a:r>
              <a:rPr lang="en-US" sz="2800" dirty="0">
                <a:solidFill>
                  <a:srgbClr val="FF0000"/>
                </a:solidFill>
              </a:rPr>
              <a:t>interventions </a:t>
            </a:r>
            <a:r>
              <a:rPr lang="en-US" sz="2800" dirty="0"/>
              <a:t>approved by the </a:t>
            </a:r>
            <a:r>
              <a:rPr lang="en-US" sz="2800" dirty="0" smtClean="0"/>
              <a:t>LEA</a:t>
            </a:r>
          </a:p>
          <a:p>
            <a:pPr lvl="1"/>
            <a:r>
              <a:rPr lang="en-US" sz="2800" dirty="0" smtClean="0"/>
              <a:t>Support </a:t>
            </a:r>
            <a:r>
              <a:rPr lang="en-US" sz="2800" dirty="0"/>
              <a:t>by the LEA to address resource inequities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2760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New in 2017?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Repeated </a:t>
            </a:r>
            <a:r>
              <a:rPr lang="en-US" sz="2800" dirty="0"/>
              <a:t>r</a:t>
            </a:r>
            <a:r>
              <a:rPr lang="en-US" sz="2800" dirty="0" smtClean="0"/>
              <a:t>eferences to enhance:</a:t>
            </a:r>
          </a:p>
          <a:p>
            <a:pPr lvl="1"/>
            <a:r>
              <a:rPr lang="en-US" sz="2400" dirty="0" smtClean="0"/>
              <a:t>Support for high </a:t>
            </a:r>
            <a:r>
              <a:rPr lang="en-US" sz="2400" dirty="0"/>
              <a:t>s</a:t>
            </a:r>
            <a:r>
              <a:rPr lang="en-US" sz="2400" dirty="0" smtClean="0"/>
              <a:t>chools and early </a:t>
            </a:r>
            <a:r>
              <a:rPr lang="en-US" sz="2400" dirty="0"/>
              <a:t>c</a:t>
            </a:r>
            <a:r>
              <a:rPr lang="en-US" sz="2400" dirty="0" smtClean="0"/>
              <a:t>hildhood </a:t>
            </a:r>
          </a:p>
          <a:p>
            <a:pPr lvl="1"/>
            <a:r>
              <a:rPr lang="en-US" sz="2400" dirty="0" smtClean="0"/>
              <a:t>Meaningful family </a:t>
            </a:r>
            <a:r>
              <a:rPr lang="en-US" sz="2400" dirty="0"/>
              <a:t>i</a:t>
            </a:r>
            <a:r>
              <a:rPr lang="en-US" sz="2400" dirty="0" smtClean="0"/>
              <a:t>nvolvement</a:t>
            </a:r>
          </a:p>
          <a:p>
            <a:pPr lvl="1"/>
            <a:r>
              <a:rPr lang="en-US" sz="2400" dirty="0" smtClean="0"/>
              <a:t>Support for foster </a:t>
            </a:r>
            <a:r>
              <a:rPr lang="en-US" sz="2400" dirty="0"/>
              <a:t>c</a:t>
            </a:r>
            <a:r>
              <a:rPr lang="en-US" sz="2400" dirty="0" smtClean="0"/>
              <a:t>are </a:t>
            </a:r>
            <a:r>
              <a:rPr lang="en-US" sz="2400" dirty="0"/>
              <a:t>s</a:t>
            </a:r>
            <a:r>
              <a:rPr lang="en-US" sz="2400" dirty="0" smtClean="0"/>
              <a:t>tudents (2016)</a:t>
            </a:r>
          </a:p>
          <a:p>
            <a:pPr lvl="1"/>
            <a:r>
              <a:rPr lang="en-US" sz="2400" dirty="0" smtClean="0"/>
              <a:t>Program </a:t>
            </a:r>
            <a:r>
              <a:rPr lang="en-US" sz="2400" dirty="0"/>
              <a:t>o</a:t>
            </a:r>
            <a:r>
              <a:rPr lang="en-US" sz="2400" dirty="0" smtClean="0"/>
              <a:t>fferings through flexibility in Title I schools</a:t>
            </a:r>
          </a:p>
          <a:p>
            <a:pPr lvl="1"/>
            <a:r>
              <a:rPr lang="en-US" sz="2400" dirty="0" smtClean="0"/>
              <a:t>Collaboration across other Federal programs</a:t>
            </a:r>
          </a:p>
          <a:p>
            <a:pPr marL="471487" lvl="1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607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New in 2017?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Title I Application will build in more accountability</a:t>
            </a:r>
          </a:p>
          <a:p>
            <a:pPr lvl="1"/>
            <a:r>
              <a:rPr lang="en-US" dirty="0" smtClean="0"/>
              <a:t>Monitor student progress</a:t>
            </a:r>
          </a:p>
          <a:p>
            <a:pPr lvl="1"/>
            <a:r>
              <a:rPr lang="en-US" dirty="0" smtClean="0"/>
              <a:t>Identify at-risk students</a:t>
            </a:r>
          </a:p>
          <a:p>
            <a:pPr lvl="1"/>
            <a:r>
              <a:rPr lang="en-US" dirty="0" smtClean="0"/>
              <a:t>Implement evidence-based strategies</a:t>
            </a:r>
          </a:p>
          <a:p>
            <a:pPr lvl="1"/>
            <a:r>
              <a:rPr lang="en-US" dirty="0" smtClean="0"/>
              <a:t>Identify and address disparities of teacher distribution to high poverty schools</a:t>
            </a:r>
          </a:p>
          <a:p>
            <a:pPr lvl="1"/>
            <a:r>
              <a:rPr lang="en-US" dirty="0" smtClean="0"/>
              <a:t>Address the overuse of some disciplinary practices</a:t>
            </a:r>
          </a:p>
        </p:txBody>
      </p:sp>
    </p:spTree>
    <p:extLst>
      <p:ext uri="{BB962C8B-B14F-4D97-AF65-F5344CB8AC3E}">
        <p14:creationId xmlns:p14="http://schemas.microsoft.com/office/powerpoint/2010/main" val="1056816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Part C: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Education of Migratory Children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No substantive changes in this part.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Continue to serve Migrant students in two summer centers on the Eastern Shore.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123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19200"/>
          </a:xfrm>
        </p:spPr>
        <p:txBody>
          <a:bodyPr/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>
                <a:solidFill>
                  <a:srgbClr val="FF0000"/>
                </a:solidFill>
              </a:rPr>
              <a:t>Part D:</a:t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2000" dirty="0" smtClean="0"/>
              <a:t>Prevention and Intervention Programs to Support Children and Youth who are Neglected or Delinquent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71487" lvl="1" indent="0">
              <a:buNone/>
            </a:pPr>
            <a:r>
              <a:rPr lang="en-US" dirty="0" smtClean="0"/>
              <a:t>Subpart I</a:t>
            </a:r>
          </a:p>
          <a:p>
            <a:pPr lvl="1"/>
            <a:r>
              <a:rPr lang="en-US" dirty="0" smtClean="0"/>
              <a:t>Education programs for students enrolled in institutions, community daycare programs, and adult corrections institutions</a:t>
            </a:r>
            <a:endParaRPr lang="en-US" dirty="0"/>
          </a:p>
          <a:p>
            <a:pPr marL="471487" lvl="1" indent="0">
              <a:buNone/>
            </a:pPr>
            <a:endParaRPr lang="en-US" dirty="0" smtClean="0"/>
          </a:p>
          <a:p>
            <a:pPr marL="471487" lvl="1" indent="0">
              <a:buNone/>
            </a:pPr>
            <a:r>
              <a:rPr lang="en-US" dirty="0" smtClean="0"/>
              <a:t>Subpart 2</a:t>
            </a:r>
          </a:p>
          <a:p>
            <a:pPr lvl="1"/>
            <a:r>
              <a:rPr lang="en-US" dirty="0" smtClean="0"/>
              <a:t>LEA programs that involve collaboration with locally operated correctional facilities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411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8" name="Picture 5" descr="C:\Users\mlamb\AppData\Local\Microsoft\Windows\Temporary Internet Files\Content.IE5\09XE4P22\question_makrs_cutie_mark_by_rildraw-d4byewl[1]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sharpenSoften amount="-22000"/>
                    </a14:imgEffect>
                    <a14:imgEffect>
                      <a14:colorTemperature colorTemp="8875"/>
                    </a14:imgEffect>
                    <a14:imgEffect>
                      <a14:saturation sat="1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33600"/>
            <a:ext cx="4601434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052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 Student Succeeds Act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343400"/>
          </a:xfrm>
        </p:spPr>
        <p:txBody>
          <a:bodyPr/>
          <a:lstStyle/>
          <a:p>
            <a:r>
              <a:rPr lang="en-US" dirty="0" smtClean="0"/>
              <a:t>Signed into law by President Obama on December 10, 2015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100" name="Picture 4" descr="C:\Users\mlamb\Desktop\POTUSess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0"/>
            <a:ext cx="49530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/>
          <a:lstStyle/>
          <a:p>
            <a:r>
              <a:rPr lang="en-US" sz="4000" dirty="0" smtClean="0"/>
              <a:t>Title I: Improving the Academic Achievement of the Disadvantaged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Part A: Improving Basic Programs Operated by Local Education Agencies (LEA)</a:t>
            </a:r>
          </a:p>
          <a:p>
            <a:r>
              <a:rPr lang="en-US" sz="2400" dirty="0" smtClean="0"/>
              <a:t>Part B: State Assessment Grants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Part C: Education of Migratory Children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Part D: Prevention and Intervention Programs for Children and Youth who are Neglected or Delinquent</a:t>
            </a:r>
          </a:p>
          <a:p>
            <a:r>
              <a:rPr lang="en-US" sz="2400" dirty="0" smtClean="0"/>
              <a:t>Part E: Flexibility for Equitable Per-Pupil Funding</a:t>
            </a:r>
          </a:p>
          <a:p>
            <a:r>
              <a:rPr lang="en-US" sz="2400" dirty="0" smtClean="0"/>
              <a:t>Part F: General Provisions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38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Part </a:t>
            </a:r>
            <a:r>
              <a:rPr lang="en-US" sz="3600" dirty="0">
                <a:solidFill>
                  <a:srgbClr val="FF0000"/>
                </a:solidFill>
              </a:rPr>
              <a:t>A:</a:t>
            </a:r>
            <a:r>
              <a:rPr lang="en-US" sz="3600" dirty="0"/>
              <a:t> </a:t>
            </a:r>
            <a:r>
              <a:rPr lang="en-US" sz="3200" dirty="0"/>
              <a:t>Improving Basic Programs Operated by Local Educational </a:t>
            </a:r>
            <a:r>
              <a:rPr lang="en-US" sz="3200" dirty="0" smtClean="0"/>
              <a:t>Agencies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sz="2600" dirty="0" smtClean="0"/>
          </a:p>
          <a:p>
            <a:pPr lvl="1"/>
            <a:r>
              <a:rPr lang="en-US" sz="2600" dirty="0" smtClean="0"/>
              <a:t>In 2016-17 the </a:t>
            </a:r>
            <a:r>
              <a:rPr lang="en-US" sz="2600" dirty="0"/>
              <a:t>f</a:t>
            </a:r>
            <a:r>
              <a:rPr lang="en-US" sz="2600" dirty="0" smtClean="0"/>
              <a:t>unding formula and the required reservations remain the same.</a:t>
            </a:r>
          </a:p>
          <a:p>
            <a:pPr marL="471487" lvl="1" indent="0">
              <a:buNone/>
            </a:pPr>
            <a:r>
              <a:rPr lang="en-US" sz="2600" dirty="0" smtClean="0"/>
              <a:t> </a:t>
            </a:r>
          </a:p>
          <a:p>
            <a:pPr lvl="1"/>
            <a:r>
              <a:rPr lang="en-US" sz="2600" dirty="0" smtClean="0"/>
              <a:t>Beginning with 2017-18 the </a:t>
            </a:r>
            <a:r>
              <a:rPr lang="en-US" sz="2600" dirty="0"/>
              <a:t>f</a:t>
            </a:r>
            <a:r>
              <a:rPr lang="en-US" sz="2600" dirty="0" smtClean="0"/>
              <a:t>unding </a:t>
            </a:r>
            <a:r>
              <a:rPr lang="en-US" sz="2600" dirty="0"/>
              <a:t>i</a:t>
            </a:r>
            <a:r>
              <a:rPr lang="en-US" sz="2600" dirty="0" smtClean="0"/>
              <a:t>ncreases authorized to be appropriated continue through FY 2020.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55926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New in 2016?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For SY 2016-2017 continue to implement programs under ESEA rules, with a few exceptions</a:t>
            </a:r>
          </a:p>
          <a:p>
            <a:pPr lvl="1"/>
            <a:r>
              <a:rPr lang="en-US" dirty="0" smtClean="0"/>
              <a:t>Support for </a:t>
            </a:r>
            <a:r>
              <a:rPr lang="en-US" dirty="0" smtClean="0">
                <a:solidFill>
                  <a:srgbClr val="FF0000"/>
                </a:solidFill>
              </a:rPr>
              <a:t>Foster Care </a:t>
            </a:r>
            <a:r>
              <a:rPr lang="en-US" dirty="0"/>
              <a:t>S</a:t>
            </a:r>
            <a:r>
              <a:rPr lang="en-US" dirty="0" smtClean="0"/>
              <a:t>tudents</a:t>
            </a:r>
          </a:p>
          <a:p>
            <a:pPr lvl="1"/>
            <a:r>
              <a:rPr lang="en-US" dirty="0" smtClean="0"/>
              <a:t>Identification of </a:t>
            </a:r>
            <a:r>
              <a:rPr lang="en-US" dirty="0" smtClean="0">
                <a:solidFill>
                  <a:srgbClr val="FF0000"/>
                </a:solidFill>
              </a:rPr>
              <a:t>Priority and Focus </a:t>
            </a:r>
            <a:r>
              <a:rPr lang="en-US" dirty="0" smtClean="0"/>
              <a:t>Schools</a:t>
            </a:r>
          </a:p>
          <a:p>
            <a:pPr lvl="1"/>
            <a:r>
              <a:rPr lang="en-US" dirty="0" smtClean="0"/>
              <a:t>Highly Qualified Teacher requirements</a:t>
            </a:r>
          </a:p>
          <a:p>
            <a:pPr marL="471487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6800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New in 2017-2018?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Each state must have a </a:t>
            </a:r>
            <a:r>
              <a:rPr lang="en-US" dirty="0" smtClean="0">
                <a:solidFill>
                  <a:srgbClr val="FF0000"/>
                </a:solidFill>
              </a:rPr>
              <a:t>State Plan</a:t>
            </a:r>
          </a:p>
          <a:p>
            <a:pPr lvl="1"/>
            <a:r>
              <a:rPr lang="en-US" dirty="0" smtClean="0"/>
              <a:t>Stakeholder Input</a:t>
            </a:r>
          </a:p>
          <a:p>
            <a:pPr lvl="1"/>
            <a:r>
              <a:rPr lang="en-US" dirty="0" smtClean="0"/>
              <a:t>Standards and Assessments</a:t>
            </a:r>
          </a:p>
          <a:p>
            <a:pPr lvl="1"/>
            <a:r>
              <a:rPr lang="en-US" dirty="0" smtClean="0"/>
              <a:t>Performance Goals</a:t>
            </a:r>
          </a:p>
          <a:p>
            <a:pPr lvl="1"/>
            <a:r>
              <a:rPr lang="en-US" dirty="0" smtClean="0"/>
              <a:t>Accountability</a:t>
            </a:r>
          </a:p>
          <a:p>
            <a:pPr lvl="1"/>
            <a:r>
              <a:rPr lang="en-US" dirty="0" smtClean="0"/>
              <a:t>Support to Schools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567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New in 2017-2018?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b="1" u="sng" dirty="0" smtClean="0"/>
              <a:t>Mandatory Set Aside</a:t>
            </a:r>
            <a:r>
              <a:rPr lang="en-US" sz="3000" dirty="0" smtClean="0"/>
              <a:t> </a:t>
            </a:r>
          </a:p>
          <a:p>
            <a:pPr marL="0" indent="0">
              <a:buNone/>
            </a:pPr>
            <a:r>
              <a:rPr lang="en-US" sz="3000" dirty="0"/>
              <a:t>	</a:t>
            </a:r>
            <a:r>
              <a:rPr lang="en-US" sz="3000" dirty="0" smtClean="0"/>
              <a:t>7 percent for school </a:t>
            </a:r>
            <a:r>
              <a:rPr lang="en-US" sz="3000" dirty="0"/>
              <a:t>i</a:t>
            </a:r>
            <a:r>
              <a:rPr lang="en-US" sz="3000" dirty="0" smtClean="0"/>
              <a:t>mprovement</a:t>
            </a:r>
          </a:p>
          <a:p>
            <a:endParaRPr lang="en-US" sz="3000" b="1" u="sng" dirty="0"/>
          </a:p>
          <a:p>
            <a:r>
              <a:rPr lang="en-US" sz="3000" b="1" u="sng" dirty="0" smtClean="0"/>
              <a:t>Optional Set Aside</a:t>
            </a:r>
            <a:r>
              <a:rPr lang="en-US" sz="3000" dirty="0" smtClean="0"/>
              <a:t> </a:t>
            </a:r>
          </a:p>
          <a:p>
            <a:pPr marL="0" indent="0">
              <a:buNone/>
            </a:pPr>
            <a:r>
              <a:rPr lang="en-US" sz="3000" dirty="0"/>
              <a:t>	</a:t>
            </a:r>
            <a:r>
              <a:rPr lang="en-US" sz="3000" dirty="0" smtClean="0"/>
              <a:t>3 percent for </a:t>
            </a:r>
            <a:r>
              <a:rPr lang="en-US" sz="3000" dirty="0"/>
              <a:t>d</a:t>
            </a:r>
            <a:r>
              <a:rPr lang="en-US" sz="3000" dirty="0" smtClean="0"/>
              <a:t>irect </a:t>
            </a:r>
            <a:r>
              <a:rPr lang="en-US" sz="3000" dirty="0"/>
              <a:t>s</a:t>
            </a:r>
            <a:r>
              <a:rPr lang="en-US" sz="3000" dirty="0" smtClean="0"/>
              <a:t>ervices </a:t>
            </a:r>
          </a:p>
        </p:txBody>
      </p:sp>
    </p:spTree>
    <p:extLst>
      <p:ext uri="{BB962C8B-B14F-4D97-AF65-F5344CB8AC3E}">
        <p14:creationId xmlns:p14="http://schemas.microsoft.com/office/powerpoint/2010/main" val="2185116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New in 2017?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State identification of schools that need support and interventions</a:t>
            </a:r>
          </a:p>
          <a:p>
            <a:endParaRPr lang="en-US" dirty="0" smtClean="0"/>
          </a:p>
          <a:p>
            <a:r>
              <a:rPr lang="en-US" dirty="0" smtClean="0"/>
              <a:t>State develops exit criteria for identified schools</a:t>
            </a:r>
          </a:p>
          <a:p>
            <a:pPr marL="471487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232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Comprehensive Support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5</a:t>
            </a:r>
            <a:r>
              <a:rPr lang="en-US" dirty="0"/>
              <a:t> </a:t>
            </a:r>
            <a:r>
              <a:rPr lang="en-US" dirty="0" smtClean="0"/>
              <a:t>percent </a:t>
            </a:r>
            <a:r>
              <a:rPr lang="en-US" dirty="0"/>
              <a:t>of all </a:t>
            </a:r>
            <a:r>
              <a:rPr lang="en-US" dirty="0" smtClean="0">
                <a:solidFill>
                  <a:srgbClr val="FF0000"/>
                </a:solidFill>
              </a:rPr>
              <a:t>Title I schools </a:t>
            </a:r>
            <a:r>
              <a:rPr lang="en-US" dirty="0" smtClean="0"/>
              <a:t>that are the lowest performing</a:t>
            </a:r>
            <a:endParaRPr lang="en-US" dirty="0"/>
          </a:p>
          <a:p>
            <a:pPr lvl="1"/>
            <a:r>
              <a:rPr lang="en-US" dirty="0"/>
              <a:t>All </a:t>
            </a:r>
            <a:r>
              <a:rPr lang="en-US" dirty="0">
                <a:solidFill>
                  <a:srgbClr val="FF0000"/>
                </a:solidFill>
              </a:rPr>
              <a:t>public high schools </a:t>
            </a:r>
            <a:r>
              <a:rPr lang="en-US" dirty="0"/>
              <a:t>in the state failing to graduate one third or more of their </a:t>
            </a:r>
            <a:r>
              <a:rPr lang="en-US" dirty="0" smtClean="0"/>
              <a:t>students</a:t>
            </a:r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Other:</a:t>
            </a:r>
            <a:r>
              <a:rPr lang="en-US" dirty="0" smtClean="0"/>
              <a:t> Any </a:t>
            </a:r>
            <a:r>
              <a:rPr lang="en-US" dirty="0"/>
              <a:t>school receiving notification that </a:t>
            </a:r>
            <a:r>
              <a:rPr lang="en-US" dirty="0">
                <a:solidFill>
                  <a:srgbClr val="FF0000"/>
                </a:solidFill>
              </a:rPr>
              <a:t>a subgroup on its own </a:t>
            </a:r>
            <a:r>
              <a:rPr lang="en-US" dirty="0"/>
              <a:t>would have led to identification as a comprehensive </a:t>
            </a:r>
            <a:r>
              <a:rPr lang="en-US" dirty="0" smtClean="0"/>
              <a:t>school</a:t>
            </a:r>
          </a:p>
        </p:txBody>
      </p:sp>
    </p:spTree>
    <p:extLst>
      <p:ext uri="{BB962C8B-B14F-4D97-AF65-F5344CB8AC3E}">
        <p14:creationId xmlns:p14="http://schemas.microsoft.com/office/powerpoint/2010/main" val="39025132"/>
      </p:ext>
    </p:extLst>
  </p:cSld>
  <p:clrMapOvr>
    <a:masterClrMapping/>
  </p:clrMapOvr>
</p:sld>
</file>

<file path=ppt/theme/theme1.xml><?xml version="1.0" encoding="utf-8"?>
<a:theme xmlns:a="http://schemas.openxmlformats.org/drawingml/2006/main" name="SBOE Presentation Title I and ESSA">
  <a:themeElements>
    <a:clrScheme name="MSDE PowerPoint Template 12">
      <a:dk1>
        <a:srgbClr val="000000"/>
      </a:dk1>
      <a:lt1>
        <a:srgbClr val="FFFFFF"/>
      </a:lt1>
      <a:dk2>
        <a:srgbClr val="420000"/>
      </a:dk2>
      <a:lt2>
        <a:srgbClr val="000000"/>
      </a:lt2>
      <a:accent1>
        <a:srgbClr val="CCCC00"/>
      </a:accent1>
      <a:accent2>
        <a:srgbClr val="F7D43F"/>
      </a:accent2>
      <a:accent3>
        <a:srgbClr val="FFFFFF"/>
      </a:accent3>
      <a:accent4>
        <a:srgbClr val="000000"/>
      </a:accent4>
      <a:accent5>
        <a:srgbClr val="E2E2AA"/>
      </a:accent5>
      <a:accent6>
        <a:srgbClr val="E0C038"/>
      </a:accent6>
      <a:hlink>
        <a:srgbClr val="996633"/>
      </a:hlink>
      <a:folHlink>
        <a:srgbClr val="993300"/>
      </a:folHlink>
    </a:clrScheme>
    <a:fontScheme name="MSDE 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SDE PowerPoint Template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DE PowerPoint Template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DE PowerPoint Template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DE PowerPoint Template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DE PowerPoint Template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DE PowerPoint Template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DE PowerPoint Template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DE PowerPoint Template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DE PowerPoint Template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DE PowerPoint Template 10">
        <a:dk1>
          <a:srgbClr val="000000"/>
        </a:dk1>
        <a:lt1>
          <a:srgbClr val="FFFFFF"/>
        </a:lt1>
        <a:dk2>
          <a:srgbClr val="420000"/>
        </a:dk2>
        <a:lt2>
          <a:srgbClr val="000000"/>
        </a:lt2>
        <a:accent1>
          <a:srgbClr val="CCCC00"/>
        </a:accent1>
        <a:accent2>
          <a:srgbClr val="F4E30C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DDCE0A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DE PowerPoint Template 11">
        <a:dk1>
          <a:srgbClr val="000000"/>
        </a:dk1>
        <a:lt1>
          <a:srgbClr val="FFFFFF"/>
        </a:lt1>
        <a:dk2>
          <a:srgbClr val="420000"/>
        </a:dk2>
        <a:lt2>
          <a:srgbClr val="000000"/>
        </a:lt2>
        <a:accent1>
          <a:srgbClr val="CCCC00"/>
        </a:accent1>
        <a:accent2>
          <a:srgbClr val="F7F23F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E0DB38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DE PowerPoint Template 12">
        <a:dk1>
          <a:srgbClr val="000000"/>
        </a:dk1>
        <a:lt1>
          <a:srgbClr val="FFFFFF"/>
        </a:lt1>
        <a:dk2>
          <a:srgbClr val="420000"/>
        </a:dk2>
        <a:lt2>
          <a:srgbClr val="000000"/>
        </a:lt2>
        <a:accent1>
          <a:srgbClr val="CCCC00"/>
        </a:accent1>
        <a:accent2>
          <a:srgbClr val="F7D43F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E0C038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SBOE Presentation Title I and ESSA</Template>
  <TotalTime>1710</TotalTime>
  <Words>1260</Words>
  <Application>Microsoft Office PowerPoint</Application>
  <PresentationFormat>On-screen Show (4:3)</PresentationFormat>
  <Paragraphs>226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SBOE Presentation Title I and ESSA</vt:lpstr>
      <vt:lpstr>Every Student Succeeds Act (ESSA) Update  Title I</vt:lpstr>
      <vt:lpstr>Every Student Succeeds Act </vt:lpstr>
      <vt:lpstr>Title I: Improving the Academic Achievement of the Disadvantaged</vt:lpstr>
      <vt:lpstr> Part A: Improving Basic Programs Operated by Local Educational Agencies</vt:lpstr>
      <vt:lpstr>What’s New in 2016?</vt:lpstr>
      <vt:lpstr>What’s New in 2017-2018?</vt:lpstr>
      <vt:lpstr>What’s New in 2017-2018? </vt:lpstr>
      <vt:lpstr>What’s New in 2017?</vt:lpstr>
      <vt:lpstr>Comprehensive Support</vt:lpstr>
      <vt:lpstr>Comprehensive Support</vt:lpstr>
      <vt:lpstr>Targeted Support</vt:lpstr>
      <vt:lpstr>What’s New in 2017?</vt:lpstr>
      <vt:lpstr>What’s New in 2017?</vt:lpstr>
      <vt:lpstr>Part C:  Education of Migratory Children</vt:lpstr>
      <vt:lpstr>  Part D: Prevention and Intervention Programs to Support Children and Youth who are Neglected or Delinquent</vt:lpstr>
      <vt:lpstr>Questions</vt:lpstr>
    </vt:vector>
  </TitlesOfParts>
  <Company>MSDE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ESSA Update:  Title I, Part A</dc:title>
  <dc:creator>Maria Lamb</dc:creator>
  <cp:lastModifiedBy>Maria Lamb</cp:lastModifiedBy>
  <cp:revision>49</cp:revision>
  <cp:lastPrinted>2014-07-10T16:25:12Z</cp:lastPrinted>
  <dcterms:created xsi:type="dcterms:W3CDTF">2016-03-04T12:24:37Z</dcterms:created>
  <dcterms:modified xsi:type="dcterms:W3CDTF">2016-05-10T18:26:08Z</dcterms:modified>
</cp:coreProperties>
</file>