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handoutMasterIdLst>
    <p:handoutMasterId r:id="rId20"/>
  </p:handoutMasterIdLst>
  <p:sldIdLst>
    <p:sldId id="256" r:id="rId2"/>
    <p:sldId id="257" r:id="rId3"/>
    <p:sldId id="258" r:id="rId4"/>
    <p:sldId id="261" r:id="rId5"/>
    <p:sldId id="260" r:id="rId6"/>
    <p:sldId id="259" r:id="rId7"/>
    <p:sldId id="262" r:id="rId8"/>
    <p:sldId id="263" r:id="rId9"/>
    <p:sldId id="264" r:id="rId10"/>
    <p:sldId id="269" r:id="rId11"/>
    <p:sldId id="265" r:id="rId12"/>
    <p:sldId id="270" r:id="rId13"/>
    <p:sldId id="266" r:id="rId14"/>
    <p:sldId id="274" r:id="rId15"/>
    <p:sldId id="268" r:id="rId16"/>
    <p:sldId id="275" r:id="rId17"/>
    <p:sldId id="27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762"/>
    <a:srgbClr val="F0A2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15" autoAdjust="0"/>
    <p:restoredTop sz="49754" autoAdjust="0"/>
  </p:normalViewPr>
  <p:slideViewPr>
    <p:cSldViewPr>
      <p:cViewPr>
        <p:scale>
          <a:sx n="70" d="100"/>
          <a:sy n="70" d="100"/>
        </p:scale>
        <p:origin x="-894" y="-936"/>
      </p:cViewPr>
      <p:guideLst>
        <p:guide orient="horz" pos="2160"/>
        <p:guide pos="2880"/>
      </p:guideLst>
    </p:cSldViewPr>
  </p:slideViewPr>
  <p:outlineViewPr>
    <p:cViewPr>
      <p:scale>
        <a:sx n="33" d="100"/>
        <a:sy n="33" d="100"/>
      </p:scale>
      <p:origin x="0" y="14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E8507-D760-454D-9BE1-C75D251B9C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332F69F-2CFC-4018-89E1-614D4757D082}">
      <dgm:prSet phldrT="[Text]"/>
      <dgm:spPr/>
      <dgm:t>
        <a:bodyPr/>
        <a:lstStyle/>
        <a:p>
          <a:r>
            <a:rPr lang="en-US" dirty="0" smtClean="0"/>
            <a:t>Needs Assessment</a:t>
          </a:r>
          <a:endParaRPr lang="en-US" dirty="0"/>
        </a:p>
      </dgm:t>
    </dgm:pt>
    <dgm:pt modelId="{FB4C1AD5-E2AF-427E-8871-668E860A8088}" type="parTrans" cxnId="{BCF76DFB-4FB7-4818-BAC2-203D981893E1}">
      <dgm:prSet/>
      <dgm:spPr/>
      <dgm:t>
        <a:bodyPr/>
        <a:lstStyle/>
        <a:p>
          <a:endParaRPr lang="en-US"/>
        </a:p>
      </dgm:t>
    </dgm:pt>
    <dgm:pt modelId="{EEA41D6F-5E86-4EDE-803E-8D580D335510}" type="sibTrans" cxnId="{BCF76DFB-4FB7-4818-BAC2-203D981893E1}">
      <dgm:prSet/>
      <dgm:spPr/>
      <dgm:t>
        <a:bodyPr/>
        <a:lstStyle/>
        <a:p>
          <a:endParaRPr lang="en-US"/>
        </a:p>
      </dgm:t>
    </dgm:pt>
    <dgm:pt modelId="{3132F1ED-0DDA-48CB-A7AC-EC51970911BC}">
      <dgm:prSet phldrT="[Text]" custT="1"/>
      <dgm:spPr/>
      <dgm:t>
        <a:bodyPr/>
        <a:lstStyle/>
        <a:p>
          <a:r>
            <a:rPr lang="en-US" sz="2800" dirty="0" smtClean="0"/>
            <a:t>Meeting with school leadership</a:t>
          </a:r>
          <a:endParaRPr lang="en-US" sz="2800" dirty="0"/>
        </a:p>
      </dgm:t>
    </dgm:pt>
    <dgm:pt modelId="{3613A3BC-5898-489C-9381-EF66E64F4D41}" type="parTrans" cxnId="{C8CEC661-572B-45CD-8846-57A1599D0660}">
      <dgm:prSet/>
      <dgm:spPr/>
      <dgm:t>
        <a:bodyPr/>
        <a:lstStyle/>
        <a:p>
          <a:endParaRPr lang="en-US"/>
        </a:p>
      </dgm:t>
    </dgm:pt>
    <dgm:pt modelId="{69D67DC1-D57E-4CFB-A025-59D928D06A26}" type="sibTrans" cxnId="{C8CEC661-572B-45CD-8846-57A1599D0660}">
      <dgm:prSet/>
      <dgm:spPr/>
      <dgm:t>
        <a:bodyPr/>
        <a:lstStyle/>
        <a:p>
          <a:endParaRPr lang="en-US"/>
        </a:p>
      </dgm:t>
    </dgm:pt>
    <dgm:pt modelId="{8FF77A8F-DF3C-4B82-B27F-8A92CC59F416}">
      <dgm:prSet phldrT="[Text]"/>
      <dgm:spPr/>
      <dgm:t>
        <a:bodyPr/>
        <a:lstStyle/>
        <a:p>
          <a:r>
            <a:rPr lang="en-US" dirty="0" smtClean="0"/>
            <a:t>Action Plan</a:t>
          </a:r>
        </a:p>
        <a:p>
          <a:endParaRPr lang="en-US" dirty="0"/>
        </a:p>
      </dgm:t>
    </dgm:pt>
    <dgm:pt modelId="{2CBF1254-8581-4E30-AA13-89C3FBCB3593}" type="parTrans" cxnId="{2C0A04AA-DD1B-4EB9-95F0-418A37A67D27}">
      <dgm:prSet/>
      <dgm:spPr/>
      <dgm:t>
        <a:bodyPr/>
        <a:lstStyle/>
        <a:p>
          <a:endParaRPr lang="en-US"/>
        </a:p>
      </dgm:t>
    </dgm:pt>
    <dgm:pt modelId="{749E40FE-BA9B-4D7E-994F-1B5B8F7C1A02}" type="sibTrans" cxnId="{2C0A04AA-DD1B-4EB9-95F0-418A37A67D27}">
      <dgm:prSet/>
      <dgm:spPr/>
      <dgm:t>
        <a:bodyPr/>
        <a:lstStyle/>
        <a:p>
          <a:endParaRPr lang="en-US"/>
        </a:p>
      </dgm:t>
    </dgm:pt>
    <dgm:pt modelId="{817993BC-08DF-42A4-AD18-1B53A3FD4580}">
      <dgm:prSet phldrT="[Text]" custT="1"/>
      <dgm:spPr/>
      <dgm:t>
        <a:bodyPr/>
        <a:lstStyle/>
        <a:p>
          <a:r>
            <a:rPr lang="en-US" sz="2800" dirty="0" smtClean="0"/>
            <a:t>Development of a customized  professional development plan</a:t>
          </a:r>
          <a:endParaRPr lang="en-US" sz="2800" dirty="0"/>
        </a:p>
      </dgm:t>
    </dgm:pt>
    <dgm:pt modelId="{25E0728A-8AFF-4A14-85C5-EEA29F760EDC}" type="parTrans" cxnId="{FFFC9EF9-FAFC-49B9-AECA-D68C6F75A6A2}">
      <dgm:prSet/>
      <dgm:spPr/>
      <dgm:t>
        <a:bodyPr/>
        <a:lstStyle/>
        <a:p>
          <a:endParaRPr lang="en-US"/>
        </a:p>
      </dgm:t>
    </dgm:pt>
    <dgm:pt modelId="{698DFE7C-564C-44B7-984A-0BCB925B3DCE}" type="sibTrans" cxnId="{FFFC9EF9-FAFC-49B9-AECA-D68C6F75A6A2}">
      <dgm:prSet/>
      <dgm:spPr/>
      <dgm:t>
        <a:bodyPr/>
        <a:lstStyle/>
        <a:p>
          <a:endParaRPr lang="en-US"/>
        </a:p>
      </dgm:t>
    </dgm:pt>
    <dgm:pt modelId="{C63D0192-999B-41CA-93EB-D0372A289256}">
      <dgm:prSet phldrT="[Text]"/>
      <dgm:spPr/>
      <dgm:t>
        <a:bodyPr/>
        <a:lstStyle/>
        <a:p>
          <a:r>
            <a:rPr lang="en-US" dirty="0" smtClean="0"/>
            <a:t>PD Calendar</a:t>
          </a:r>
          <a:endParaRPr lang="en-US" dirty="0"/>
        </a:p>
      </dgm:t>
    </dgm:pt>
    <dgm:pt modelId="{DDBFD544-D292-45BD-B271-7E53CB6C01D3}" type="parTrans" cxnId="{CB8243F6-7368-4EBB-9A77-90BF980DFDC2}">
      <dgm:prSet/>
      <dgm:spPr/>
      <dgm:t>
        <a:bodyPr/>
        <a:lstStyle/>
        <a:p>
          <a:endParaRPr lang="en-US"/>
        </a:p>
      </dgm:t>
    </dgm:pt>
    <dgm:pt modelId="{06E80758-03B2-4D1F-BF1E-D5C9885C9F21}" type="sibTrans" cxnId="{CB8243F6-7368-4EBB-9A77-90BF980DFDC2}">
      <dgm:prSet/>
      <dgm:spPr/>
      <dgm:t>
        <a:bodyPr/>
        <a:lstStyle/>
        <a:p>
          <a:endParaRPr lang="en-US"/>
        </a:p>
      </dgm:t>
    </dgm:pt>
    <dgm:pt modelId="{EB51CB37-4E08-4D38-8FFA-71CC38F378D8}">
      <dgm:prSet phldrT="[Text]" custT="1"/>
      <dgm:spPr/>
      <dgm:t>
        <a:bodyPr/>
        <a:lstStyle/>
        <a:p>
          <a:r>
            <a:rPr lang="en-US" sz="2800" dirty="0" smtClean="0"/>
            <a:t>Schedule of professional development activities</a:t>
          </a:r>
          <a:endParaRPr lang="en-US" sz="2800" dirty="0"/>
        </a:p>
      </dgm:t>
    </dgm:pt>
    <dgm:pt modelId="{C482FB16-F64B-40CE-8ADE-839E16F82481}" type="parTrans" cxnId="{F4394C24-80A7-4F42-BDFB-4E78E8BD6D98}">
      <dgm:prSet/>
      <dgm:spPr/>
      <dgm:t>
        <a:bodyPr/>
        <a:lstStyle/>
        <a:p>
          <a:endParaRPr lang="en-US"/>
        </a:p>
      </dgm:t>
    </dgm:pt>
    <dgm:pt modelId="{A6D3C43E-D87F-4A2F-86FB-0C9CF75AC7A8}" type="sibTrans" cxnId="{F4394C24-80A7-4F42-BDFB-4E78E8BD6D98}">
      <dgm:prSet/>
      <dgm:spPr/>
      <dgm:t>
        <a:bodyPr/>
        <a:lstStyle/>
        <a:p>
          <a:endParaRPr lang="en-US"/>
        </a:p>
      </dgm:t>
    </dgm:pt>
    <dgm:pt modelId="{38D81013-D797-4B20-B262-C7EEF571C401}" type="pres">
      <dgm:prSet presAssocID="{9EDE8507-D760-454D-9BE1-C75D251B9C91}" presName="linearFlow" presStyleCnt="0">
        <dgm:presLayoutVars>
          <dgm:dir/>
          <dgm:animLvl val="lvl"/>
          <dgm:resizeHandles val="exact"/>
        </dgm:presLayoutVars>
      </dgm:prSet>
      <dgm:spPr/>
      <dgm:t>
        <a:bodyPr/>
        <a:lstStyle/>
        <a:p>
          <a:endParaRPr lang="en-US"/>
        </a:p>
      </dgm:t>
    </dgm:pt>
    <dgm:pt modelId="{04E2A371-4878-4F3A-9E0C-B24BAC4D7291}" type="pres">
      <dgm:prSet presAssocID="{3332F69F-2CFC-4018-89E1-614D4757D082}" presName="composite" presStyleCnt="0"/>
      <dgm:spPr/>
    </dgm:pt>
    <dgm:pt modelId="{85291BF3-8779-4966-91F9-CF5B0169512A}" type="pres">
      <dgm:prSet presAssocID="{3332F69F-2CFC-4018-89E1-614D4757D082}" presName="parentText" presStyleLbl="alignNode1" presStyleIdx="0" presStyleCnt="3">
        <dgm:presLayoutVars>
          <dgm:chMax val="1"/>
          <dgm:bulletEnabled val="1"/>
        </dgm:presLayoutVars>
      </dgm:prSet>
      <dgm:spPr/>
      <dgm:t>
        <a:bodyPr/>
        <a:lstStyle/>
        <a:p>
          <a:endParaRPr lang="en-US"/>
        </a:p>
      </dgm:t>
    </dgm:pt>
    <dgm:pt modelId="{6A597DA1-392D-4993-BD76-C3401C75E003}" type="pres">
      <dgm:prSet presAssocID="{3332F69F-2CFC-4018-89E1-614D4757D082}" presName="descendantText" presStyleLbl="alignAcc1" presStyleIdx="0" presStyleCnt="3">
        <dgm:presLayoutVars>
          <dgm:bulletEnabled val="1"/>
        </dgm:presLayoutVars>
      </dgm:prSet>
      <dgm:spPr/>
      <dgm:t>
        <a:bodyPr/>
        <a:lstStyle/>
        <a:p>
          <a:endParaRPr lang="en-US"/>
        </a:p>
      </dgm:t>
    </dgm:pt>
    <dgm:pt modelId="{E9CC044A-F919-4891-8BB3-724D48031EB4}" type="pres">
      <dgm:prSet presAssocID="{EEA41D6F-5E86-4EDE-803E-8D580D335510}" presName="sp" presStyleCnt="0"/>
      <dgm:spPr/>
    </dgm:pt>
    <dgm:pt modelId="{511DFF0C-9EE2-4055-B20D-0012440DCA00}" type="pres">
      <dgm:prSet presAssocID="{8FF77A8F-DF3C-4B82-B27F-8A92CC59F416}" presName="composite" presStyleCnt="0"/>
      <dgm:spPr/>
    </dgm:pt>
    <dgm:pt modelId="{B173E8AA-83B9-47B5-B1C5-6CB96BDFE207}" type="pres">
      <dgm:prSet presAssocID="{8FF77A8F-DF3C-4B82-B27F-8A92CC59F416}" presName="parentText" presStyleLbl="alignNode1" presStyleIdx="1" presStyleCnt="3">
        <dgm:presLayoutVars>
          <dgm:chMax val="1"/>
          <dgm:bulletEnabled val="1"/>
        </dgm:presLayoutVars>
      </dgm:prSet>
      <dgm:spPr/>
      <dgm:t>
        <a:bodyPr/>
        <a:lstStyle/>
        <a:p>
          <a:endParaRPr lang="en-US"/>
        </a:p>
      </dgm:t>
    </dgm:pt>
    <dgm:pt modelId="{4D6F1E54-8BB6-4073-BE55-638D6DA9DB97}" type="pres">
      <dgm:prSet presAssocID="{8FF77A8F-DF3C-4B82-B27F-8A92CC59F416}" presName="descendantText" presStyleLbl="alignAcc1" presStyleIdx="1" presStyleCnt="3">
        <dgm:presLayoutVars>
          <dgm:bulletEnabled val="1"/>
        </dgm:presLayoutVars>
      </dgm:prSet>
      <dgm:spPr/>
      <dgm:t>
        <a:bodyPr/>
        <a:lstStyle/>
        <a:p>
          <a:endParaRPr lang="en-US"/>
        </a:p>
      </dgm:t>
    </dgm:pt>
    <dgm:pt modelId="{1C24DF51-8070-4CA2-AA8D-DD85D84D429B}" type="pres">
      <dgm:prSet presAssocID="{749E40FE-BA9B-4D7E-994F-1B5B8F7C1A02}" presName="sp" presStyleCnt="0"/>
      <dgm:spPr/>
    </dgm:pt>
    <dgm:pt modelId="{7276BA06-4D18-4205-9883-13CE5EA040B4}" type="pres">
      <dgm:prSet presAssocID="{C63D0192-999B-41CA-93EB-D0372A289256}" presName="composite" presStyleCnt="0"/>
      <dgm:spPr/>
    </dgm:pt>
    <dgm:pt modelId="{48C49AA9-76D4-4825-9C6B-E4AC04ADBC56}" type="pres">
      <dgm:prSet presAssocID="{C63D0192-999B-41CA-93EB-D0372A289256}" presName="parentText" presStyleLbl="alignNode1" presStyleIdx="2" presStyleCnt="3">
        <dgm:presLayoutVars>
          <dgm:chMax val="1"/>
          <dgm:bulletEnabled val="1"/>
        </dgm:presLayoutVars>
      </dgm:prSet>
      <dgm:spPr/>
      <dgm:t>
        <a:bodyPr/>
        <a:lstStyle/>
        <a:p>
          <a:endParaRPr lang="en-US"/>
        </a:p>
      </dgm:t>
    </dgm:pt>
    <dgm:pt modelId="{D045B95A-8487-4AFD-AD23-AE16BFBE9E2C}" type="pres">
      <dgm:prSet presAssocID="{C63D0192-999B-41CA-93EB-D0372A289256}" presName="descendantText" presStyleLbl="alignAcc1" presStyleIdx="2" presStyleCnt="3">
        <dgm:presLayoutVars>
          <dgm:bulletEnabled val="1"/>
        </dgm:presLayoutVars>
      </dgm:prSet>
      <dgm:spPr/>
      <dgm:t>
        <a:bodyPr/>
        <a:lstStyle/>
        <a:p>
          <a:endParaRPr lang="en-US"/>
        </a:p>
      </dgm:t>
    </dgm:pt>
  </dgm:ptLst>
  <dgm:cxnLst>
    <dgm:cxn modelId="{5607F3AD-DA6D-4A55-A0FC-DA3B36CD4EBC}" type="presOf" srcId="{C63D0192-999B-41CA-93EB-D0372A289256}" destId="{48C49AA9-76D4-4825-9C6B-E4AC04ADBC56}" srcOrd="0" destOrd="0" presId="urn:microsoft.com/office/officeart/2005/8/layout/chevron2"/>
    <dgm:cxn modelId="{C8CEC661-572B-45CD-8846-57A1599D0660}" srcId="{3332F69F-2CFC-4018-89E1-614D4757D082}" destId="{3132F1ED-0DDA-48CB-A7AC-EC51970911BC}" srcOrd="0" destOrd="0" parTransId="{3613A3BC-5898-489C-9381-EF66E64F4D41}" sibTransId="{69D67DC1-D57E-4CFB-A025-59D928D06A26}"/>
    <dgm:cxn modelId="{765FC543-37C9-4F3A-8536-BC8DB9871997}" type="presOf" srcId="{9EDE8507-D760-454D-9BE1-C75D251B9C91}" destId="{38D81013-D797-4B20-B262-C7EEF571C401}" srcOrd="0" destOrd="0" presId="urn:microsoft.com/office/officeart/2005/8/layout/chevron2"/>
    <dgm:cxn modelId="{A1212C8B-36A9-42EF-8AE3-8432AF824887}" type="presOf" srcId="{8FF77A8F-DF3C-4B82-B27F-8A92CC59F416}" destId="{B173E8AA-83B9-47B5-B1C5-6CB96BDFE207}" srcOrd="0" destOrd="0" presId="urn:microsoft.com/office/officeart/2005/8/layout/chevron2"/>
    <dgm:cxn modelId="{11A608CE-FB23-409C-8046-8E210FFBA80E}" type="presOf" srcId="{3332F69F-2CFC-4018-89E1-614D4757D082}" destId="{85291BF3-8779-4966-91F9-CF5B0169512A}" srcOrd="0" destOrd="0" presId="urn:microsoft.com/office/officeart/2005/8/layout/chevron2"/>
    <dgm:cxn modelId="{BCF76DFB-4FB7-4818-BAC2-203D981893E1}" srcId="{9EDE8507-D760-454D-9BE1-C75D251B9C91}" destId="{3332F69F-2CFC-4018-89E1-614D4757D082}" srcOrd="0" destOrd="0" parTransId="{FB4C1AD5-E2AF-427E-8871-668E860A8088}" sibTransId="{EEA41D6F-5E86-4EDE-803E-8D580D335510}"/>
    <dgm:cxn modelId="{75722291-EC15-4B15-BE0F-8F753A66D68A}" type="presOf" srcId="{817993BC-08DF-42A4-AD18-1B53A3FD4580}" destId="{4D6F1E54-8BB6-4073-BE55-638D6DA9DB97}" srcOrd="0" destOrd="0" presId="urn:microsoft.com/office/officeart/2005/8/layout/chevron2"/>
    <dgm:cxn modelId="{BF52B338-51D9-49C4-A5EB-0BA5E4A584D5}" type="presOf" srcId="{3132F1ED-0DDA-48CB-A7AC-EC51970911BC}" destId="{6A597DA1-392D-4993-BD76-C3401C75E003}" srcOrd="0" destOrd="0" presId="urn:microsoft.com/office/officeart/2005/8/layout/chevron2"/>
    <dgm:cxn modelId="{18BF3E34-7EEC-4A17-92E0-52BB0B3205BB}" type="presOf" srcId="{EB51CB37-4E08-4D38-8FFA-71CC38F378D8}" destId="{D045B95A-8487-4AFD-AD23-AE16BFBE9E2C}" srcOrd="0" destOrd="0" presId="urn:microsoft.com/office/officeart/2005/8/layout/chevron2"/>
    <dgm:cxn modelId="{CB8243F6-7368-4EBB-9A77-90BF980DFDC2}" srcId="{9EDE8507-D760-454D-9BE1-C75D251B9C91}" destId="{C63D0192-999B-41CA-93EB-D0372A289256}" srcOrd="2" destOrd="0" parTransId="{DDBFD544-D292-45BD-B271-7E53CB6C01D3}" sibTransId="{06E80758-03B2-4D1F-BF1E-D5C9885C9F21}"/>
    <dgm:cxn modelId="{F4394C24-80A7-4F42-BDFB-4E78E8BD6D98}" srcId="{C63D0192-999B-41CA-93EB-D0372A289256}" destId="{EB51CB37-4E08-4D38-8FFA-71CC38F378D8}" srcOrd="0" destOrd="0" parTransId="{C482FB16-F64B-40CE-8ADE-839E16F82481}" sibTransId="{A6D3C43E-D87F-4A2F-86FB-0C9CF75AC7A8}"/>
    <dgm:cxn modelId="{2C0A04AA-DD1B-4EB9-95F0-418A37A67D27}" srcId="{9EDE8507-D760-454D-9BE1-C75D251B9C91}" destId="{8FF77A8F-DF3C-4B82-B27F-8A92CC59F416}" srcOrd="1" destOrd="0" parTransId="{2CBF1254-8581-4E30-AA13-89C3FBCB3593}" sibTransId="{749E40FE-BA9B-4D7E-994F-1B5B8F7C1A02}"/>
    <dgm:cxn modelId="{FFFC9EF9-FAFC-49B9-AECA-D68C6F75A6A2}" srcId="{8FF77A8F-DF3C-4B82-B27F-8A92CC59F416}" destId="{817993BC-08DF-42A4-AD18-1B53A3FD4580}" srcOrd="0" destOrd="0" parTransId="{25E0728A-8AFF-4A14-85C5-EEA29F760EDC}" sibTransId="{698DFE7C-564C-44B7-984A-0BCB925B3DCE}"/>
    <dgm:cxn modelId="{D305A88E-AE13-4319-A94D-43B85CA9BDED}" type="presParOf" srcId="{38D81013-D797-4B20-B262-C7EEF571C401}" destId="{04E2A371-4878-4F3A-9E0C-B24BAC4D7291}" srcOrd="0" destOrd="0" presId="urn:microsoft.com/office/officeart/2005/8/layout/chevron2"/>
    <dgm:cxn modelId="{35667E51-AB9E-4BAB-A059-2BFC9EE5DB01}" type="presParOf" srcId="{04E2A371-4878-4F3A-9E0C-B24BAC4D7291}" destId="{85291BF3-8779-4966-91F9-CF5B0169512A}" srcOrd="0" destOrd="0" presId="urn:microsoft.com/office/officeart/2005/8/layout/chevron2"/>
    <dgm:cxn modelId="{0FBD6F59-E9FE-4F96-918F-02A55B207686}" type="presParOf" srcId="{04E2A371-4878-4F3A-9E0C-B24BAC4D7291}" destId="{6A597DA1-392D-4993-BD76-C3401C75E003}" srcOrd="1" destOrd="0" presId="urn:microsoft.com/office/officeart/2005/8/layout/chevron2"/>
    <dgm:cxn modelId="{074CFE27-19FC-4B5C-AD30-02DC5F1202FA}" type="presParOf" srcId="{38D81013-D797-4B20-B262-C7EEF571C401}" destId="{E9CC044A-F919-4891-8BB3-724D48031EB4}" srcOrd="1" destOrd="0" presId="urn:microsoft.com/office/officeart/2005/8/layout/chevron2"/>
    <dgm:cxn modelId="{02A6012D-FC70-4D1A-A0B6-2762075F45B8}" type="presParOf" srcId="{38D81013-D797-4B20-B262-C7EEF571C401}" destId="{511DFF0C-9EE2-4055-B20D-0012440DCA00}" srcOrd="2" destOrd="0" presId="urn:microsoft.com/office/officeart/2005/8/layout/chevron2"/>
    <dgm:cxn modelId="{2BD1CD7C-EA41-4180-9817-A5AD400A4477}" type="presParOf" srcId="{511DFF0C-9EE2-4055-B20D-0012440DCA00}" destId="{B173E8AA-83B9-47B5-B1C5-6CB96BDFE207}" srcOrd="0" destOrd="0" presId="urn:microsoft.com/office/officeart/2005/8/layout/chevron2"/>
    <dgm:cxn modelId="{8ED5D686-F758-4B53-8B98-43AFBB95DD85}" type="presParOf" srcId="{511DFF0C-9EE2-4055-B20D-0012440DCA00}" destId="{4D6F1E54-8BB6-4073-BE55-638D6DA9DB97}" srcOrd="1" destOrd="0" presId="urn:microsoft.com/office/officeart/2005/8/layout/chevron2"/>
    <dgm:cxn modelId="{FE858460-03AC-4BCD-AE6D-C2BB595F2A2B}" type="presParOf" srcId="{38D81013-D797-4B20-B262-C7EEF571C401}" destId="{1C24DF51-8070-4CA2-AA8D-DD85D84D429B}" srcOrd="3" destOrd="0" presId="urn:microsoft.com/office/officeart/2005/8/layout/chevron2"/>
    <dgm:cxn modelId="{B2A91CB2-4B75-4011-8AA1-2FEA47F49C17}" type="presParOf" srcId="{38D81013-D797-4B20-B262-C7EEF571C401}" destId="{7276BA06-4D18-4205-9883-13CE5EA040B4}" srcOrd="4" destOrd="0" presId="urn:microsoft.com/office/officeart/2005/8/layout/chevron2"/>
    <dgm:cxn modelId="{60519A24-2FCC-480F-A4C8-4BC315A36606}" type="presParOf" srcId="{7276BA06-4D18-4205-9883-13CE5EA040B4}" destId="{48C49AA9-76D4-4825-9C6B-E4AC04ADBC56}" srcOrd="0" destOrd="0" presId="urn:microsoft.com/office/officeart/2005/8/layout/chevron2"/>
    <dgm:cxn modelId="{080C243F-806C-4155-879D-31EAB88FA5D6}" type="presParOf" srcId="{7276BA06-4D18-4205-9883-13CE5EA040B4}" destId="{D045B95A-8487-4AFD-AD23-AE16BFBE9E2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291BF3-8779-4966-91F9-CF5B0169512A}">
      <dsp:nvSpPr>
        <dsp:cNvPr id="0" name=""/>
        <dsp:cNvSpPr/>
      </dsp:nvSpPr>
      <dsp:spPr>
        <a:xfrm rot="5400000">
          <a:off x="-311992" y="315665"/>
          <a:ext cx="2079947" cy="1455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Needs Assessment</a:t>
          </a:r>
          <a:endParaRPr lang="en-US" sz="1800" kern="1200" dirty="0"/>
        </a:p>
      </dsp:txBody>
      <dsp:txXfrm rot="5400000">
        <a:off x="-311992" y="315665"/>
        <a:ext cx="2079947" cy="1455963"/>
      </dsp:txXfrm>
    </dsp:sp>
    <dsp:sp modelId="{6A597DA1-392D-4993-BD76-C3401C75E003}">
      <dsp:nvSpPr>
        <dsp:cNvPr id="0" name=""/>
        <dsp:cNvSpPr/>
      </dsp:nvSpPr>
      <dsp:spPr>
        <a:xfrm rot="5400000">
          <a:off x="3801673" y="-2342037"/>
          <a:ext cx="1351965" cy="60433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Meeting with school leadership</a:t>
          </a:r>
          <a:endParaRPr lang="en-US" sz="2800" kern="1200" dirty="0"/>
        </a:p>
      </dsp:txBody>
      <dsp:txXfrm rot="5400000">
        <a:off x="3801673" y="-2342037"/>
        <a:ext cx="1351965" cy="6043386"/>
      </dsp:txXfrm>
    </dsp:sp>
    <dsp:sp modelId="{B173E8AA-83B9-47B5-B1C5-6CB96BDFE207}">
      <dsp:nvSpPr>
        <dsp:cNvPr id="0" name=""/>
        <dsp:cNvSpPr/>
      </dsp:nvSpPr>
      <dsp:spPr>
        <a:xfrm rot="5400000">
          <a:off x="-311992" y="2205718"/>
          <a:ext cx="2079947" cy="1455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Action Plan</a:t>
          </a:r>
        </a:p>
        <a:p>
          <a:pPr lvl="0" algn="ctr" defTabSz="800100">
            <a:lnSpc>
              <a:spcPct val="90000"/>
            </a:lnSpc>
            <a:spcBef>
              <a:spcPct val="0"/>
            </a:spcBef>
            <a:spcAft>
              <a:spcPct val="35000"/>
            </a:spcAft>
          </a:pPr>
          <a:endParaRPr lang="en-US" sz="1800" kern="1200" dirty="0"/>
        </a:p>
      </dsp:txBody>
      <dsp:txXfrm rot="5400000">
        <a:off x="-311992" y="2205718"/>
        <a:ext cx="2079947" cy="1455963"/>
      </dsp:txXfrm>
    </dsp:sp>
    <dsp:sp modelId="{4D6F1E54-8BB6-4073-BE55-638D6DA9DB97}">
      <dsp:nvSpPr>
        <dsp:cNvPr id="0" name=""/>
        <dsp:cNvSpPr/>
      </dsp:nvSpPr>
      <dsp:spPr>
        <a:xfrm rot="5400000">
          <a:off x="3801673" y="-451984"/>
          <a:ext cx="1351965" cy="60433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Development of a customized  professional development plan</a:t>
          </a:r>
          <a:endParaRPr lang="en-US" sz="2800" kern="1200" dirty="0"/>
        </a:p>
      </dsp:txBody>
      <dsp:txXfrm rot="5400000">
        <a:off x="3801673" y="-451984"/>
        <a:ext cx="1351965" cy="6043386"/>
      </dsp:txXfrm>
    </dsp:sp>
    <dsp:sp modelId="{48C49AA9-76D4-4825-9C6B-E4AC04ADBC56}">
      <dsp:nvSpPr>
        <dsp:cNvPr id="0" name=""/>
        <dsp:cNvSpPr/>
      </dsp:nvSpPr>
      <dsp:spPr>
        <a:xfrm rot="5400000">
          <a:off x="-311992" y="4095771"/>
          <a:ext cx="2079947" cy="1455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PD Calendar</a:t>
          </a:r>
          <a:endParaRPr lang="en-US" sz="1800" kern="1200" dirty="0"/>
        </a:p>
      </dsp:txBody>
      <dsp:txXfrm rot="5400000">
        <a:off x="-311992" y="4095771"/>
        <a:ext cx="2079947" cy="1455963"/>
      </dsp:txXfrm>
    </dsp:sp>
    <dsp:sp modelId="{D045B95A-8487-4AFD-AD23-AE16BFBE9E2C}">
      <dsp:nvSpPr>
        <dsp:cNvPr id="0" name=""/>
        <dsp:cNvSpPr/>
      </dsp:nvSpPr>
      <dsp:spPr>
        <a:xfrm rot="5400000">
          <a:off x="3801673" y="1438068"/>
          <a:ext cx="1351965" cy="60433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Schedule of professional development activities</a:t>
          </a:r>
          <a:endParaRPr lang="en-US" sz="2800" kern="1200" dirty="0"/>
        </a:p>
      </dsp:txBody>
      <dsp:txXfrm rot="5400000">
        <a:off x="3801673" y="1438068"/>
        <a:ext cx="1351965" cy="60433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2E114C-1296-41FE-A938-42DB5F5612D5}" type="datetimeFigureOut">
              <a:rPr lang="en-US" smtClean="0"/>
              <a:pPr/>
              <a:t>11/18/2011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62AA15-746A-4543-B236-C11939B3EA4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599FBD-D47B-4FF1-B00F-989DD7E382FD}" type="datetimeFigureOut">
              <a:rPr lang="en-US" smtClean="0"/>
              <a:pPr/>
              <a:t>11/18/2011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39A340-96C4-40E0-915D-A2CD93EFDC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to share our work through the Breakthrough Center with you today.</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 Phase of the Professional Development cycle is Lesson</a:t>
            </a:r>
            <a:r>
              <a:rPr lang="en-US" baseline="0" dirty="0" smtClean="0"/>
              <a:t> Implementation.  </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lesson implementation is the non-evaluative observation of the lesson designed in collaborative planning.  Some portion of the planned lesson is observed by all members of the implementation team</a:t>
            </a:r>
            <a:r>
              <a:rPr lang="en-US" baseline="0" dirty="0" smtClean="0"/>
              <a:t> for all teachers who participated in collaborative planning.  Other p</a:t>
            </a:r>
            <a:r>
              <a:rPr lang="en-US" dirty="0" smtClean="0"/>
              <a:t>articipants in this phase include members of the content</a:t>
            </a:r>
            <a:r>
              <a:rPr lang="en-US" baseline="0" dirty="0" smtClean="0"/>
              <a:t> and administrative leadership team who attended the collaborative planning.  </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phase of the professional development cycle is Lesson</a:t>
            </a:r>
            <a:r>
              <a:rPr lang="en-US" baseline="0" dirty="0" smtClean="0"/>
              <a:t> Debriefing and Analysis of Student Work.  This occurs immediately following the lesson implementation phase in order to provide immediate and effective feedback to teachers.  The effectiveness of the lesson is determined thru the lens of individual student work that is collected in response to the common formative lesson assessment developed in collaborative planning.  Participants include observed teachers and members of the observation team.  </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teachers who implemented</a:t>
            </a:r>
            <a:r>
              <a:rPr lang="en-US" baseline="0" dirty="0" smtClean="0"/>
              <a:t> the lesson bring the individual student work samples of the common formative assessment collected.  Teachers select student work samples for sharing that provide evidence of student learning.  Student work samples showing evidence of complete understanding, evidence of partial understanding or evidence of little or no understanding are shared.  Only after examining student work samples are lesson components reviewed and evaluated for contribution to or interference with student learning.  This reflection on lesson effectiveness thru the lens of individual student learning evidence is powerful.  It emphasizes the description and analysis of instructional practice thru its truest test – whether or not students are learning.</a:t>
            </a:r>
          </a:p>
          <a:p>
            <a:r>
              <a:rPr lang="en-US" baseline="0" dirty="0" smtClean="0"/>
              <a:t>     In the final portion of this phase individual teachers are asked to identify a personal planning or implementation goal for the increased effectiveness of their teaching.  This individual goal is shared publicly and used to determine appropriate support needed to achieve that goal.</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phase of the professional development cycle provided to schools is differentiated professional development.  This is a</a:t>
            </a:r>
            <a:r>
              <a:rPr lang="en-US" baseline="0" dirty="0" smtClean="0"/>
              <a:t> strategic and purposeful response to the individual teacher goals identified at the lesson debriefing.  </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specific activities for differentiated professional development are planned in collaboration with the content and administrative leadership team at the school.  Some examples might be:  focused peer observation, shared teaching of a lesson, think aloud lesson planning for a model lesson, data analysis, long-range planning.   The plan includes the specific role of the Maryland State Department of Education program specialist on the identified date as well as the role of the school-based leadership either prior to or as follow-up to the specific activities.  This phase is an essential component of the professional development cycles as it supports individual teachers in increasing the effectiveness of their instructional practice.  This phase supports the long-term sustainability of the professional development insuring that it has a direct impact on classroom practice.</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a:p>
            <a:pPr>
              <a:buFont typeface="Arial" pitchFamily="34" charset="0"/>
              <a:buChar char="•"/>
            </a:pPr>
            <a:r>
              <a:rPr lang="en-US" baseline="0" dirty="0" smtClean="0"/>
              <a:t>I know you are familiar with the Breakthrough Center.</a:t>
            </a:r>
          </a:p>
          <a:p>
            <a:pPr>
              <a:buFont typeface="Arial" pitchFamily="34" charset="0"/>
              <a:buNone/>
            </a:pPr>
            <a:endParaRPr lang="en-US" baseline="0" dirty="0" smtClean="0"/>
          </a:p>
          <a:p>
            <a:pPr>
              <a:buFont typeface="Arial" pitchFamily="34" charset="0"/>
              <a:buChar char="•"/>
            </a:pPr>
            <a:r>
              <a:rPr lang="en-US" baseline="0" dirty="0" smtClean="0"/>
              <a:t> It is Maryland’s statewide system of support to low-achieving schools  </a:t>
            </a:r>
          </a:p>
          <a:p>
            <a:pPr>
              <a:buFont typeface="Arial" pitchFamily="34" charset="0"/>
              <a:buNone/>
            </a:pPr>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core work of the BTC is centered on instruction which includes two areas</a:t>
            </a:r>
          </a:p>
          <a:p>
            <a:pPr marL="232943" indent="-232943">
              <a:buFont typeface="+mj-lt"/>
              <a:buAutoNum type="arabicPeriod"/>
            </a:pPr>
            <a:r>
              <a:rPr lang="en-US" dirty="0" smtClean="0"/>
              <a:t>Professional</a:t>
            </a:r>
            <a:r>
              <a:rPr lang="en-US" baseline="0" dirty="0" smtClean="0"/>
              <a:t> development</a:t>
            </a:r>
            <a:r>
              <a:rPr lang="en-US" dirty="0" smtClean="0"/>
              <a:t> for leadership development</a:t>
            </a:r>
          </a:p>
          <a:p>
            <a:pPr marL="232943" indent="-232943">
              <a:buFont typeface="+mj-lt"/>
              <a:buAutoNum type="arabicPeriod"/>
            </a:pPr>
            <a:r>
              <a:rPr lang="en-US" baseline="0" dirty="0" smtClean="0"/>
              <a:t>Professional development for teachers related to English Language Arts and Mathematics – This is our focus for today</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Our</a:t>
            </a:r>
            <a:r>
              <a:rPr lang="en-US" baseline="0" dirty="0" smtClean="0"/>
              <a:t> </a:t>
            </a:r>
            <a:r>
              <a:rPr lang="en-US" dirty="0" smtClean="0"/>
              <a:t>outcomes</a:t>
            </a:r>
            <a:r>
              <a:rPr lang="en-US" baseline="0" dirty="0" smtClean="0"/>
              <a:t> for teacher professional development include </a:t>
            </a:r>
          </a:p>
          <a:p>
            <a:pPr marL="232943" indent="-232943">
              <a:buFont typeface="+mj-lt"/>
              <a:buAutoNum type="arabicPeriod"/>
            </a:pPr>
            <a:r>
              <a:rPr lang="en-US" baseline="0" dirty="0" smtClean="0"/>
              <a:t>Read first outcome – We find that teachers with whom we work often lack the subject area knowledge to enable students to achieve the rigor and content embedded in the State Curriculum.  They also lack the knowledge of strategies to engage students in rigorous instruction.</a:t>
            </a:r>
          </a:p>
          <a:p>
            <a:pPr marL="232943" indent="-232943">
              <a:buFont typeface="+mj-lt"/>
              <a:buAutoNum type="arabicPeriod"/>
            </a:pPr>
            <a:r>
              <a:rPr lang="en-US" baseline="0" dirty="0" smtClean="0"/>
              <a:t>Read second outcome - </a:t>
            </a:r>
            <a:r>
              <a:rPr lang="en-US" dirty="0" smtClean="0"/>
              <a:t>Research indicates that effective PD is not an event – Effective</a:t>
            </a:r>
            <a:r>
              <a:rPr lang="en-US" baseline="0" dirty="0" smtClean="0"/>
              <a:t> PD is job embedded</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In</a:t>
            </a:r>
            <a:r>
              <a:rPr lang="en-US" baseline="0" dirty="0" smtClean="0"/>
              <a:t> our RTTT grant, f</a:t>
            </a:r>
            <a:r>
              <a:rPr lang="en-US" dirty="0" smtClean="0"/>
              <a:t>unds</a:t>
            </a:r>
            <a:r>
              <a:rPr lang="en-US" baseline="0" dirty="0" smtClean="0"/>
              <a:t> were provided to hire 10.5 position shared between reading and math to provide teacher PD in these schools</a:t>
            </a:r>
          </a:p>
          <a:p>
            <a:pPr>
              <a:buFont typeface="Arial" pitchFamily="34" charset="0"/>
              <a:buNone/>
            </a:pPr>
            <a:endParaRPr lang="en-US" baseline="0" dirty="0" smtClean="0"/>
          </a:p>
          <a:p>
            <a:pPr>
              <a:buFont typeface="Arial" pitchFamily="34" charset="0"/>
              <a:buChar char="•"/>
            </a:pPr>
            <a:r>
              <a:rPr lang="en-US" baseline="0" dirty="0" smtClean="0"/>
              <a:t> The hiring process for the Education Program Specialists began in October 2010 and continued through the summer of 2011 – We </a:t>
            </a:r>
          </a:p>
          <a:p>
            <a:pPr>
              <a:buFont typeface="Arial" pitchFamily="34" charset="0"/>
              <a:buNone/>
            </a:pPr>
            <a:r>
              <a:rPr lang="en-US" baseline="0" dirty="0" smtClean="0"/>
              <a:t>   interviewed a lot of people because we wanted to select the strongest people</a:t>
            </a:r>
          </a:p>
          <a:p>
            <a:pPr>
              <a:buFont typeface="Arial" pitchFamily="34" charset="0"/>
              <a:buNone/>
            </a:pPr>
            <a:endParaRPr lang="en-US" baseline="0" dirty="0" smtClean="0"/>
          </a:p>
          <a:p>
            <a:pPr>
              <a:buFont typeface="Arial" pitchFamily="34" charset="0"/>
              <a:buChar char="•"/>
            </a:pPr>
            <a:r>
              <a:rPr lang="en-US" baseline="0" dirty="0" smtClean="0"/>
              <a:t> We selected candidates who demonstrated strong content knowledge and knowledge of current/effective instructional practices as</a:t>
            </a:r>
          </a:p>
          <a:p>
            <a:pPr>
              <a:buFont typeface="Arial" pitchFamily="34" charset="0"/>
              <a:buNone/>
            </a:pPr>
            <a:r>
              <a:rPr lang="en-US" baseline="0" dirty="0" smtClean="0"/>
              <a:t>  well as outstanding human relation skills. In addition, all candidates had mentoring or coaching experience.</a:t>
            </a:r>
          </a:p>
          <a:p>
            <a:pPr>
              <a:buFont typeface="Arial" pitchFamily="34" charset="0"/>
              <a:buNone/>
            </a:pPr>
            <a:endParaRPr lang="en-US" baseline="0" dirty="0" smtClean="0"/>
          </a:p>
          <a:p>
            <a:pPr>
              <a:buFont typeface="Arial" pitchFamily="34" charset="0"/>
              <a:buChar char="•"/>
            </a:pPr>
            <a:r>
              <a:rPr lang="en-US" dirty="0" smtClean="0"/>
              <a:t> Once we hired</a:t>
            </a:r>
            <a:r>
              <a:rPr lang="en-US" baseline="0" dirty="0" smtClean="0"/>
              <a:t> the Education Program Specialists, we provided</a:t>
            </a:r>
            <a:r>
              <a:rPr lang="en-US" dirty="0" smtClean="0"/>
              <a:t> </a:t>
            </a:r>
            <a:r>
              <a:rPr lang="en-US" baseline="0" dirty="0" smtClean="0"/>
              <a:t>extensive in-house and in-the-field training to ensure they </a:t>
            </a:r>
          </a:p>
          <a:p>
            <a:pPr>
              <a:buFont typeface="Arial" pitchFamily="34" charset="0"/>
              <a:buNone/>
            </a:pPr>
            <a:r>
              <a:rPr lang="en-US" baseline="0" dirty="0" smtClean="0"/>
              <a:t>  consistently implemented our researched based professional development model with fidelity.</a:t>
            </a:r>
          </a:p>
          <a:p>
            <a:pPr>
              <a:buFont typeface="Arial" pitchFamily="34" charset="0"/>
              <a:buNone/>
            </a:pPr>
            <a:endParaRPr lang="en-US" baseline="0" dirty="0" smtClean="0"/>
          </a:p>
          <a:p>
            <a:pPr>
              <a:buFont typeface="Arial" pitchFamily="34" charset="0"/>
              <a:buChar char="•"/>
            </a:pPr>
            <a:r>
              <a:rPr lang="en-US" baseline="0" dirty="0" smtClean="0"/>
              <a:t> We provide ongoing support for these Education Program Specialists and monitor their work to ensure high quality work.</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baseline="0" dirty="0" smtClean="0"/>
              <a:t>Maryland’s RTTT Scope of Work also defines which schools can be supported in ELA and mathematics – These are schools funded </a:t>
            </a:r>
          </a:p>
          <a:p>
            <a:pPr>
              <a:buFont typeface="Arial" pitchFamily="34" charset="0"/>
              <a:buNone/>
            </a:pPr>
            <a:r>
              <a:rPr lang="en-US" baseline="0" dirty="0" smtClean="0"/>
              <a:t>  by Title 1/SIG grants and identified feeder schools.  Therefore, our schools are either in BCPSS or PGCPS</a:t>
            </a:r>
          </a:p>
          <a:p>
            <a:pPr>
              <a:buFont typeface="Arial" pitchFamily="34" charset="0"/>
              <a:buNone/>
            </a:pPr>
            <a:endParaRPr lang="en-US" baseline="0" dirty="0" smtClean="0"/>
          </a:p>
          <a:p>
            <a:pPr>
              <a:buFont typeface="Arial" pitchFamily="34" charset="0"/>
              <a:buChar char="•"/>
            </a:pPr>
            <a:r>
              <a:rPr lang="en-US" baseline="0" dirty="0" smtClean="0"/>
              <a:t>We first met with the district leadership staff in each district and both districts scheduled a meeting with principals of the feeder and the SIG schools and asked us to explain our professional development initiative , which we did.  They invited them to participate in our program   </a:t>
            </a:r>
          </a:p>
          <a:p>
            <a:pPr>
              <a:buFont typeface="Arial" pitchFamily="34" charset="0"/>
              <a:buNone/>
            </a:pPr>
            <a:endParaRPr lang="en-US" baseline="0" dirty="0" smtClean="0"/>
          </a:p>
          <a:p>
            <a:pPr>
              <a:buFont typeface="Arial" pitchFamily="34" charset="0"/>
              <a:buChar char="•"/>
            </a:pPr>
            <a:r>
              <a:rPr lang="en-US" baseline="0" dirty="0" smtClean="0"/>
              <a:t> Based on the requests received from the district leadership and principals to participate in our initiative, two zones of participating schools </a:t>
            </a:r>
          </a:p>
          <a:p>
            <a:pPr>
              <a:buFont typeface="Arial" pitchFamily="34" charset="0"/>
              <a:buNone/>
            </a:pPr>
            <a:r>
              <a:rPr lang="en-US" baseline="0" dirty="0" smtClean="0"/>
              <a:t>  have been formed</a:t>
            </a:r>
          </a:p>
          <a:p>
            <a:pPr>
              <a:buFont typeface="Arial" pitchFamily="34" charset="0"/>
              <a:buNone/>
            </a:pPr>
            <a:endParaRPr lang="en-US" baseline="0" dirty="0" smtClean="0"/>
          </a:p>
          <a:p>
            <a:pPr marL="232943" indent="-232943">
              <a:buFont typeface="+mj-lt"/>
              <a:buAutoNum type="arabicPeriod"/>
            </a:pPr>
            <a:r>
              <a:rPr lang="en-US" baseline="0" dirty="0" smtClean="0"/>
              <a:t>The Baltimore City zone includes 2 high schools and 3 elementary schools. Some schools chose other programs offered through the Breakthrough Center to meet their needs such as student support services.  We are continuing to add schools to this zone.  Baltimore City leadership staff is selecting schools we would add. </a:t>
            </a:r>
          </a:p>
          <a:p>
            <a:pPr marL="232943" indent="-232943">
              <a:buFont typeface="+mj-lt"/>
              <a:buAutoNum type="arabicPeriod"/>
            </a:pPr>
            <a:r>
              <a:rPr lang="en-US" baseline="0" dirty="0" smtClean="0"/>
              <a:t>The PGCPS zone includes 4 middle schools and 8 elementary schools.</a:t>
            </a:r>
          </a:p>
          <a:p>
            <a:pPr>
              <a:buFont typeface="Arial" pitchFamily="34" charset="0"/>
              <a:buNone/>
            </a:pPr>
            <a:r>
              <a:rPr lang="en-US" baseline="0" dirty="0" smtClean="0"/>
              <a:t>       (See handout for names and locations of schools)</a:t>
            </a:r>
          </a:p>
          <a:p>
            <a:pPr>
              <a:buFont typeface="Arial" pitchFamily="34" charset="0"/>
              <a:buChar char="•"/>
            </a:pPr>
            <a:endParaRPr lang="en-US" baseline="0" dirty="0" smtClean="0"/>
          </a:p>
          <a:p>
            <a:pPr>
              <a:buFont typeface="Arial" pitchFamily="34" charset="0"/>
              <a:buNone/>
            </a:pPr>
            <a:endParaRPr lang="en-US" baseline="0" dirty="0" smtClean="0"/>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a:p>
            <a:pPr>
              <a:buFont typeface="Arial" pitchFamily="34" charset="0"/>
              <a:buChar char="•"/>
            </a:pPr>
            <a:r>
              <a:rPr lang="en-US" baseline="0" dirty="0" smtClean="0"/>
              <a:t> When a school requested our service, we met with principal and leadership team to define the work of our partnership – We </a:t>
            </a:r>
          </a:p>
          <a:p>
            <a:pPr>
              <a:buFont typeface="Arial" pitchFamily="34" charset="0"/>
              <a:buNone/>
            </a:pPr>
            <a:r>
              <a:rPr lang="en-US" baseline="0" dirty="0" smtClean="0"/>
              <a:t>  emphasized that our partnership is not evaluative and that it is not about compliance.  We want to support the schools</a:t>
            </a:r>
          </a:p>
          <a:p>
            <a:pPr>
              <a:buFont typeface="Arial" pitchFamily="34" charset="0"/>
              <a:buNone/>
            </a:pPr>
            <a:endParaRPr lang="en-US" baseline="0" dirty="0" smtClean="0"/>
          </a:p>
          <a:p>
            <a:pPr>
              <a:buFont typeface="Arial" pitchFamily="34" charset="0"/>
              <a:buChar char="•"/>
            </a:pPr>
            <a:r>
              <a:rPr lang="en-US" dirty="0" smtClean="0"/>
              <a:t> </a:t>
            </a:r>
            <a:r>
              <a:rPr lang="en-US" baseline="0" dirty="0" smtClean="0"/>
              <a:t>We developed a</a:t>
            </a:r>
            <a:r>
              <a:rPr lang="en-US" dirty="0" smtClean="0"/>
              <a:t> PD </a:t>
            </a:r>
            <a:r>
              <a:rPr lang="en-US" baseline="0" dirty="0" smtClean="0"/>
              <a:t>plan in partnership with the principal and ILT that was customized to meet the instructional needs in ELA and/or math (some schools wanted just one subject area and most wanted both area.) -</a:t>
            </a:r>
          </a:p>
          <a:p>
            <a:pPr marL="228600" indent="-228600">
              <a:buFont typeface="+mj-lt"/>
              <a:buAutoNum type="arabicPeriod"/>
            </a:pPr>
            <a:r>
              <a:rPr lang="en-US" baseline="0" dirty="0" smtClean="0"/>
              <a:t> </a:t>
            </a:r>
          </a:p>
          <a:p>
            <a:pPr marL="228600" indent="-228600">
              <a:buFont typeface="+mj-lt"/>
              <a:buAutoNum type="arabicPeriod"/>
            </a:pPr>
            <a:r>
              <a:rPr lang="en-US" baseline="0" dirty="0" smtClean="0"/>
              <a:t>First, we determined the instructional strengths and needs of teachers were determined</a:t>
            </a:r>
          </a:p>
          <a:p>
            <a:pPr marL="232943" indent="-232943">
              <a:buFont typeface="+mj-lt"/>
              <a:buAutoNum type="arabicPeriod"/>
            </a:pPr>
            <a:r>
              <a:rPr lang="en-US" baseline="0" dirty="0" smtClean="0"/>
              <a:t>Then we selected the participants - We included classroom teachers, special education teachers, ELL teachers, and coaches </a:t>
            </a:r>
          </a:p>
          <a:p>
            <a:pPr marL="232943" indent="-232943">
              <a:buFont typeface="+mj-lt"/>
              <a:buAutoNum type="arabicPeriod"/>
            </a:pPr>
            <a:r>
              <a:rPr lang="en-US" baseline="0" dirty="0" smtClean="0"/>
              <a:t>Determined the outcomes for school based on needs</a:t>
            </a:r>
          </a:p>
          <a:p>
            <a:pPr marL="232943" indent="-232943">
              <a:buFont typeface="+mj-lt"/>
              <a:buAutoNum type="arabicPeriod"/>
            </a:pPr>
            <a:r>
              <a:rPr lang="en-US" baseline="0" dirty="0" smtClean="0"/>
              <a:t>Created activities to achieve the outcomes – Joy will share examples with you shortly.</a:t>
            </a:r>
          </a:p>
          <a:p>
            <a:pPr marL="232943" indent="-232943">
              <a:buFont typeface="+mj-lt"/>
              <a:buAutoNum type="arabicPeriod"/>
            </a:pPr>
            <a:r>
              <a:rPr lang="en-US" baseline="0" dirty="0" smtClean="0"/>
              <a:t>Finally, we identified the means to assess the effectiveness of the plan in order to make ongoing adjustments</a:t>
            </a:r>
          </a:p>
          <a:p>
            <a:pPr marL="232943" indent="-232943">
              <a:buFont typeface="+mj-lt"/>
              <a:buAutoNum type="arabicPeriod"/>
            </a:pPr>
            <a:endParaRPr lang="en-US" baseline="0" dirty="0" smtClean="0"/>
          </a:p>
          <a:p>
            <a:pPr>
              <a:buFont typeface="Arial" pitchFamily="34" charset="0"/>
              <a:buChar char="•"/>
            </a:pPr>
            <a:r>
              <a:rPr lang="en-US" baseline="0" dirty="0" smtClean="0"/>
              <a:t>The PD calendar was developed that includes the specific dates and types of activities – cite number of visits</a:t>
            </a:r>
          </a:p>
          <a:p>
            <a:pPr>
              <a:buFont typeface="Arial" pitchFamily="34" charset="0"/>
              <a:buNone/>
            </a:pPr>
            <a:r>
              <a:rPr lang="en-US" dirty="0" smtClean="0"/>
              <a:t>  The Education Program Specialists spend 3-5 days in a school depending on</a:t>
            </a:r>
            <a:r>
              <a:rPr lang="en-US" baseline="0" dirty="0" smtClean="0"/>
              <a:t> the needs and the number of teachers with whom they</a:t>
            </a:r>
          </a:p>
          <a:p>
            <a:pPr>
              <a:buFont typeface="Arial" pitchFamily="34" charset="0"/>
              <a:buNone/>
            </a:pPr>
            <a:r>
              <a:rPr lang="en-US" baseline="0" dirty="0" smtClean="0"/>
              <a:t>  are working.  They each have several schools.</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Joy Donlin, one of our mathematics Education Program Specialists will describe the PD model we use in schools</a:t>
            </a:r>
          </a:p>
          <a:p>
            <a:endParaRPr lang="en-US" dirty="0" smtClean="0"/>
          </a:p>
          <a:p>
            <a:r>
              <a:rPr lang="en-US" dirty="0" smtClean="0"/>
              <a:t>There is a description in your packet</a:t>
            </a:r>
            <a:r>
              <a:rPr lang="en-US" baseline="0" dirty="0" smtClean="0"/>
              <a:t> – Joy will go into detail</a:t>
            </a:r>
          </a:p>
          <a:p>
            <a:endParaRPr lang="en-US" baseline="0" dirty="0" smtClean="0"/>
          </a:p>
          <a:p>
            <a:r>
              <a:rPr lang="en-US" baseline="0" dirty="0" smtClean="0"/>
              <a:t>4 Distinct phases to the job-imbedded professional development.  Throughout each phase, direct support to individual regular. Special education and ELL teachers, teams of teachers, content leadership and administrative leadership is provided.</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Collaborative planning  is the first phase</a:t>
            </a:r>
            <a:r>
              <a:rPr lang="en-US" baseline="0" dirty="0" smtClean="0"/>
              <a:t> of the job-imbedded professional development.  A content objective from the state curriculum is identified by the school-based teachers prior to the planning session.  As the program specialist assigned to the school, I facilitate collaborative lesson planning focused on the identified content objective.  A backward design process is used.</a:t>
            </a:r>
          </a:p>
          <a:p>
            <a:r>
              <a:rPr lang="en-US" baseline="0" dirty="0" smtClean="0"/>
              <a:t>  -  unpack and scaffold the content objective – provides a vehicle for building content knowledge of teachers</a:t>
            </a:r>
          </a:p>
          <a:p>
            <a:r>
              <a:rPr lang="en-US" baseline="0" dirty="0" smtClean="0"/>
              <a:t>  -  write the lesson outcome – learning target</a:t>
            </a:r>
          </a:p>
          <a:p>
            <a:r>
              <a:rPr lang="en-US" baseline="0" dirty="0" smtClean="0"/>
              <a:t>  -  determine the formative assessment that will be used gather a demonstration of the intended learning by individual students </a:t>
            </a:r>
          </a:p>
          <a:p>
            <a:r>
              <a:rPr lang="en-US" baseline="0" dirty="0" smtClean="0"/>
              <a:t>  -  lesson design focused on building understanding prior to the use of a procedure or set of steps using manipulatives/representations/models, multiple opportunities for all students to process their learning, appropriate practice and checks for understanding</a:t>
            </a:r>
          </a:p>
          <a:p>
            <a:r>
              <a:rPr lang="en-US" baseline="0" dirty="0" smtClean="0"/>
              <a:t>  - explain and practice each of the lesson components – builds teacher capacity to effectively implement the lesson</a:t>
            </a:r>
          </a:p>
          <a:p>
            <a:endParaRPr lang="en-US" baseline="0" dirty="0" smtClean="0"/>
          </a:p>
          <a:p>
            <a:r>
              <a:rPr lang="en-US" baseline="0" dirty="0" smtClean="0"/>
              <a:t>Participants in this phase include regular education, special education and ELL teachers, content leaders and members of the administrative leadership team.  </a:t>
            </a:r>
            <a:endParaRPr lang="en-US" dirty="0"/>
          </a:p>
        </p:txBody>
      </p:sp>
      <p:sp>
        <p:nvSpPr>
          <p:cNvPr id="4" name="Slide Number Placeholder 3"/>
          <p:cNvSpPr>
            <a:spLocks noGrp="1"/>
          </p:cNvSpPr>
          <p:nvPr>
            <p:ph type="sldNum" sz="quarter" idx="10"/>
          </p:nvPr>
        </p:nvSpPr>
        <p:spPr/>
        <p:txBody>
          <a:bodyPr/>
          <a:lstStyle/>
          <a:p>
            <a:fld id="{9939A340-96C4-40E0-915D-A2CD93EFDC1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2" cstate="print"/>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3947D26C-198D-453E-8A5C-E13467DCF8F2}" type="datetimeFigureOut">
              <a:rPr lang="en-US" smtClean="0"/>
              <a:pPr/>
              <a:t>11/18/2011</a:t>
            </a:fld>
            <a:endParaRPr lang="en-US" dirty="0"/>
          </a:p>
        </p:txBody>
      </p:sp>
      <p:sp>
        <p:nvSpPr>
          <p:cNvPr id="5" name="Footer Placeholder 4"/>
          <p:cNvSpPr>
            <a:spLocks noGrp="1"/>
          </p:cNvSpPr>
          <p:nvPr>
            <p:ph type="ftr" sz="quarter" idx="11"/>
          </p:nvPr>
        </p:nvSpPr>
        <p:spPr>
          <a:xfrm>
            <a:off x="228600" y="5715000"/>
            <a:ext cx="2667000" cy="228600"/>
          </a:xfrm>
        </p:spPr>
        <p:txBody>
          <a:bodyPr/>
          <a:lstStyle/>
          <a:p>
            <a:endParaRPr lang="en-US" dirty="0"/>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0AC72A7F-6C2F-425A-A9A8-7F37A30FF3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2" cstate="print"/>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2" cstate="print"/>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2" cstate="print"/>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947D26C-198D-453E-8A5C-E13467DCF8F2}"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72A7F-6C2F-425A-A9A8-7F37A30FF33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3" cstate="print"/>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3947D26C-198D-453E-8A5C-E13467DCF8F2}" type="datetimeFigureOut">
              <a:rPr lang="en-US" smtClean="0"/>
              <a:pPr/>
              <a:t>11/18/2011</a:t>
            </a:fld>
            <a:endParaRPr lang="en-US" dirty="0"/>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en-US" dirty="0"/>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AC72A7F-6C2F-425A-A9A8-7F37A30FF3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l" defTabSz="914400" rtl="0" eaLnBrk="1" latinLnBrk="0" hangingPunct="1">
        <a:spcBef>
          <a:spcPts val="1500"/>
        </a:spcBef>
        <a:buFontTx/>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4360" y="3048000"/>
            <a:ext cx="8092440" cy="1752600"/>
          </a:xfrm>
        </p:spPr>
        <p:txBody>
          <a:bodyPr/>
          <a:lstStyle/>
          <a:p>
            <a:pPr algn="ctr"/>
            <a:r>
              <a:rPr lang="en-US" sz="2800" b="1" dirty="0" smtClean="0">
                <a:solidFill>
                  <a:schemeClr val="tx1"/>
                </a:solidFill>
              </a:rPr>
              <a:t>Division of Academic Reform and Innovation</a:t>
            </a:r>
          </a:p>
          <a:p>
            <a:pPr algn="ctr"/>
            <a:r>
              <a:rPr lang="en-US" sz="2800" b="1" i="1" dirty="0" smtClean="0">
                <a:solidFill>
                  <a:schemeClr val="tx1"/>
                </a:solidFill>
              </a:rPr>
              <a:t>Instructional Improvement Initiatives</a:t>
            </a:r>
          </a:p>
          <a:p>
            <a:pPr algn="ctr"/>
            <a:endParaRPr lang="en-US" dirty="0" smtClean="0"/>
          </a:p>
        </p:txBody>
      </p:sp>
      <p:sp>
        <p:nvSpPr>
          <p:cNvPr id="4" name="Title 1"/>
          <p:cNvSpPr txBox="1">
            <a:spLocks/>
          </p:cNvSpPr>
          <p:nvPr/>
        </p:nvSpPr>
        <p:spPr>
          <a:xfrm>
            <a:off x="0" y="609600"/>
            <a:ext cx="9144000" cy="1676400"/>
          </a:xfrm>
          <a:prstGeom prst="rect">
            <a:avLst/>
          </a:prstGeom>
          <a:solidFill>
            <a:schemeClr val="tx1"/>
          </a:solidFill>
          <a:effectLst/>
        </p:spPr>
        <p:txBody>
          <a:bodyPr vert="horz" lIns="91440" tIns="45720" rIns="91440" bIns="45720" rtlCol="0" anchor="b" anchorCtr="0">
            <a:normAutofit/>
          </a:bodyPr>
          <a:lstStyle/>
          <a:p>
            <a:pPr lvl="0" algn="ctr">
              <a:spcBef>
                <a:spcPct val="0"/>
              </a:spcBef>
            </a:pPr>
            <a:r>
              <a:rPr lang="en-US" sz="2800" b="1" dirty="0" smtClean="0">
                <a:solidFill>
                  <a:schemeClr val="bg1"/>
                </a:solidFill>
              </a:rPr>
              <a:t>Maryland State Department</a:t>
            </a:r>
            <a:br>
              <a:rPr lang="en-US" sz="2800" b="1" dirty="0" smtClean="0">
                <a:solidFill>
                  <a:schemeClr val="bg1"/>
                </a:solidFill>
              </a:rPr>
            </a:br>
            <a:r>
              <a:rPr lang="en-US" sz="2800" b="1" dirty="0" smtClean="0">
                <a:solidFill>
                  <a:schemeClr val="bg1"/>
                </a:solidFill>
              </a:rPr>
              <a:t>of  </a:t>
            </a:r>
            <a:br>
              <a:rPr lang="en-US" sz="2800" b="1" dirty="0" smtClean="0">
                <a:solidFill>
                  <a:schemeClr val="bg1"/>
                </a:solidFill>
              </a:rPr>
            </a:br>
            <a:r>
              <a:rPr lang="en-US" sz="2800" b="1" dirty="0" smtClean="0">
                <a:solidFill>
                  <a:schemeClr val="bg1"/>
                </a:solidFill>
              </a:rPr>
              <a:t> Education</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2590800"/>
            <a:ext cx="5029200" cy="3124200"/>
          </a:xfrm>
        </p:spPr>
        <p:txBody>
          <a:bodyPr>
            <a:normAutofit/>
          </a:bodyPr>
          <a:lstStyle/>
          <a:p>
            <a:pPr>
              <a:buClr>
                <a:schemeClr val="bg1">
                  <a:lumMod val="75000"/>
                </a:schemeClr>
              </a:buClr>
              <a:buFont typeface="Arial" pitchFamily="34" charset="0"/>
              <a:buChar char="•"/>
            </a:pPr>
            <a:r>
              <a:rPr lang="en-US" sz="2800" b="1" dirty="0" smtClean="0">
                <a:solidFill>
                  <a:schemeClr val="tx1"/>
                </a:solidFill>
              </a:rPr>
              <a:t>Collaborative Planning</a:t>
            </a:r>
          </a:p>
          <a:p>
            <a:pPr>
              <a:buClr>
                <a:schemeClr val="bg1">
                  <a:lumMod val="75000"/>
                </a:schemeClr>
              </a:buClr>
              <a:buFont typeface="Arial" pitchFamily="34" charset="0"/>
              <a:buChar char="•"/>
            </a:pPr>
            <a:r>
              <a:rPr lang="en-US" sz="2800" b="1" dirty="0" smtClean="0">
                <a:solidFill>
                  <a:schemeClr val="tx1"/>
                </a:solidFill>
              </a:rPr>
              <a:t>Lesson Implementation</a:t>
            </a:r>
            <a:endParaRPr lang="en-US" sz="2800" b="1" dirty="0">
              <a:solidFill>
                <a:schemeClr val="tx1"/>
              </a:solidFill>
            </a:endParaRPr>
          </a:p>
        </p:txBody>
      </p:sp>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810000" y="224028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600200" y="1457980"/>
            <a:ext cx="6096000" cy="523220"/>
          </a:xfrm>
          <a:prstGeom prst="rect">
            <a:avLst/>
          </a:prstGeom>
        </p:spPr>
        <p:txBody>
          <a:bodyPr wrap="square">
            <a:spAutoFit/>
          </a:bodyPr>
          <a:lstStyle/>
          <a:p>
            <a:r>
              <a:rPr lang="en-US" sz="2800" b="1" dirty="0" smtClean="0"/>
              <a:t>Model of Professional Development</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chemeClr val="tx1"/>
                </a:solidFill>
              </a:rPr>
              <a:t>Lesson Implementation</a:t>
            </a:r>
            <a:endParaRPr lang="en-US" sz="2800" b="1" dirty="0">
              <a:solidFill>
                <a:schemeClr val="tx1"/>
              </a:solidFill>
            </a:endParaRPr>
          </a:p>
        </p:txBody>
      </p:sp>
      <p:pic>
        <p:nvPicPr>
          <p:cNvPr id="8" name="Content Placeholder 7" descr="Implementatio 2 .JPG"/>
          <p:cNvPicPr>
            <a:picLocks noGrp="1" noChangeAspect="1"/>
          </p:cNvPicPr>
          <p:nvPr>
            <p:ph idx="1"/>
          </p:nvPr>
        </p:nvPicPr>
        <p:blipFill>
          <a:blip r:embed="rId3" cstate="print"/>
          <a:stretch>
            <a:fillRect/>
          </a:stretch>
        </p:blipFill>
        <p:spPr>
          <a:xfrm>
            <a:off x="2362200" y="1981200"/>
            <a:ext cx="4343400" cy="4572000"/>
          </a:xfrm>
        </p:spPr>
      </p:pic>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886200" y="213360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38400"/>
            <a:ext cx="7620000" cy="2819400"/>
          </a:xfrm>
        </p:spPr>
        <p:txBody>
          <a:bodyPr>
            <a:normAutofit/>
          </a:bodyPr>
          <a:lstStyle/>
          <a:p>
            <a:pPr>
              <a:buClr>
                <a:schemeClr val="bg1">
                  <a:lumMod val="75000"/>
                </a:schemeClr>
              </a:buClr>
              <a:buFont typeface="Arial" pitchFamily="34" charset="0"/>
              <a:buChar char="•"/>
            </a:pPr>
            <a:r>
              <a:rPr lang="en-US" sz="2800" b="1" dirty="0" smtClean="0">
                <a:solidFill>
                  <a:schemeClr val="tx1"/>
                </a:solidFill>
              </a:rPr>
              <a:t>Collaborative Planning</a:t>
            </a:r>
          </a:p>
          <a:p>
            <a:pPr>
              <a:buClr>
                <a:schemeClr val="bg1">
                  <a:lumMod val="75000"/>
                </a:schemeClr>
              </a:buClr>
              <a:buFont typeface="Arial" pitchFamily="34" charset="0"/>
              <a:buChar char="•"/>
            </a:pPr>
            <a:r>
              <a:rPr lang="en-US" sz="2800" b="1" dirty="0" smtClean="0">
                <a:solidFill>
                  <a:schemeClr val="tx1"/>
                </a:solidFill>
              </a:rPr>
              <a:t>Lesson Implementation</a:t>
            </a:r>
          </a:p>
          <a:p>
            <a:pPr>
              <a:buClr>
                <a:schemeClr val="bg1">
                  <a:lumMod val="75000"/>
                </a:schemeClr>
              </a:buClr>
              <a:buFont typeface="Arial" pitchFamily="34" charset="0"/>
              <a:buChar char="•"/>
            </a:pPr>
            <a:r>
              <a:rPr lang="en-US" sz="2800" b="1" dirty="0" smtClean="0">
                <a:solidFill>
                  <a:schemeClr val="tx1"/>
                </a:solidFill>
              </a:rPr>
              <a:t>Lesson Debriefing/Analysis of Student Work</a:t>
            </a:r>
            <a:endParaRPr lang="en-US" sz="2800" b="1" dirty="0">
              <a:solidFill>
                <a:schemeClr val="tx1"/>
              </a:solidFill>
            </a:endParaRPr>
          </a:p>
        </p:txBody>
      </p:sp>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962400" y="224028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600200" y="1457980"/>
            <a:ext cx="6096000" cy="523220"/>
          </a:xfrm>
          <a:prstGeom prst="rect">
            <a:avLst/>
          </a:prstGeom>
        </p:spPr>
        <p:txBody>
          <a:bodyPr wrap="square">
            <a:spAutoFit/>
          </a:bodyPr>
          <a:lstStyle/>
          <a:p>
            <a:r>
              <a:rPr lang="en-US" sz="2800" b="1" dirty="0" smtClean="0"/>
              <a:t>Model of Professional Development</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chemeClr val="tx1"/>
                </a:solidFill>
              </a:rPr>
              <a:t>Lesson Debriefing/Analysis of Student Work</a:t>
            </a:r>
            <a:endParaRPr lang="en-US" sz="2800" b="1" dirty="0">
              <a:solidFill>
                <a:schemeClr val="tx1"/>
              </a:solidFill>
            </a:endParaRPr>
          </a:p>
        </p:txBody>
      </p:sp>
      <p:pic>
        <p:nvPicPr>
          <p:cNvPr id="8" name="Content Placeholder 7" descr="Debrief 1.jpg"/>
          <p:cNvPicPr>
            <a:picLocks noGrp="1" noChangeAspect="1"/>
          </p:cNvPicPr>
          <p:nvPr>
            <p:ph idx="1"/>
          </p:nvPr>
        </p:nvPicPr>
        <p:blipFill>
          <a:blip r:embed="rId3" cstate="print"/>
          <a:stretch>
            <a:fillRect/>
          </a:stretch>
        </p:blipFill>
        <p:spPr>
          <a:xfrm>
            <a:off x="2057400" y="2438400"/>
            <a:ext cx="5638800" cy="4229100"/>
          </a:xfrm>
        </p:spPr>
      </p:pic>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962400" y="228600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315200" cy="3200400"/>
          </a:xfrm>
        </p:spPr>
        <p:txBody>
          <a:bodyPr>
            <a:normAutofit/>
          </a:bodyPr>
          <a:lstStyle/>
          <a:p>
            <a:pPr>
              <a:buClr>
                <a:schemeClr val="bg1">
                  <a:lumMod val="75000"/>
                </a:schemeClr>
              </a:buClr>
              <a:buFont typeface="Arial" pitchFamily="34" charset="0"/>
              <a:buChar char="•"/>
            </a:pPr>
            <a:r>
              <a:rPr lang="en-US" sz="2800" b="1" dirty="0" smtClean="0">
                <a:solidFill>
                  <a:schemeClr val="tx1"/>
                </a:solidFill>
              </a:rPr>
              <a:t>Collaborative Planning</a:t>
            </a:r>
          </a:p>
          <a:p>
            <a:pPr>
              <a:buClr>
                <a:schemeClr val="bg1">
                  <a:lumMod val="75000"/>
                </a:schemeClr>
              </a:buClr>
              <a:buFont typeface="Arial" pitchFamily="34" charset="0"/>
              <a:buChar char="•"/>
            </a:pPr>
            <a:r>
              <a:rPr lang="en-US" sz="2800" b="1" dirty="0" smtClean="0">
                <a:solidFill>
                  <a:schemeClr val="tx1"/>
                </a:solidFill>
              </a:rPr>
              <a:t>Lesson Implementation</a:t>
            </a:r>
          </a:p>
          <a:p>
            <a:pPr>
              <a:buClr>
                <a:schemeClr val="bg1">
                  <a:lumMod val="75000"/>
                </a:schemeClr>
              </a:buClr>
              <a:buFont typeface="Arial" pitchFamily="34" charset="0"/>
              <a:buChar char="•"/>
            </a:pPr>
            <a:r>
              <a:rPr lang="en-US" sz="2800" b="1" dirty="0" smtClean="0">
                <a:solidFill>
                  <a:schemeClr val="tx1"/>
                </a:solidFill>
              </a:rPr>
              <a:t>Lesson </a:t>
            </a:r>
            <a:r>
              <a:rPr lang="en-US" sz="2800" b="1" smtClean="0">
                <a:solidFill>
                  <a:schemeClr val="tx1"/>
                </a:solidFill>
              </a:rPr>
              <a:t>Debriefing/Analysis of Student </a:t>
            </a:r>
            <a:r>
              <a:rPr lang="en-US" sz="2800" b="1" dirty="0" smtClean="0">
                <a:solidFill>
                  <a:schemeClr val="tx1"/>
                </a:solidFill>
              </a:rPr>
              <a:t>Work</a:t>
            </a:r>
          </a:p>
          <a:p>
            <a:pPr>
              <a:buClr>
                <a:schemeClr val="bg1">
                  <a:lumMod val="75000"/>
                </a:schemeClr>
              </a:buClr>
              <a:buFont typeface="Arial" pitchFamily="34" charset="0"/>
              <a:buChar char="•"/>
            </a:pPr>
            <a:r>
              <a:rPr lang="en-US" sz="2800" b="1" dirty="0" smtClean="0">
                <a:solidFill>
                  <a:schemeClr val="tx1"/>
                </a:solidFill>
              </a:rPr>
              <a:t>Differentiated Professional Development</a:t>
            </a:r>
            <a:endParaRPr lang="en-US" sz="2800" b="1" dirty="0">
              <a:solidFill>
                <a:schemeClr val="tx1"/>
              </a:solidFill>
            </a:endParaRPr>
          </a:p>
        </p:txBody>
      </p:sp>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505200" y="198120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76400" y="1143001"/>
            <a:ext cx="6324600" cy="523220"/>
          </a:xfrm>
          <a:prstGeom prst="rect">
            <a:avLst/>
          </a:prstGeom>
          <a:noFill/>
        </p:spPr>
        <p:txBody>
          <a:bodyPr wrap="square" rtlCol="0">
            <a:spAutoFit/>
          </a:bodyPr>
          <a:lstStyle/>
          <a:p>
            <a:r>
              <a:rPr lang="en-US" sz="2800" b="1" dirty="0" smtClean="0"/>
              <a:t>Model  of Professional Development</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chemeClr val="tx1"/>
                </a:solidFill>
              </a:rPr>
              <a:t>Differentiated Professional Development</a:t>
            </a:r>
            <a:endParaRPr lang="en-US" sz="2800" b="1" dirty="0">
              <a:solidFill>
                <a:schemeClr val="tx1"/>
              </a:solidFill>
            </a:endParaRPr>
          </a:p>
        </p:txBody>
      </p:sp>
      <p:sp>
        <p:nvSpPr>
          <p:cNvPr id="5"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Content Placeholder 5" descr="DPD.jpg"/>
          <p:cNvPicPr>
            <a:picLocks noGrp="1" noChangeAspect="1"/>
          </p:cNvPicPr>
          <p:nvPr>
            <p:ph idx="1"/>
          </p:nvPr>
        </p:nvPicPr>
        <p:blipFill>
          <a:blip r:embed="rId3" cstate="print"/>
          <a:stretch>
            <a:fillRect/>
          </a:stretch>
        </p:blipFill>
        <p:spPr>
          <a:xfrm>
            <a:off x="2819400" y="1778000"/>
            <a:ext cx="3581400" cy="4775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681265" cy="1143000"/>
          </a:xfrm>
        </p:spPr>
        <p:txBody>
          <a:bodyPr>
            <a:normAutofit/>
          </a:bodyPr>
          <a:lstStyle/>
          <a:p>
            <a:pPr algn="ct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Partner Perspective</a:t>
            </a:r>
            <a:endParaRPr lang="en-US" sz="2800" b="1" dirty="0">
              <a:solidFill>
                <a:schemeClr val="tx1"/>
              </a:solidFill>
            </a:endParaRPr>
          </a:p>
        </p:txBody>
      </p:sp>
      <p:sp>
        <p:nvSpPr>
          <p:cNvPr id="3" name="Content Placeholder 2"/>
          <p:cNvSpPr>
            <a:spLocks noGrp="1"/>
          </p:cNvSpPr>
          <p:nvPr>
            <p:ph idx="1"/>
          </p:nvPr>
        </p:nvSpPr>
        <p:spPr>
          <a:xfrm>
            <a:off x="609600" y="2057400"/>
            <a:ext cx="7772400" cy="3886200"/>
          </a:xfrm>
        </p:spPr>
        <p:txBody>
          <a:bodyPr>
            <a:normAutofit/>
          </a:bodyPr>
          <a:lstStyle/>
          <a:p>
            <a:pPr algn="ctr">
              <a:buClr>
                <a:schemeClr val="bg1">
                  <a:lumMod val="75000"/>
                </a:schemeClr>
              </a:buClr>
              <a:buNone/>
            </a:pPr>
            <a:endParaRPr lang="en-US" sz="2800" b="1" dirty="0" smtClean="0">
              <a:solidFill>
                <a:schemeClr val="tx1"/>
              </a:solidFill>
            </a:endParaRPr>
          </a:p>
          <a:p>
            <a:pPr algn="ctr">
              <a:buClr>
                <a:schemeClr val="bg1">
                  <a:lumMod val="75000"/>
                </a:schemeClr>
              </a:buClr>
              <a:buNone/>
            </a:pPr>
            <a:r>
              <a:rPr lang="en-US" sz="2800" b="1" dirty="0" smtClean="0">
                <a:solidFill>
                  <a:schemeClr val="tx1"/>
                </a:solidFill>
              </a:rPr>
              <a:t>Judi Strawbridge</a:t>
            </a:r>
          </a:p>
          <a:p>
            <a:pPr algn="ctr">
              <a:buClr>
                <a:schemeClr val="bg1">
                  <a:lumMod val="75000"/>
                </a:schemeClr>
              </a:buClr>
              <a:buNone/>
            </a:pPr>
            <a:r>
              <a:rPr lang="en-US" sz="2800" b="1" dirty="0" smtClean="0">
                <a:solidFill>
                  <a:schemeClr val="tx1"/>
                </a:solidFill>
              </a:rPr>
              <a:t>Francis Scott Key Elementary School</a:t>
            </a:r>
            <a:endParaRPr lang="en-US" sz="2800" b="1" dirty="0">
              <a:solidFill>
                <a:schemeClr val="tx1"/>
              </a:solidFill>
            </a:endParaRPr>
          </a:p>
        </p:txBody>
      </p:sp>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962400" y="1600201"/>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438400"/>
            <a:ext cx="5715000" cy="2743200"/>
          </a:xfrm>
        </p:spPr>
        <p:txBody>
          <a:bodyPr>
            <a:normAutofit/>
          </a:bodyPr>
          <a:lstStyle/>
          <a:p>
            <a:r>
              <a:rPr lang="en-US" sz="2800" b="1" dirty="0" smtClean="0">
                <a:solidFill>
                  <a:schemeClr val="tx1"/>
                </a:solidFill>
              </a:rPr>
              <a:t>Lasting improvements in teaching and learning can only come from a strategy focused on improving instruction</a:t>
            </a:r>
            <a:br>
              <a:rPr lang="en-US" sz="2800" b="1" dirty="0" smtClean="0">
                <a:solidFill>
                  <a:schemeClr val="tx1"/>
                </a:solidFill>
              </a:rPr>
            </a:br>
            <a:r>
              <a:rPr lang="en-US" sz="2000" b="1" dirty="0" smtClean="0">
                <a:solidFill>
                  <a:schemeClr val="tx1"/>
                </a:solidFill>
              </a:rPr>
              <a:t/>
            </a:r>
            <a:br>
              <a:rPr lang="en-US" sz="2000" b="1" dirty="0" smtClean="0">
                <a:solidFill>
                  <a:schemeClr val="tx1"/>
                </a:solidFill>
              </a:rPr>
            </a:br>
            <a:r>
              <a:rPr lang="en-US" sz="2000" b="1" i="1" dirty="0" smtClean="0">
                <a:solidFill>
                  <a:schemeClr val="tx1"/>
                </a:solidFill>
              </a:rPr>
              <a:t>Richard Elmore, 1996</a:t>
            </a:r>
            <a:endParaRPr lang="en-US" sz="2000" b="1" i="1" dirty="0">
              <a:solidFill>
                <a:schemeClr val="tx1"/>
              </a:solidFill>
            </a:endParaRPr>
          </a:p>
        </p:txBody>
      </p:sp>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810000" y="213360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735" y="1143000"/>
            <a:ext cx="5681265" cy="914400"/>
          </a:xfrm>
          <a:ln>
            <a:noFill/>
          </a:ln>
        </p:spPr>
        <p:txBody>
          <a:bodyPr>
            <a:normAutofit/>
          </a:bodyPr>
          <a:lstStyle/>
          <a:p>
            <a:pPr algn="ctr"/>
            <a:r>
              <a:rPr lang="en-US" sz="2800" b="1" dirty="0" smtClean="0">
                <a:solidFill>
                  <a:schemeClr val="tx1"/>
                </a:solidFill>
              </a:rPr>
              <a:t>Breakthrough Center</a:t>
            </a:r>
            <a:endParaRPr lang="en-US" sz="2800" b="1" dirty="0">
              <a:solidFill>
                <a:schemeClr val="tx1"/>
              </a:solidFill>
            </a:endParaRPr>
          </a:p>
        </p:txBody>
      </p:sp>
      <p:sp>
        <p:nvSpPr>
          <p:cNvPr id="3" name="Content Placeholder 2"/>
          <p:cNvSpPr>
            <a:spLocks noGrp="1"/>
          </p:cNvSpPr>
          <p:nvPr>
            <p:ph idx="1"/>
          </p:nvPr>
        </p:nvSpPr>
        <p:spPr>
          <a:xfrm>
            <a:off x="990600" y="3124200"/>
            <a:ext cx="7696200" cy="1828800"/>
          </a:xfrm>
        </p:spPr>
        <p:txBody>
          <a:bodyPr/>
          <a:lstStyle/>
          <a:p>
            <a:pPr algn="ctr">
              <a:spcBef>
                <a:spcPts val="0"/>
              </a:spcBef>
              <a:buNone/>
            </a:pPr>
            <a:r>
              <a:rPr lang="en-US" sz="2800" b="1" i="1" dirty="0" smtClean="0">
                <a:solidFill>
                  <a:schemeClr val="tx1"/>
                </a:solidFill>
              </a:rPr>
              <a:t>Maryland’s statewide system of support </a:t>
            </a:r>
          </a:p>
          <a:p>
            <a:pPr algn="ctr">
              <a:spcBef>
                <a:spcPts val="0"/>
              </a:spcBef>
              <a:buNone/>
            </a:pPr>
            <a:r>
              <a:rPr lang="en-US" sz="2800" b="1" i="1" dirty="0" smtClean="0">
                <a:solidFill>
                  <a:schemeClr val="tx1"/>
                </a:solidFill>
              </a:rPr>
              <a:t>to low-achieving schools</a:t>
            </a:r>
          </a:p>
          <a:p>
            <a:pPr algn="ctr">
              <a:buNone/>
            </a:pPr>
            <a:endParaRPr lang="en-US" i="1" dirty="0" smtClean="0"/>
          </a:p>
          <a:p>
            <a:pPr algn="ctr">
              <a:buNone/>
            </a:pPr>
            <a:endParaRPr lang="en-US" i="1" dirty="0" smtClean="0"/>
          </a:p>
          <a:p>
            <a:endParaRPr lang="en-US" i="1" dirty="0"/>
          </a:p>
        </p:txBody>
      </p:sp>
      <p:sp>
        <p:nvSpPr>
          <p:cNvPr id="7" name="Rectangle 6"/>
          <p:cNvSpPr/>
          <p:nvPr/>
        </p:nvSpPr>
        <p:spPr>
          <a:xfrm flipV="1">
            <a:off x="3962400" y="2545081"/>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09800"/>
            <a:ext cx="7162800" cy="3886200"/>
          </a:xfrm>
        </p:spPr>
        <p:txBody>
          <a:bodyPr>
            <a:normAutofit/>
          </a:bodyPr>
          <a:lstStyle/>
          <a:p>
            <a:pPr>
              <a:buClr>
                <a:schemeClr val="bg1">
                  <a:lumMod val="75000"/>
                </a:schemeClr>
              </a:buClr>
              <a:buFont typeface="Cambria" pitchFamily="18" charset="0"/>
              <a:buChar char="•"/>
            </a:pPr>
            <a:r>
              <a:rPr lang="en-US" sz="2800" b="1" dirty="0" smtClean="0">
                <a:solidFill>
                  <a:schemeClr val="tx1"/>
                </a:solidFill>
              </a:rPr>
              <a:t>Provide targeted and intensive principal leadership development </a:t>
            </a:r>
          </a:p>
          <a:p>
            <a:pPr>
              <a:buClr>
                <a:schemeClr val="bg1">
                  <a:lumMod val="75000"/>
                </a:schemeClr>
              </a:buClr>
              <a:buFont typeface="Cambria" pitchFamily="18" charset="0"/>
              <a:buChar char="•"/>
            </a:pPr>
            <a:r>
              <a:rPr lang="en-US" sz="2800" b="1" dirty="0" smtClean="0">
                <a:solidFill>
                  <a:schemeClr val="tx1"/>
                </a:solidFill>
              </a:rPr>
              <a:t>Provide targeted and intensive teacher professional development</a:t>
            </a:r>
          </a:p>
          <a:p>
            <a:pPr>
              <a:lnSpc>
                <a:spcPct val="110000"/>
              </a:lnSpc>
              <a:spcBef>
                <a:spcPts val="0"/>
              </a:spcBef>
              <a:buClr>
                <a:schemeClr val="bg1">
                  <a:lumMod val="75000"/>
                </a:schemeClr>
              </a:buClr>
              <a:buNone/>
            </a:pPr>
            <a:r>
              <a:rPr lang="en-US" sz="2800" b="1" dirty="0" smtClean="0">
                <a:solidFill>
                  <a:schemeClr val="tx1"/>
                </a:solidFill>
              </a:rPr>
              <a:t>		-English Language Arts</a:t>
            </a:r>
          </a:p>
          <a:p>
            <a:pPr>
              <a:buClr>
                <a:schemeClr val="bg1">
                  <a:lumMod val="75000"/>
                </a:schemeClr>
              </a:buClr>
              <a:buNone/>
            </a:pPr>
            <a:r>
              <a:rPr lang="en-US" sz="2800" b="1" dirty="0" smtClean="0">
                <a:solidFill>
                  <a:schemeClr val="tx1"/>
                </a:solidFill>
              </a:rPr>
              <a:t>		-Mathematics</a:t>
            </a:r>
          </a:p>
        </p:txBody>
      </p:sp>
      <p:sp>
        <p:nvSpPr>
          <p:cNvPr id="6" name="Title 1"/>
          <p:cNvSpPr>
            <a:spLocks noGrp="1"/>
          </p:cNvSpPr>
          <p:nvPr>
            <p:ph type="title"/>
          </p:nvPr>
        </p:nvSpPr>
        <p:spPr>
          <a:xfrm>
            <a:off x="2133600" y="685800"/>
            <a:ext cx="5681265" cy="914400"/>
          </a:xfrm>
          <a:ln>
            <a:noFill/>
          </a:ln>
        </p:spPr>
        <p:txBody>
          <a:bodyPr>
            <a:normAutofit/>
          </a:bodyPr>
          <a:lstStyle/>
          <a:p>
            <a:pPr algn="ctr"/>
            <a:r>
              <a:rPr lang="en-US" sz="2800" b="1" dirty="0" smtClean="0">
                <a:solidFill>
                  <a:schemeClr val="tx1"/>
                </a:solidFill>
              </a:rPr>
              <a:t>Core Work - Instruction</a:t>
            </a:r>
            <a:endParaRPr lang="en-US" sz="2800" b="1" dirty="0">
              <a:solidFill>
                <a:schemeClr val="tx1"/>
              </a:solidFill>
            </a:endParaRPr>
          </a:p>
        </p:txBody>
      </p:sp>
      <p:sp>
        <p:nvSpPr>
          <p:cNvPr id="10"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Rectangle 10"/>
          <p:cNvSpPr/>
          <p:nvPr/>
        </p:nvSpPr>
        <p:spPr>
          <a:xfrm rot="10800000" flipV="1">
            <a:off x="4114800" y="1935481"/>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335" y="579438"/>
            <a:ext cx="5681265" cy="1477962"/>
          </a:xfrm>
        </p:spPr>
        <p:txBody>
          <a:bodyPr>
            <a:normAutofit/>
          </a:bodyPr>
          <a:lstStyle/>
          <a:p>
            <a:pPr algn="ctr"/>
            <a:r>
              <a:rPr lang="en-US" sz="2800" b="1" dirty="0" smtClean="0">
                <a:solidFill>
                  <a:schemeClr val="tx1"/>
                </a:solidFill>
              </a:rPr>
              <a:t>The Outcomes for </a:t>
            </a:r>
            <a:br>
              <a:rPr lang="en-US" sz="2800" b="1" dirty="0" smtClean="0">
                <a:solidFill>
                  <a:schemeClr val="tx1"/>
                </a:solidFill>
              </a:rPr>
            </a:br>
            <a:r>
              <a:rPr lang="en-US" sz="2800" b="1" dirty="0" smtClean="0">
                <a:solidFill>
                  <a:schemeClr val="tx1"/>
                </a:solidFill>
              </a:rPr>
              <a:t>Professional Development</a:t>
            </a:r>
            <a:endParaRPr lang="en-US" sz="2800" b="1" dirty="0">
              <a:solidFill>
                <a:schemeClr val="tx1"/>
              </a:solidFill>
            </a:endParaRPr>
          </a:p>
        </p:txBody>
      </p:sp>
      <p:sp>
        <p:nvSpPr>
          <p:cNvPr id="3" name="Content Placeholder 2"/>
          <p:cNvSpPr>
            <a:spLocks noGrp="1"/>
          </p:cNvSpPr>
          <p:nvPr>
            <p:ph idx="1"/>
          </p:nvPr>
        </p:nvSpPr>
        <p:spPr>
          <a:xfrm>
            <a:off x="914400" y="2514600"/>
            <a:ext cx="7696200" cy="3886200"/>
          </a:xfrm>
        </p:spPr>
        <p:txBody>
          <a:bodyPr>
            <a:normAutofit/>
          </a:bodyPr>
          <a:lstStyle/>
          <a:p>
            <a:pPr>
              <a:buClr>
                <a:schemeClr val="bg1">
                  <a:lumMod val="75000"/>
                </a:schemeClr>
              </a:buClr>
              <a:buFont typeface="Arial" pitchFamily="34" charset="0"/>
              <a:buChar char="•"/>
            </a:pPr>
            <a:r>
              <a:rPr lang="en-US" sz="2800" b="1" dirty="0" smtClean="0">
                <a:solidFill>
                  <a:schemeClr val="tx1"/>
                </a:solidFill>
              </a:rPr>
              <a:t>To improve teacher knowledge of both subject matter and effective instructional strategies</a:t>
            </a:r>
          </a:p>
          <a:p>
            <a:pPr>
              <a:buClr>
                <a:schemeClr val="bg1">
                  <a:lumMod val="75000"/>
                </a:schemeClr>
              </a:buClr>
              <a:buFont typeface="Arial" pitchFamily="34" charset="0"/>
              <a:buChar char="•"/>
            </a:pPr>
            <a:r>
              <a:rPr lang="en-US" sz="2800" b="1" dirty="0" smtClean="0">
                <a:solidFill>
                  <a:schemeClr val="tx1"/>
                </a:solidFill>
              </a:rPr>
              <a:t>To build the capacity of school leadership teams to provide job-embedded professional development to increase student achievement</a:t>
            </a:r>
            <a:endParaRPr lang="en-US" sz="2800" b="1" dirty="0">
              <a:solidFill>
                <a:schemeClr val="tx1"/>
              </a:solidFill>
            </a:endParaRPr>
          </a:p>
        </p:txBody>
      </p:sp>
      <p:sp>
        <p:nvSpPr>
          <p:cNvPr id="7"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Rectangle 7"/>
          <p:cNvSpPr/>
          <p:nvPr/>
        </p:nvSpPr>
        <p:spPr>
          <a:xfrm rot="10800000" flipV="1">
            <a:off x="3962400" y="231648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609600"/>
            <a:ext cx="5681265" cy="1143000"/>
          </a:xfrm>
        </p:spPr>
        <p:txBody>
          <a:bodyPr>
            <a:normAutofit/>
          </a:bodyPr>
          <a:lstStyle/>
          <a:p>
            <a:pPr algn="ctr"/>
            <a:r>
              <a:rPr lang="en-US" sz="2800" b="1" dirty="0" smtClean="0">
                <a:solidFill>
                  <a:schemeClr val="tx1"/>
                </a:solidFill>
              </a:rPr>
              <a:t>MSDE Staffing </a:t>
            </a:r>
            <a:endParaRPr lang="en-US" sz="2800" b="1" dirty="0">
              <a:solidFill>
                <a:schemeClr val="tx1"/>
              </a:solidFill>
            </a:endParaRPr>
          </a:p>
        </p:txBody>
      </p:sp>
      <p:sp>
        <p:nvSpPr>
          <p:cNvPr id="3" name="Content Placeholder 2"/>
          <p:cNvSpPr>
            <a:spLocks noGrp="1"/>
          </p:cNvSpPr>
          <p:nvPr>
            <p:ph idx="1"/>
          </p:nvPr>
        </p:nvSpPr>
        <p:spPr>
          <a:xfrm>
            <a:off x="533400" y="2895600"/>
            <a:ext cx="8229600" cy="2133600"/>
          </a:xfrm>
        </p:spPr>
        <p:txBody>
          <a:bodyPr/>
          <a:lstStyle/>
          <a:p>
            <a:pPr marL="0" indent="0" algn="ctr">
              <a:buNone/>
            </a:pPr>
            <a:r>
              <a:rPr lang="en-US" sz="2800" b="1" dirty="0" smtClean="0">
                <a:solidFill>
                  <a:schemeClr val="tx1"/>
                </a:solidFill>
              </a:rPr>
              <a:t>Maryland’s RTTT Scope of Work provides 10.5 positions for the teacher professional development initiative</a:t>
            </a:r>
          </a:p>
          <a:p>
            <a:pPr>
              <a:buNone/>
            </a:pPr>
            <a:endParaRPr lang="en-US" dirty="0" smtClean="0"/>
          </a:p>
          <a:p>
            <a:endParaRPr lang="en-US" dirty="0"/>
          </a:p>
        </p:txBody>
      </p:sp>
      <p:sp>
        <p:nvSpPr>
          <p:cNvPr id="7"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Rectangle 7"/>
          <p:cNvSpPr/>
          <p:nvPr/>
        </p:nvSpPr>
        <p:spPr>
          <a:xfrm rot="10800000" flipV="1">
            <a:off x="3810000" y="236220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838200"/>
            <a:ext cx="5681265" cy="1219200"/>
          </a:xfrm>
        </p:spPr>
        <p:txBody>
          <a:bodyPr>
            <a:normAutofit/>
          </a:bodyPr>
          <a:lstStyle/>
          <a:p>
            <a:pPr algn="ctr"/>
            <a:r>
              <a:rPr lang="en-US" sz="2800" b="1" dirty="0" smtClean="0">
                <a:solidFill>
                  <a:schemeClr val="tx1"/>
                </a:solidFill>
              </a:rPr>
              <a:t>Which schools do we support?</a:t>
            </a:r>
            <a:endParaRPr lang="en-US" sz="2800" b="1" dirty="0">
              <a:solidFill>
                <a:schemeClr val="tx1"/>
              </a:solidFill>
            </a:endParaRPr>
          </a:p>
        </p:txBody>
      </p:sp>
      <p:sp>
        <p:nvSpPr>
          <p:cNvPr id="3" name="Content Placeholder 2"/>
          <p:cNvSpPr>
            <a:spLocks noGrp="1"/>
          </p:cNvSpPr>
          <p:nvPr>
            <p:ph idx="1"/>
          </p:nvPr>
        </p:nvSpPr>
        <p:spPr>
          <a:xfrm>
            <a:off x="609600" y="3048000"/>
            <a:ext cx="8077200" cy="2362200"/>
          </a:xfrm>
        </p:spPr>
        <p:txBody>
          <a:bodyPr>
            <a:normAutofit/>
          </a:bodyPr>
          <a:lstStyle/>
          <a:p>
            <a:pPr marL="0" indent="0" algn="ctr">
              <a:buNone/>
            </a:pPr>
            <a:r>
              <a:rPr lang="en-US" sz="2800" b="1" dirty="0" smtClean="0">
                <a:solidFill>
                  <a:schemeClr val="tx1"/>
                </a:solidFill>
              </a:rPr>
              <a:t>School Improvement Grant (SIG) schools and identified feeder schools </a:t>
            </a:r>
            <a:endParaRPr lang="en-US" sz="2800" b="1" dirty="0">
              <a:solidFill>
                <a:schemeClr val="tx1"/>
              </a:solidFill>
            </a:endParaRPr>
          </a:p>
        </p:txBody>
      </p:sp>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886200" y="262128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43000" y="609600"/>
          <a:ext cx="749935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535" y="609600"/>
            <a:ext cx="5681265" cy="1143000"/>
          </a:xfrm>
        </p:spPr>
        <p:txBody>
          <a:bodyPr>
            <a:normAutofit/>
          </a:bodyPr>
          <a:lstStyle/>
          <a:p>
            <a:r>
              <a:rPr lang="en-US" sz="2800" b="1" dirty="0" smtClean="0">
                <a:solidFill>
                  <a:schemeClr val="tx1"/>
                </a:solidFill>
              </a:rPr>
              <a:t>Model of Professional Development</a:t>
            </a:r>
            <a:endParaRPr lang="en-US" sz="2800" b="1" dirty="0">
              <a:solidFill>
                <a:schemeClr val="tx1"/>
              </a:solidFill>
            </a:endParaRPr>
          </a:p>
        </p:txBody>
      </p:sp>
      <p:sp>
        <p:nvSpPr>
          <p:cNvPr id="3" name="Content Placeholder 2"/>
          <p:cNvSpPr>
            <a:spLocks noGrp="1"/>
          </p:cNvSpPr>
          <p:nvPr>
            <p:ph idx="1"/>
          </p:nvPr>
        </p:nvSpPr>
        <p:spPr>
          <a:xfrm>
            <a:off x="838200" y="2667000"/>
            <a:ext cx="7620000" cy="3886200"/>
          </a:xfrm>
        </p:spPr>
        <p:txBody>
          <a:bodyPr/>
          <a:lstStyle/>
          <a:p>
            <a:pPr>
              <a:buClr>
                <a:schemeClr val="bg1">
                  <a:lumMod val="75000"/>
                </a:schemeClr>
              </a:buClr>
              <a:buFont typeface="Arial" pitchFamily="34" charset="0"/>
              <a:buChar char="•"/>
            </a:pPr>
            <a:r>
              <a:rPr lang="en-US" sz="2800" b="1" dirty="0" smtClean="0">
                <a:solidFill>
                  <a:schemeClr val="tx1"/>
                </a:solidFill>
              </a:rPr>
              <a:t>Collaborative Planning and Lesson Design</a:t>
            </a:r>
          </a:p>
          <a:p>
            <a:pPr>
              <a:buClr>
                <a:schemeClr val="bg1">
                  <a:lumMod val="75000"/>
                </a:schemeClr>
              </a:buClr>
              <a:buFont typeface="Arial" pitchFamily="34" charset="0"/>
              <a:buChar char="•"/>
            </a:pPr>
            <a:r>
              <a:rPr lang="en-US" sz="2800" b="1" dirty="0" smtClean="0">
                <a:solidFill>
                  <a:schemeClr val="tx1"/>
                </a:solidFill>
              </a:rPr>
              <a:t>Lesson Implementation</a:t>
            </a:r>
          </a:p>
          <a:p>
            <a:pPr>
              <a:buClr>
                <a:schemeClr val="bg1">
                  <a:lumMod val="75000"/>
                </a:schemeClr>
              </a:buClr>
              <a:buFont typeface="Arial" pitchFamily="34" charset="0"/>
              <a:buChar char="•"/>
            </a:pPr>
            <a:r>
              <a:rPr lang="en-US" sz="2800" b="1" dirty="0" smtClean="0">
                <a:solidFill>
                  <a:schemeClr val="tx1"/>
                </a:solidFill>
              </a:rPr>
              <a:t>Lesson Debriefing/Analysis of Student Work</a:t>
            </a:r>
          </a:p>
          <a:p>
            <a:pPr>
              <a:buClr>
                <a:schemeClr val="bg1">
                  <a:lumMod val="75000"/>
                </a:schemeClr>
              </a:buClr>
              <a:buFont typeface="Arial" pitchFamily="34" charset="0"/>
              <a:buChar char="•"/>
            </a:pPr>
            <a:r>
              <a:rPr lang="en-US" sz="2800" b="1" dirty="0" smtClean="0">
                <a:solidFill>
                  <a:schemeClr val="tx1"/>
                </a:solidFill>
              </a:rPr>
              <a:t>Differentiated Professional Development</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962400" y="2286000"/>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503238"/>
            <a:ext cx="5681265" cy="1477962"/>
          </a:xfrm>
        </p:spPr>
        <p:txBody>
          <a:bodyPr>
            <a:normAutofit/>
          </a:bodyPr>
          <a:lstStyle/>
          <a:p>
            <a:pPr algn="ctr"/>
            <a:r>
              <a:rPr lang="en-US" sz="3100" b="1" dirty="0" smtClean="0">
                <a:solidFill>
                  <a:schemeClr val="tx1"/>
                </a:solidFill>
              </a:rPr>
              <a:t>Collaborative Planning</a:t>
            </a:r>
            <a:r>
              <a:rPr lang="en-US" dirty="0" smtClean="0"/>
              <a:t/>
            </a:r>
            <a:br>
              <a:rPr lang="en-US" dirty="0" smtClean="0"/>
            </a:br>
            <a:endParaRPr lang="en-US" dirty="0"/>
          </a:p>
        </p:txBody>
      </p:sp>
      <p:pic>
        <p:nvPicPr>
          <p:cNvPr id="8" name="Content Placeholder 7" descr="Planning 1.jpg"/>
          <p:cNvPicPr>
            <a:picLocks noGrp="1" noChangeAspect="1"/>
          </p:cNvPicPr>
          <p:nvPr>
            <p:ph idx="1"/>
          </p:nvPr>
        </p:nvPicPr>
        <p:blipFill>
          <a:blip r:embed="rId3" cstate="print"/>
          <a:stretch>
            <a:fillRect/>
          </a:stretch>
        </p:blipFill>
        <p:spPr>
          <a:xfrm>
            <a:off x="838200" y="1543050"/>
            <a:ext cx="7391400" cy="5238960"/>
          </a:xfrm>
        </p:spPr>
      </p:pic>
      <p:sp>
        <p:nvSpPr>
          <p:cNvPr id="6" name="Title 1"/>
          <p:cNvSpPr txBox="1">
            <a:spLocks/>
          </p:cNvSpPr>
          <p:nvPr/>
        </p:nvSpPr>
        <p:spPr>
          <a:xfrm>
            <a:off x="0" y="0"/>
            <a:ext cx="9144000" cy="381000"/>
          </a:xfrm>
          <a:prstGeom prst="rect">
            <a:avLst/>
          </a:prstGeom>
          <a:solidFill>
            <a:srgbClr val="9E7762"/>
          </a:solidFill>
          <a:effectLst/>
        </p:spPr>
        <p:txBody>
          <a:bodyPr vert="horz" lIns="91440" tIns="45720" rIns="91440" bIns="45720" rtlCol="0" anchor="b" anchorCtr="0">
            <a:normAutofit fontScale="77500" lnSpcReduction="20000"/>
          </a:bodyPr>
          <a:lstStyle/>
          <a:p>
            <a:pPr lvl="0" algn="ctr">
              <a:spcBef>
                <a:spcPct val="0"/>
              </a:spcBef>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Rectangle 6"/>
          <p:cNvSpPr/>
          <p:nvPr/>
        </p:nvSpPr>
        <p:spPr>
          <a:xfrm rot="10800000" flipV="1">
            <a:off x="3962400" y="1752601"/>
            <a:ext cx="1600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_Firelight_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Firelight</Template>
  <TotalTime>790</TotalTime>
  <Words>1670</Words>
  <Application>Microsoft Office PowerPoint</Application>
  <PresentationFormat>On-screen Show (4:3)</PresentationFormat>
  <Paragraphs>143</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Theme_Firelight_theme</vt:lpstr>
      <vt:lpstr>Slide 1</vt:lpstr>
      <vt:lpstr>Breakthrough Center</vt:lpstr>
      <vt:lpstr>Core Work - Instruction</vt:lpstr>
      <vt:lpstr>The Outcomes for  Professional Development</vt:lpstr>
      <vt:lpstr>MSDE Staffing </vt:lpstr>
      <vt:lpstr>Which schools do we support?</vt:lpstr>
      <vt:lpstr>Slide 7</vt:lpstr>
      <vt:lpstr>Model of Professional Development</vt:lpstr>
      <vt:lpstr>Collaborative Planning </vt:lpstr>
      <vt:lpstr>Slide 10</vt:lpstr>
      <vt:lpstr>Lesson Implementation</vt:lpstr>
      <vt:lpstr>Slide 12</vt:lpstr>
      <vt:lpstr>Lesson Debriefing/Analysis of Student Work</vt:lpstr>
      <vt:lpstr>Slide 14</vt:lpstr>
      <vt:lpstr>Differentiated Professional Development</vt:lpstr>
      <vt:lpstr> Partner Perspective</vt:lpstr>
      <vt:lpstr>Lasting improvements in teaching and learning can only come from a strategy focused on improving instruction  Richard Elmore, 1996</vt:lpstr>
    </vt:vector>
  </TitlesOfParts>
  <Company>msde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State Department   of Education</dc:title>
  <dc:creator>aannello</dc:creator>
  <cp:lastModifiedBy>jforan</cp:lastModifiedBy>
  <cp:revision>147</cp:revision>
  <dcterms:created xsi:type="dcterms:W3CDTF">2011-10-07T13:17:31Z</dcterms:created>
  <dcterms:modified xsi:type="dcterms:W3CDTF">2011-11-18T19:10:53Z</dcterms:modified>
</cp:coreProperties>
</file>