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9" r:id="rId1"/>
  </p:sldMasterIdLst>
  <p:notesMasterIdLst>
    <p:notesMasterId r:id="rId17"/>
  </p:notesMasterIdLst>
  <p:handoutMasterIdLst>
    <p:handoutMasterId r:id="rId18"/>
  </p:handoutMasterIdLst>
  <p:sldIdLst>
    <p:sldId id="256" r:id="rId2"/>
    <p:sldId id="257" r:id="rId3"/>
    <p:sldId id="271" r:id="rId4"/>
    <p:sldId id="277" r:id="rId5"/>
    <p:sldId id="278" r:id="rId6"/>
    <p:sldId id="266" r:id="rId7"/>
    <p:sldId id="279" r:id="rId8"/>
    <p:sldId id="280" r:id="rId9"/>
    <p:sldId id="281" r:id="rId10"/>
    <p:sldId id="282" r:id="rId11"/>
    <p:sldId id="283" r:id="rId12"/>
    <p:sldId id="286" r:id="rId13"/>
    <p:sldId id="285" r:id="rId14"/>
    <p:sldId id="268" r:id="rId15"/>
    <p:sldId id="272"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58" autoAdjust="0"/>
    <p:restoredTop sz="84712" autoAdjust="0"/>
  </p:normalViewPr>
  <p:slideViewPr>
    <p:cSldViewPr>
      <p:cViewPr varScale="1">
        <p:scale>
          <a:sx n="43" d="100"/>
          <a:sy n="43" d="100"/>
        </p:scale>
        <p:origin x="-762" y="-90"/>
      </p:cViewPr>
      <p:guideLst>
        <p:guide orient="horz" pos="2160"/>
        <p:guide pos="2880"/>
      </p:guideLst>
    </p:cSldViewPr>
  </p:slideViewPr>
  <p:outlineViewPr>
    <p:cViewPr>
      <p:scale>
        <a:sx n="33" d="100"/>
        <a:sy n="33" d="100"/>
      </p:scale>
      <p:origin x="0" y="5358"/>
    </p:cViewPr>
  </p:outlineViewPr>
  <p:notesTextViewPr>
    <p:cViewPr>
      <p:scale>
        <a:sx n="100" d="100"/>
        <a:sy n="100" d="100"/>
      </p:scale>
      <p:origin x="0" y="30"/>
    </p:cViewPr>
  </p:notesTextViewPr>
  <p:notesViewPr>
    <p:cSldViewPr>
      <p:cViewPr varScale="1">
        <p:scale>
          <a:sx n="39" d="100"/>
          <a:sy n="39" d="100"/>
        </p:scale>
        <p:origin x="-1566"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KAZOO\Divisions\DBS\DBS-Asst%20Supt\ARRA\Race%20to%20the%20Top\Participating%20LEAs\LEA%20Amendments%20-%20Test\LEA%20Budgets11-18-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pivotSource>
    <c:name>[LEA Budgets11-18-11.xls]Sheet2!PivotTable1</c:name>
    <c:fmtId val="-1"/>
  </c:pivotSource>
  <c:chart>
    <c:title>
      <c:tx>
        <c:rich>
          <a:bodyPr/>
          <a:lstStyle/>
          <a:p>
            <a:pPr>
              <a:defRPr/>
            </a:pPr>
            <a:r>
              <a:rPr lang="en-US" dirty="0">
                <a:latin typeface="Georgia" pitchFamily="18" charset="0"/>
              </a:rPr>
              <a:t>Distribution</a:t>
            </a:r>
            <a:r>
              <a:rPr lang="en-US" baseline="0" dirty="0">
                <a:latin typeface="Georgia" pitchFamily="18" charset="0"/>
              </a:rPr>
              <a:t> of LEA Race to the Top </a:t>
            </a:r>
            <a:br>
              <a:rPr lang="en-US" baseline="0" dirty="0">
                <a:latin typeface="Georgia" pitchFamily="18" charset="0"/>
              </a:rPr>
            </a:br>
            <a:r>
              <a:rPr lang="en-US" baseline="0" dirty="0">
                <a:latin typeface="Georgia" pitchFamily="18" charset="0"/>
              </a:rPr>
              <a:t>Year 2 Funds - Assurance Areas </a:t>
            </a:r>
            <a:endParaRPr lang="en-US" dirty="0">
              <a:latin typeface="Georgia" pitchFamily="18" charset="0"/>
            </a:endParaRPr>
          </a:p>
        </c:rich>
      </c:tx>
      <c:layout/>
    </c:title>
    <c:pivotFmts>
      <c:pivotFmt>
        <c:idx val="0"/>
        <c:marker>
          <c:symbol val="none"/>
        </c:marker>
      </c:pivotFmt>
      <c:pivotFmt>
        <c:idx val="1"/>
        <c:marker>
          <c:symbol val="none"/>
        </c:marker>
        <c:dLbl>
          <c:idx val="0"/>
          <c:spPr/>
          <c:txPr>
            <a:bodyPr/>
            <a:lstStyle/>
            <a:p>
              <a:pPr>
                <a:defRPr sz="1200" b="1"/>
              </a:pPr>
              <a:endParaRPr lang="en-US"/>
            </a:p>
          </c:txPr>
          <c:showPercent val="1"/>
        </c:dLbl>
      </c:pivotFmt>
      <c:pivotFmt>
        <c:idx val="2"/>
        <c:marker>
          <c:symbol val="none"/>
        </c:marker>
        <c:dLbl>
          <c:idx val="0"/>
          <c:spPr/>
          <c:txPr>
            <a:bodyPr/>
            <a:lstStyle/>
            <a:p>
              <a:pPr>
                <a:defRPr sz="1200" b="1"/>
              </a:pPr>
              <a:endParaRPr lang="en-US"/>
            </a:p>
          </c:txPr>
          <c:showPercent val="1"/>
        </c:dLbl>
      </c:pivotFmt>
    </c:pivotFmts>
    <c:plotArea>
      <c:layout>
        <c:manualLayout>
          <c:layoutTarget val="inner"/>
          <c:xMode val="edge"/>
          <c:yMode val="edge"/>
          <c:x val="0.10185829201905296"/>
          <c:y val="0.28508341094404177"/>
          <c:w val="0.41096432390395787"/>
          <c:h val="0.71491660316653971"/>
        </c:manualLayout>
      </c:layout>
      <c:pieChart>
        <c:varyColors val="1"/>
        <c:ser>
          <c:idx val="0"/>
          <c:order val="0"/>
          <c:tx>
            <c:strRef>
              <c:f>Sheet2!$C$3:$C$4</c:f>
              <c:strCache>
                <c:ptCount val="1"/>
                <c:pt idx="0">
                  <c:v>Total</c:v>
                </c:pt>
              </c:strCache>
            </c:strRef>
          </c:tx>
          <c:dLbls>
            <c:txPr>
              <a:bodyPr/>
              <a:lstStyle/>
              <a:p>
                <a:pPr>
                  <a:defRPr sz="1200" b="1"/>
                </a:pPr>
                <a:endParaRPr lang="en-US"/>
              </a:p>
            </c:txPr>
            <c:showPercent val="1"/>
            <c:showLeaderLines val="1"/>
          </c:dLbls>
          <c:cat>
            <c:multiLvlStrRef>
              <c:f>Sheet2!$A$5:$B$12</c:f>
              <c:multiLvlStrCache>
                <c:ptCount val="7"/>
                <c:lvl>
                  <c:pt idx="0">
                    <c:v>State Success Factors</c:v>
                  </c:pt>
                  <c:pt idx="1">
                    <c:v>Standards and Assessments</c:v>
                  </c:pt>
                  <c:pt idx="2">
                    <c:v>Data Systems to Support Instruction</c:v>
                  </c:pt>
                  <c:pt idx="3">
                    <c:v>Great Teachers and Leaders</c:v>
                  </c:pt>
                  <c:pt idx="4">
                    <c:v>Turning Around the Lowest-Achieving Schools</c:v>
                  </c:pt>
                  <c:pt idx="5">
                    <c:v>Multiple Criteria</c:v>
                  </c:pt>
                  <c:pt idx="6">
                    <c:v>Emphasis on STEM</c:v>
                  </c:pt>
                </c:lvl>
                <c:lvl>
                  <c:pt idx="0">
                    <c:v>A</c:v>
                  </c:pt>
                  <c:pt idx="1">
                    <c:v>B</c:v>
                  </c:pt>
                  <c:pt idx="2">
                    <c:v>C</c:v>
                  </c:pt>
                  <c:pt idx="3">
                    <c:v>D</c:v>
                  </c:pt>
                  <c:pt idx="4">
                    <c:v>E</c:v>
                  </c:pt>
                  <c:pt idx="5">
                    <c:v>Multi</c:v>
                  </c:pt>
                  <c:pt idx="6">
                    <c:v>STEM</c:v>
                  </c:pt>
                </c:lvl>
              </c:multiLvlStrCache>
            </c:multiLvlStrRef>
          </c:cat>
          <c:val>
            <c:numRef>
              <c:f>Sheet2!$C$5:$C$12</c:f>
              <c:numCache>
                <c:formatCode>_(* #,##0_);_(* \(#,##0\);_(* "-"_);_(@_)</c:formatCode>
                <c:ptCount val="7"/>
                <c:pt idx="0">
                  <c:v>262080.54</c:v>
                </c:pt>
                <c:pt idx="1">
                  <c:v>6024540.7255701618</c:v>
                </c:pt>
                <c:pt idx="2">
                  <c:v>7808377.3254978275</c:v>
                </c:pt>
                <c:pt idx="3">
                  <c:v>22888011.596026849</c:v>
                </c:pt>
                <c:pt idx="4">
                  <c:v>2622802.0436000004</c:v>
                </c:pt>
                <c:pt idx="5">
                  <c:v>3998870.9723999957</c:v>
                </c:pt>
                <c:pt idx="6">
                  <c:v>205984</c:v>
                </c:pt>
              </c:numCache>
            </c:numRef>
          </c:val>
        </c:ser>
        <c:dLbls>
          <c:showPercent val="1"/>
        </c:dLbls>
        <c:firstSliceAng val="0"/>
      </c:pieChart>
    </c:plotArea>
    <c:legend>
      <c:legendPos val="r"/>
      <c:legendEntry>
        <c:idx val="0"/>
        <c:txPr>
          <a:bodyPr/>
          <a:lstStyle/>
          <a:p>
            <a:pPr>
              <a:defRPr sz="1200">
                <a:latin typeface="Georgia" pitchFamily="18" charset="0"/>
              </a:defRPr>
            </a:pPr>
            <a:endParaRPr lang="en-US"/>
          </a:p>
        </c:txPr>
      </c:legendEntry>
      <c:legendEntry>
        <c:idx val="1"/>
        <c:txPr>
          <a:bodyPr/>
          <a:lstStyle/>
          <a:p>
            <a:pPr>
              <a:defRPr sz="1200">
                <a:latin typeface="Georgia" pitchFamily="18" charset="0"/>
              </a:defRPr>
            </a:pPr>
            <a:endParaRPr lang="en-US"/>
          </a:p>
        </c:txPr>
      </c:legendEntry>
      <c:legendEntry>
        <c:idx val="2"/>
        <c:txPr>
          <a:bodyPr/>
          <a:lstStyle/>
          <a:p>
            <a:pPr>
              <a:defRPr sz="1200">
                <a:latin typeface="Georgia" pitchFamily="18" charset="0"/>
              </a:defRPr>
            </a:pPr>
            <a:endParaRPr lang="en-US"/>
          </a:p>
        </c:txPr>
      </c:legendEntry>
      <c:legendEntry>
        <c:idx val="3"/>
        <c:txPr>
          <a:bodyPr/>
          <a:lstStyle/>
          <a:p>
            <a:pPr>
              <a:defRPr sz="1200">
                <a:latin typeface="Georgia" pitchFamily="18" charset="0"/>
              </a:defRPr>
            </a:pPr>
            <a:endParaRPr lang="en-US"/>
          </a:p>
        </c:txPr>
      </c:legendEntry>
      <c:legendEntry>
        <c:idx val="4"/>
        <c:txPr>
          <a:bodyPr/>
          <a:lstStyle/>
          <a:p>
            <a:pPr>
              <a:defRPr sz="1200">
                <a:latin typeface="Georgia" pitchFamily="18" charset="0"/>
              </a:defRPr>
            </a:pPr>
            <a:endParaRPr lang="en-US"/>
          </a:p>
        </c:txPr>
      </c:legendEntry>
      <c:legendEntry>
        <c:idx val="5"/>
        <c:txPr>
          <a:bodyPr/>
          <a:lstStyle/>
          <a:p>
            <a:pPr>
              <a:defRPr sz="1200">
                <a:latin typeface="Georgia" pitchFamily="18" charset="0"/>
              </a:defRPr>
            </a:pPr>
            <a:endParaRPr lang="en-US"/>
          </a:p>
        </c:txPr>
      </c:legendEntry>
      <c:legendEntry>
        <c:idx val="6"/>
        <c:txPr>
          <a:bodyPr/>
          <a:lstStyle/>
          <a:p>
            <a:pPr>
              <a:defRPr sz="1200">
                <a:latin typeface="Georgia" pitchFamily="18" charset="0"/>
              </a:defRPr>
            </a:pPr>
            <a:endParaRPr lang="en-US"/>
          </a:p>
        </c:txPr>
      </c:legendEntry>
      <c:layout>
        <c:manualLayout>
          <c:xMode val="edge"/>
          <c:yMode val="edge"/>
          <c:x val="0.57292468649752315"/>
          <c:y val="0.32353166539666572"/>
          <c:w val="0.33301970934188957"/>
          <c:h val="0.61591546016425369"/>
        </c:manualLayout>
      </c:layout>
      <c:txPr>
        <a:bodyPr/>
        <a:lstStyle/>
        <a:p>
          <a:pPr>
            <a:defRPr sz="1200"/>
          </a:pPr>
          <a:endParaRPr lang="en-US"/>
        </a:p>
      </c:txP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497F8E-58D4-455B-8645-0F8C7AA390E1}" type="doc">
      <dgm:prSet loTypeId="urn:microsoft.com/office/officeart/2005/8/layout/hierarchy3" loCatId="relationship" qsTypeId="urn:microsoft.com/office/officeart/2005/8/quickstyle/simple1" qsCatId="simple" csTypeId="urn:microsoft.com/office/officeart/2005/8/colors/colorful1" csCatId="colorful" phldr="1"/>
      <dgm:spPr/>
      <dgm:t>
        <a:bodyPr/>
        <a:lstStyle/>
        <a:p>
          <a:endParaRPr lang="en-US"/>
        </a:p>
      </dgm:t>
    </dgm:pt>
    <dgm:pt modelId="{F123D596-CE67-449B-B682-D9ECBBA71DAC}">
      <dgm:prSet phldrT="[Text]" custT="1"/>
      <dgm:spPr/>
      <dgm:t>
        <a:bodyPr/>
        <a:lstStyle/>
        <a:p>
          <a:r>
            <a:rPr lang="en-US" sz="1400" b="1" dirty="0"/>
            <a:t>Standards and Assessments</a:t>
          </a:r>
        </a:p>
      </dgm:t>
    </dgm:pt>
    <dgm:pt modelId="{5EA7F1F9-3B55-48EC-8B34-41E6F0009CA0}" type="parTrans" cxnId="{4E56BF29-81F8-4123-B2E3-690CE5AF4D5B}">
      <dgm:prSet/>
      <dgm:spPr/>
      <dgm:t>
        <a:bodyPr/>
        <a:lstStyle/>
        <a:p>
          <a:endParaRPr lang="en-US"/>
        </a:p>
      </dgm:t>
    </dgm:pt>
    <dgm:pt modelId="{72D0619F-4A33-43E6-97F5-27F13AFDC33D}" type="sibTrans" cxnId="{4E56BF29-81F8-4123-B2E3-690CE5AF4D5B}">
      <dgm:prSet/>
      <dgm:spPr/>
      <dgm:t>
        <a:bodyPr/>
        <a:lstStyle/>
        <a:p>
          <a:endParaRPr lang="en-US"/>
        </a:p>
      </dgm:t>
    </dgm:pt>
    <dgm:pt modelId="{D1A52921-59DD-405B-A18E-4C737D6B17AB}">
      <dgm:prSet phldrT="[Text]" custT="1"/>
      <dgm:spPr/>
      <dgm:t>
        <a:bodyPr/>
        <a:lstStyle/>
        <a:p>
          <a:r>
            <a:rPr lang="en-US" sz="1200" b="1" dirty="0"/>
            <a:t>NCLB Goal 1</a:t>
          </a:r>
        </a:p>
      </dgm:t>
    </dgm:pt>
    <dgm:pt modelId="{B54CE2D2-5AB2-48B5-B9D1-C650D80385DF}" type="parTrans" cxnId="{3B21D55A-973E-4483-BF8E-B1FEFF293424}">
      <dgm:prSet/>
      <dgm:spPr/>
      <dgm:t>
        <a:bodyPr/>
        <a:lstStyle/>
        <a:p>
          <a:endParaRPr lang="en-US" dirty="0"/>
        </a:p>
      </dgm:t>
    </dgm:pt>
    <dgm:pt modelId="{CBF2E93D-7ECD-44E3-A085-0BB6A2B60DDD}" type="sibTrans" cxnId="{3B21D55A-973E-4483-BF8E-B1FEFF293424}">
      <dgm:prSet/>
      <dgm:spPr/>
      <dgm:t>
        <a:bodyPr/>
        <a:lstStyle/>
        <a:p>
          <a:endParaRPr lang="en-US"/>
        </a:p>
      </dgm:t>
    </dgm:pt>
    <dgm:pt modelId="{083C36A1-F111-4F8F-92DE-59858B6A72A3}">
      <dgm:prSet phldrT="[Text]" custT="1"/>
      <dgm:spPr/>
      <dgm:t>
        <a:bodyPr/>
        <a:lstStyle/>
        <a:p>
          <a:r>
            <a:rPr lang="en-US" sz="1200" b="1" dirty="0"/>
            <a:t>NCLB Goal 2</a:t>
          </a:r>
        </a:p>
      </dgm:t>
    </dgm:pt>
    <dgm:pt modelId="{8655940F-CB2E-41B6-82EE-0B606D0E9B21}" type="parTrans" cxnId="{5F7344CF-81C9-44E5-83BD-7E05E1B4C32A}">
      <dgm:prSet/>
      <dgm:spPr/>
      <dgm:t>
        <a:bodyPr/>
        <a:lstStyle/>
        <a:p>
          <a:endParaRPr lang="en-US" dirty="0"/>
        </a:p>
      </dgm:t>
    </dgm:pt>
    <dgm:pt modelId="{2BC7EDD4-0FF0-456B-868A-D9014E8BAE12}" type="sibTrans" cxnId="{5F7344CF-81C9-44E5-83BD-7E05E1B4C32A}">
      <dgm:prSet/>
      <dgm:spPr/>
      <dgm:t>
        <a:bodyPr/>
        <a:lstStyle/>
        <a:p>
          <a:endParaRPr lang="en-US"/>
        </a:p>
      </dgm:t>
    </dgm:pt>
    <dgm:pt modelId="{9580722C-AE2E-411B-8F75-EE51D3BF6072}">
      <dgm:prSet phldrT="[Text]" custT="1"/>
      <dgm:spPr/>
      <dgm:t>
        <a:bodyPr/>
        <a:lstStyle/>
        <a:p>
          <a:r>
            <a:rPr lang="en-US" sz="1400" b="1" dirty="0"/>
            <a:t>Data Systems to </a:t>
          </a:r>
          <a:r>
            <a:rPr lang="en-US" sz="1400" b="1" dirty="0" smtClean="0"/>
            <a:t>Support </a:t>
          </a:r>
          <a:r>
            <a:rPr lang="en-US" sz="1400" b="1" dirty="0"/>
            <a:t>Instruction</a:t>
          </a:r>
        </a:p>
      </dgm:t>
    </dgm:pt>
    <dgm:pt modelId="{488937FB-06F9-4233-BEB3-CB2EC3DA8E9E}" type="parTrans" cxnId="{C4D663F9-1872-4DFB-88A5-CF74369F0B00}">
      <dgm:prSet/>
      <dgm:spPr/>
      <dgm:t>
        <a:bodyPr/>
        <a:lstStyle/>
        <a:p>
          <a:endParaRPr lang="en-US"/>
        </a:p>
      </dgm:t>
    </dgm:pt>
    <dgm:pt modelId="{753DF469-7746-4AF0-87D7-DDC724AAB974}" type="sibTrans" cxnId="{C4D663F9-1872-4DFB-88A5-CF74369F0B00}">
      <dgm:prSet/>
      <dgm:spPr/>
      <dgm:t>
        <a:bodyPr/>
        <a:lstStyle/>
        <a:p>
          <a:endParaRPr lang="en-US"/>
        </a:p>
      </dgm:t>
    </dgm:pt>
    <dgm:pt modelId="{AEA7BBB1-C1B0-4D6A-9A57-C69AA3A94229}">
      <dgm:prSet phldrT="[Text]" custT="1"/>
      <dgm:spPr/>
      <dgm:t>
        <a:bodyPr/>
        <a:lstStyle/>
        <a:p>
          <a:r>
            <a:rPr lang="en-US" sz="1400" b="1" dirty="0"/>
            <a:t>Turning Around Lowest Performing Schools</a:t>
          </a:r>
        </a:p>
      </dgm:t>
    </dgm:pt>
    <dgm:pt modelId="{49B7C721-DCC0-4F44-8883-5D41E3EA0463}" type="parTrans" cxnId="{99580E64-C3A6-43B0-BBEF-700295032B68}">
      <dgm:prSet/>
      <dgm:spPr/>
      <dgm:t>
        <a:bodyPr/>
        <a:lstStyle/>
        <a:p>
          <a:endParaRPr lang="en-US"/>
        </a:p>
      </dgm:t>
    </dgm:pt>
    <dgm:pt modelId="{EC2EFF52-062E-4DFF-A138-3688E34967A7}" type="sibTrans" cxnId="{99580E64-C3A6-43B0-BBEF-700295032B68}">
      <dgm:prSet/>
      <dgm:spPr/>
      <dgm:t>
        <a:bodyPr/>
        <a:lstStyle/>
        <a:p>
          <a:endParaRPr lang="en-US"/>
        </a:p>
      </dgm:t>
    </dgm:pt>
    <dgm:pt modelId="{8367B511-AE33-4C5B-8F84-0196FC107782}">
      <dgm:prSet phldrT="[Text]" custT="1"/>
      <dgm:spPr/>
      <dgm:t>
        <a:bodyPr/>
        <a:lstStyle/>
        <a:p>
          <a:r>
            <a:rPr lang="en-US" sz="1000" dirty="0"/>
            <a:t>Reading, Math, and Science Proficiency</a:t>
          </a:r>
        </a:p>
      </dgm:t>
    </dgm:pt>
    <dgm:pt modelId="{2599F870-9423-4553-90A2-8ED13868B0FF}" type="parTrans" cxnId="{DA5D6EEF-5F5A-468F-8BA8-5F8B25B2D299}">
      <dgm:prSet/>
      <dgm:spPr/>
      <dgm:t>
        <a:bodyPr/>
        <a:lstStyle/>
        <a:p>
          <a:endParaRPr lang="en-US"/>
        </a:p>
      </dgm:t>
    </dgm:pt>
    <dgm:pt modelId="{BFC86937-D222-4A8F-8E3E-F3D0579215A1}" type="sibTrans" cxnId="{DA5D6EEF-5F5A-468F-8BA8-5F8B25B2D299}">
      <dgm:prSet/>
      <dgm:spPr/>
      <dgm:t>
        <a:bodyPr/>
        <a:lstStyle/>
        <a:p>
          <a:endParaRPr lang="en-US"/>
        </a:p>
      </dgm:t>
    </dgm:pt>
    <dgm:pt modelId="{A8515442-0B3A-43A0-9392-CCABB74CCEE6}">
      <dgm:prSet phldrT="[Text]" custT="1"/>
      <dgm:spPr/>
      <dgm:t>
        <a:bodyPr/>
        <a:lstStyle/>
        <a:p>
          <a:r>
            <a:rPr lang="en-US" sz="1000" dirty="0"/>
            <a:t>English Proficiency for non-native speakers</a:t>
          </a:r>
        </a:p>
      </dgm:t>
    </dgm:pt>
    <dgm:pt modelId="{A4F8F670-4E4C-4E9F-97B9-2AA373A43F5D}" type="parTrans" cxnId="{214C5F03-94AF-416D-B903-3C34C0F18BDA}">
      <dgm:prSet/>
      <dgm:spPr/>
      <dgm:t>
        <a:bodyPr/>
        <a:lstStyle/>
        <a:p>
          <a:endParaRPr lang="en-US"/>
        </a:p>
      </dgm:t>
    </dgm:pt>
    <dgm:pt modelId="{A7BA1A02-078E-4348-B82A-F2C05395364B}" type="sibTrans" cxnId="{214C5F03-94AF-416D-B903-3C34C0F18BDA}">
      <dgm:prSet/>
      <dgm:spPr/>
      <dgm:t>
        <a:bodyPr/>
        <a:lstStyle/>
        <a:p>
          <a:endParaRPr lang="en-US"/>
        </a:p>
      </dgm:t>
    </dgm:pt>
    <dgm:pt modelId="{6D606530-4FD4-4D01-99AF-1BC51318BA9E}">
      <dgm:prSet phldrT="[Text]" custT="1"/>
      <dgm:spPr/>
      <dgm:t>
        <a:bodyPr/>
        <a:lstStyle/>
        <a:p>
          <a:r>
            <a:rPr lang="en-US" sz="1400" b="1" dirty="0"/>
            <a:t>Great Teachers and Leaders</a:t>
          </a:r>
        </a:p>
      </dgm:t>
    </dgm:pt>
    <dgm:pt modelId="{6B994738-B223-4527-8122-27285B38CDDB}" type="sibTrans" cxnId="{343E8BD0-CA8F-474C-9205-F01266330236}">
      <dgm:prSet/>
      <dgm:spPr/>
      <dgm:t>
        <a:bodyPr/>
        <a:lstStyle/>
        <a:p>
          <a:endParaRPr lang="en-US"/>
        </a:p>
      </dgm:t>
    </dgm:pt>
    <dgm:pt modelId="{D8D50FD1-011A-4D06-80E5-5426B14FD10F}" type="parTrans" cxnId="{343E8BD0-CA8F-474C-9205-F01266330236}">
      <dgm:prSet/>
      <dgm:spPr/>
      <dgm:t>
        <a:bodyPr/>
        <a:lstStyle/>
        <a:p>
          <a:endParaRPr lang="en-US"/>
        </a:p>
      </dgm:t>
    </dgm:pt>
    <dgm:pt modelId="{B4D276FB-0A71-433C-A956-A8FD0591D834}">
      <dgm:prSet phldrT="[Text]" custT="1"/>
      <dgm:spPr/>
      <dgm:t>
        <a:bodyPr/>
        <a:lstStyle/>
        <a:p>
          <a:r>
            <a:rPr lang="en-US" sz="1200" b="1" dirty="0"/>
            <a:t>NCLB Goal 3</a:t>
          </a:r>
        </a:p>
      </dgm:t>
    </dgm:pt>
    <dgm:pt modelId="{AC315B2F-C9F9-4308-8536-B4DB8B1A1D33}" type="parTrans" cxnId="{88E39CED-5F5A-4047-AB12-459E4D9D841F}">
      <dgm:prSet/>
      <dgm:spPr/>
      <dgm:t>
        <a:bodyPr/>
        <a:lstStyle/>
        <a:p>
          <a:endParaRPr lang="en-US" dirty="0"/>
        </a:p>
      </dgm:t>
    </dgm:pt>
    <dgm:pt modelId="{F10CA097-A2F9-4C06-8A1A-1FBF0490C545}" type="sibTrans" cxnId="{88E39CED-5F5A-4047-AB12-459E4D9D841F}">
      <dgm:prSet/>
      <dgm:spPr/>
      <dgm:t>
        <a:bodyPr/>
        <a:lstStyle/>
        <a:p>
          <a:endParaRPr lang="en-US"/>
        </a:p>
      </dgm:t>
    </dgm:pt>
    <dgm:pt modelId="{94859A01-9A9F-48C5-A728-70789C4EA3C8}">
      <dgm:prSet phldrT="[Text]" custT="1"/>
      <dgm:spPr/>
      <dgm:t>
        <a:bodyPr/>
        <a:lstStyle/>
        <a:p>
          <a:r>
            <a:rPr lang="en-US" sz="1000" dirty="0"/>
            <a:t>Teacher Quality</a:t>
          </a:r>
        </a:p>
      </dgm:t>
    </dgm:pt>
    <dgm:pt modelId="{446D3B32-93D8-4588-9CB4-9D7B657B6234}" type="parTrans" cxnId="{2994E0EC-F57D-4B19-8DD3-3694797E8448}">
      <dgm:prSet/>
      <dgm:spPr/>
      <dgm:t>
        <a:bodyPr/>
        <a:lstStyle/>
        <a:p>
          <a:endParaRPr lang="en-US"/>
        </a:p>
      </dgm:t>
    </dgm:pt>
    <dgm:pt modelId="{11B921EA-EFDC-4879-93E8-78C880342DE5}" type="sibTrans" cxnId="{2994E0EC-F57D-4B19-8DD3-3694797E8448}">
      <dgm:prSet/>
      <dgm:spPr/>
      <dgm:t>
        <a:bodyPr/>
        <a:lstStyle/>
        <a:p>
          <a:endParaRPr lang="en-US"/>
        </a:p>
      </dgm:t>
    </dgm:pt>
    <dgm:pt modelId="{A18EB338-6B95-41B7-B7E1-C6797BE6E1F1}">
      <dgm:prSet phldrT="[Text]" custT="1"/>
      <dgm:spPr/>
      <dgm:t>
        <a:bodyPr/>
        <a:lstStyle/>
        <a:p>
          <a:r>
            <a:rPr lang="en-US" sz="1000" dirty="0"/>
            <a:t>High Quality Professional Development</a:t>
          </a:r>
        </a:p>
      </dgm:t>
    </dgm:pt>
    <dgm:pt modelId="{E6EC7A21-6A43-4C37-837B-EF60FB1A4704}" type="parTrans" cxnId="{770EB26A-6553-4519-AA89-B45FA4B32FD6}">
      <dgm:prSet/>
      <dgm:spPr/>
      <dgm:t>
        <a:bodyPr/>
        <a:lstStyle/>
        <a:p>
          <a:endParaRPr lang="en-US"/>
        </a:p>
      </dgm:t>
    </dgm:pt>
    <dgm:pt modelId="{7B0E35DD-B544-482F-ABEE-0580561500FE}" type="sibTrans" cxnId="{770EB26A-6553-4519-AA89-B45FA4B32FD6}">
      <dgm:prSet/>
      <dgm:spPr/>
      <dgm:t>
        <a:bodyPr/>
        <a:lstStyle/>
        <a:p>
          <a:endParaRPr lang="en-US"/>
        </a:p>
      </dgm:t>
    </dgm:pt>
    <dgm:pt modelId="{224251AE-6142-4AA2-AC97-1BFF719F241C}">
      <dgm:prSet phldrT="[Text]" custT="1"/>
      <dgm:spPr/>
      <dgm:t>
        <a:bodyPr/>
        <a:lstStyle/>
        <a:p>
          <a:r>
            <a:rPr lang="en-US" sz="1200" b="1" dirty="0"/>
            <a:t>NCLB Goal 4</a:t>
          </a:r>
        </a:p>
      </dgm:t>
    </dgm:pt>
    <dgm:pt modelId="{F754B711-C98F-4672-8258-2D25A1259215}" type="parTrans" cxnId="{CF089449-988C-48DC-A324-6CEAC9B4DFFA}">
      <dgm:prSet/>
      <dgm:spPr/>
      <dgm:t>
        <a:bodyPr/>
        <a:lstStyle/>
        <a:p>
          <a:endParaRPr lang="en-US" dirty="0"/>
        </a:p>
      </dgm:t>
    </dgm:pt>
    <dgm:pt modelId="{0278F27B-C855-4D0C-B797-CD5F2EE8F2B1}" type="sibTrans" cxnId="{CF089449-988C-48DC-A324-6CEAC9B4DFFA}">
      <dgm:prSet/>
      <dgm:spPr/>
      <dgm:t>
        <a:bodyPr/>
        <a:lstStyle/>
        <a:p>
          <a:endParaRPr lang="en-US"/>
        </a:p>
      </dgm:t>
    </dgm:pt>
    <dgm:pt modelId="{94EB9C5A-B09A-4AB6-B7C8-B81BA7539F89}">
      <dgm:prSet phldrT="[Text]" custT="1"/>
      <dgm:spPr/>
      <dgm:t>
        <a:bodyPr/>
        <a:lstStyle/>
        <a:p>
          <a:r>
            <a:rPr lang="en-US" sz="1000" dirty="0"/>
            <a:t>Safe Schools</a:t>
          </a:r>
        </a:p>
      </dgm:t>
    </dgm:pt>
    <dgm:pt modelId="{E4DDD262-CD7D-4833-8D50-23DDCD3F490B}" type="parTrans" cxnId="{715F9195-B7BB-426F-AD50-414F5095DAEB}">
      <dgm:prSet/>
      <dgm:spPr/>
      <dgm:t>
        <a:bodyPr/>
        <a:lstStyle/>
        <a:p>
          <a:endParaRPr lang="en-US"/>
        </a:p>
      </dgm:t>
    </dgm:pt>
    <dgm:pt modelId="{7792B2C1-193B-42AA-9B42-86D5ABCDF446}" type="sibTrans" cxnId="{715F9195-B7BB-426F-AD50-414F5095DAEB}">
      <dgm:prSet/>
      <dgm:spPr/>
      <dgm:t>
        <a:bodyPr/>
        <a:lstStyle/>
        <a:p>
          <a:endParaRPr lang="en-US"/>
        </a:p>
      </dgm:t>
    </dgm:pt>
    <dgm:pt modelId="{9B3DC4C3-4488-4FA7-9513-15CD725DD75C}">
      <dgm:prSet phldrT="[Text]" custT="1"/>
      <dgm:spPr/>
      <dgm:t>
        <a:bodyPr/>
        <a:lstStyle/>
        <a:p>
          <a:r>
            <a:rPr lang="en-US" sz="1200" b="1" dirty="0"/>
            <a:t>NCLB Goal 5</a:t>
          </a:r>
        </a:p>
      </dgm:t>
    </dgm:pt>
    <dgm:pt modelId="{122B5A7B-81E6-4B24-84F5-0D0B8EBACFCB}" type="parTrans" cxnId="{21BF713A-AE86-4A24-BBE9-13602864E4CE}">
      <dgm:prSet/>
      <dgm:spPr/>
      <dgm:t>
        <a:bodyPr/>
        <a:lstStyle/>
        <a:p>
          <a:endParaRPr lang="en-US" dirty="0"/>
        </a:p>
      </dgm:t>
    </dgm:pt>
    <dgm:pt modelId="{2F3A1AFE-569B-4241-8E3C-5C533D6D7E28}" type="sibTrans" cxnId="{21BF713A-AE86-4A24-BBE9-13602864E4CE}">
      <dgm:prSet/>
      <dgm:spPr/>
      <dgm:t>
        <a:bodyPr/>
        <a:lstStyle/>
        <a:p>
          <a:endParaRPr lang="en-US"/>
        </a:p>
      </dgm:t>
    </dgm:pt>
    <dgm:pt modelId="{876495A6-66F7-4100-9614-8D990F5369B2}">
      <dgm:prSet phldrT="[Text]" custT="1"/>
      <dgm:spPr/>
      <dgm:t>
        <a:bodyPr/>
        <a:lstStyle/>
        <a:p>
          <a:r>
            <a:rPr lang="en-US" sz="1000" dirty="0"/>
            <a:t>Graduating from High School</a:t>
          </a:r>
        </a:p>
      </dgm:t>
    </dgm:pt>
    <dgm:pt modelId="{A6DF3F9D-6D48-4037-9937-8F8AA3278DA7}" type="parTrans" cxnId="{56DE05AC-78F4-48B5-B42E-221FF1611586}">
      <dgm:prSet/>
      <dgm:spPr/>
      <dgm:t>
        <a:bodyPr/>
        <a:lstStyle/>
        <a:p>
          <a:endParaRPr lang="en-US"/>
        </a:p>
      </dgm:t>
    </dgm:pt>
    <dgm:pt modelId="{9AF610D1-8017-441E-91F8-023D392FB48A}" type="sibTrans" cxnId="{56DE05AC-78F4-48B5-B42E-221FF1611586}">
      <dgm:prSet/>
      <dgm:spPr/>
      <dgm:t>
        <a:bodyPr/>
        <a:lstStyle/>
        <a:p>
          <a:endParaRPr lang="en-US"/>
        </a:p>
      </dgm:t>
    </dgm:pt>
    <dgm:pt modelId="{EE2BCCD6-8FCB-4017-AAEE-EA22848BA8B8}" type="pres">
      <dgm:prSet presAssocID="{4D497F8E-58D4-455B-8645-0F8C7AA390E1}" presName="diagram" presStyleCnt="0">
        <dgm:presLayoutVars>
          <dgm:chPref val="1"/>
          <dgm:dir/>
          <dgm:animOne val="branch"/>
          <dgm:animLvl val="lvl"/>
          <dgm:resizeHandles/>
        </dgm:presLayoutVars>
      </dgm:prSet>
      <dgm:spPr/>
      <dgm:t>
        <a:bodyPr/>
        <a:lstStyle/>
        <a:p>
          <a:endParaRPr lang="en-US"/>
        </a:p>
      </dgm:t>
    </dgm:pt>
    <dgm:pt modelId="{0F6C7959-F3B9-4CAA-8BFF-2F69DCCD0965}" type="pres">
      <dgm:prSet presAssocID="{F123D596-CE67-449B-B682-D9ECBBA71DAC}" presName="root" presStyleCnt="0"/>
      <dgm:spPr/>
    </dgm:pt>
    <dgm:pt modelId="{FECE74AE-E1EB-49E9-84A5-B27AE645D877}" type="pres">
      <dgm:prSet presAssocID="{F123D596-CE67-449B-B682-D9ECBBA71DAC}" presName="rootComposite" presStyleCnt="0"/>
      <dgm:spPr/>
    </dgm:pt>
    <dgm:pt modelId="{BCE733B8-433A-4466-AC3E-C3D0C17128C6}" type="pres">
      <dgm:prSet presAssocID="{F123D596-CE67-449B-B682-D9ECBBA71DAC}" presName="rootText" presStyleLbl="node1" presStyleIdx="0" presStyleCnt="4" custScaleX="107365" custScaleY="130850"/>
      <dgm:spPr/>
      <dgm:t>
        <a:bodyPr/>
        <a:lstStyle/>
        <a:p>
          <a:endParaRPr lang="en-US"/>
        </a:p>
      </dgm:t>
    </dgm:pt>
    <dgm:pt modelId="{92A53B62-8377-4FDF-80CF-494C4818EEA8}" type="pres">
      <dgm:prSet presAssocID="{F123D596-CE67-449B-B682-D9ECBBA71DAC}" presName="rootConnector" presStyleLbl="node1" presStyleIdx="0" presStyleCnt="4"/>
      <dgm:spPr/>
      <dgm:t>
        <a:bodyPr/>
        <a:lstStyle/>
        <a:p>
          <a:endParaRPr lang="en-US"/>
        </a:p>
      </dgm:t>
    </dgm:pt>
    <dgm:pt modelId="{158705ED-216C-4787-AF49-191142CB56FD}" type="pres">
      <dgm:prSet presAssocID="{F123D596-CE67-449B-B682-D9ECBBA71DAC}" presName="childShape" presStyleCnt="0"/>
      <dgm:spPr/>
    </dgm:pt>
    <dgm:pt modelId="{A237855D-91BD-4324-BC13-98ED04A66F1F}" type="pres">
      <dgm:prSet presAssocID="{B54CE2D2-5AB2-48B5-B9D1-C650D80385DF}" presName="Name13" presStyleLbl="parChTrans1D2" presStyleIdx="0" presStyleCnt="5"/>
      <dgm:spPr/>
      <dgm:t>
        <a:bodyPr/>
        <a:lstStyle/>
        <a:p>
          <a:endParaRPr lang="en-US"/>
        </a:p>
      </dgm:t>
    </dgm:pt>
    <dgm:pt modelId="{AE3F7BB3-CBE2-449D-A5DC-8EB2F8C90A90}" type="pres">
      <dgm:prSet presAssocID="{D1A52921-59DD-405B-A18E-4C737D6B17AB}" presName="childText" presStyleLbl="bgAcc1" presStyleIdx="0" presStyleCnt="5" custScaleX="151530" custScaleY="116400">
        <dgm:presLayoutVars>
          <dgm:bulletEnabled val="1"/>
        </dgm:presLayoutVars>
      </dgm:prSet>
      <dgm:spPr/>
      <dgm:t>
        <a:bodyPr/>
        <a:lstStyle/>
        <a:p>
          <a:endParaRPr lang="en-US"/>
        </a:p>
      </dgm:t>
    </dgm:pt>
    <dgm:pt modelId="{70E489A8-B7F9-4400-9B67-DDA5B329FBE7}" type="pres">
      <dgm:prSet presAssocID="{8655940F-CB2E-41B6-82EE-0B606D0E9B21}" presName="Name13" presStyleLbl="parChTrans1D2" presStyleIdx="1" presStyleCnt="5"/>
      <dgm:spPr/>
      <dgm:t>
        <a:bodyPr/>
        <a:lstStyle/>
        <a:p>
          <a:endParaRPr lang="en-US"/>
        </a:p>
      </dgm:t>
    </dgm:pt>
    <dgm:pt modelId="{AA290520-F394-43CF-834E-5E6DFF806468}" type="pres">
      <dgm:prSet presAssocID="{083C36A1-F111-4F8F-92DE-59858B6A72A3}" presName="childText" presStyleLbl="bgAcc1" presStyleIdx="1" presStyleCnt="5" custScaleX="151530" custScaleY="116400">
        <dgm:presLayoutVars>
          <dgm:bulletEnabled val="1"/>
        </dgm:presLayoutVars>
      </dgm:prSet>
      <dgm:spPr/>
      <dgm:t>
        <a:bodyPr/>
        <a:lstStyle/>
        <a:p>
          <a:endParaRPr lang="en-US"/>
        </a:p>
      </dgm:t>
    </dgm:pt>
    <dgm:pt modelId="{2AAC13DF-CA84-4243-B578-38DDC7C9EFCA}" type="pres">
      <dgm:prSet presAssocID="{9580722C-AE2E-411B-8F75-EE51D3BF6072}" presName="root" presStyleCnt="0"/>
      <dgm:spPr/>
    </dgm:pt>
    <dgm:pt modelId="{F39B1CA3-67BE-4E7A-9D44-5CD95C4A8D2B}" type="pres">
      <dgm:prSet presAssocID="{9580722C-AE2E-411B-8F75-EE51D3BF6072}" presName="rootComposite" presStyleCnt="0"/>
      <dgm:spPr/>
    </dgm:pt>
    <dgm:pt modelId="{0AC4FED0-E74E-4C3F-869B-CCA12BF71A6B}" type="pres">
      <dgm:prSet presAssocID="{9580722C-AE2E-411B-8F75-EE51D3BF6072}" presName="rootText" presStyleLbl="node1" presStyleIdx="1" presStyleCnt="4" custScaleX="107365" custScaleY="130850"/>
      <dgm:spPr/>
      <dgm:t>
        <a:bodyPr/>
        <a:lstStyle/>
        <a:p>
          <a:endParaRPr lang="en-US"/>
        </a:p>
      </dgm:t>
    </dgm:pt>
    <dgm:pt modelId="{56DB41FD-5EAF-4DF8-B132-A1AA040096DF}" type="pres">
      <dgm:prSet presAssocID="{9580722C-AE2E-411B-8F75-EE51D3BF6072}" presName="rootConnector" presStyleLbl="node1" presStyleIdx="1" presStyleCnt="4"/>
      <dgm:spPr/>
      <dgm:t>
        <a:bodyPr/>
        <a:lstStyle/>
        <a:p>
          <a:endParaRPr lang="en-US"/>
        </a:p>
      </dgm:t>
    </dgm:pt>
    <dgm:pt modelId="{E637FBE8-A2DB-4E9E-AD52-26E0F81EF77F}" type="pres">
      <dgm:prSet presAssocID="{9580722C-AE2E-411B-8F75-EE51D3BF6072}" presName="childShape" presStyleCnt="0"/>
      <dgm:spPr/>
    </dgm:pt>
    <dgm:pt modelId="{5F38F755-599E-42F3-955A-87B26A9B6888}" type="pres">
      <dgm:prSet presAssocID="{6D606530-4FD4-4D01-99AF-1BC51318BA9E}" presName="root" presStyleCnt="0"/>
      <dgm:spPr/>
    </dgm:pt>
    <dgm:pt modelId="{22F20FDF-2552-4104-8BA7-4A7BBA71030F}" type="pres">
      <dgm:prSet presAssocID="{6D606530-4FD4-4D01-99AF-1BC51318BA9E}" presName="rootComposite" presStyleCnt="0"/>
      <dgm:spPr/>
    </dgm:pt>
    <dgm:pt modelId="{1BC025F6-CB09-442E-8CA0-C2734BCB5A22}" type="pres">
      <dgm:prSet presAssocID="{6D606530-4FD4-4D01-99AF-1BC51318BA9E}" presName="rootText" presStyleLbl="node1" presStyleIdx="2" presStyleCnt="4" custScaleX="107365" custScaleY="130850"/>
      <dgm:spPr/>
      <dgm:t>
        <a:bodyPr/>
        <a:lstStyle/>
        <a:p>
          <a:endParaRPr lang="en-US"/>
        </a:p>
      </dgm:t>
    </dgm:pt>
    <dgm:pt modelId="{3EC999E6-9CF4-4B96-8BF9-473066291C2B}" type="pres">
      <dgm:prSet presAssocID="{6D606530-4FD4-4D01-99AF-1BC51318BA9E}" presName="rootConnector" presStyleLbl="node1" presStyleIdx="2" presStyleCnt="4"/>
      <dgm:spPr/>
      <dgm:t>
        <a:bodyPr/>
        <a:lstStyle/>
        <a:p>
          <a:endParaRPr lang="en-US"/>
        </a:p>
      </dgm:t>
    </dgm:pt>
    <dgm:pt modelId="{135CFFF5-F7CB-4495-8893-CBDC88828248}" type="pres">
      <dgm:prSet presAssocID="{6D606530-4FD4-4D01-99AF-1BC51318BA9E}" presName="childShape" presStyleCnt="0"/>
      <dgm:spPr/>
    </dgm:pt>
    <dgm:pt modelId="{EAA00C15-C19B-4638-8ECA-EBCFA5327739}" type="pres">
      <dgm:prSet presAssocID="{AC315B2F-C9F9-4308-8536-B4DB8B1A1D33}" presName="Name13" presStyleLbl="parChTrans1D2" presStyleIdx="2" presStyleCnt="5"/>
      <dgm:spPr/>
      <dgm:t>
        <a:bodyPr/>
        <a:lstStyle/>
        <a:p>
          <a:endParaRPr lang="en-US"/>
        </a:p>
      </dgm:t>
    </dgm:pt>
    <dgm:pt modelId="{DA19377A-895B-4313-BB37-50E07FC84A0D}" type="pres">
      <dgm:prSet presAssocID="{B4D276FB-0A71-433C-A956-A8FD0591D834}" presName="childText" presStyleLbl="bgAcc1" presStyleIdx="2" presStyleCnt="5" custScaleX="151530" custScaleY="116400">
        <dgm:presLayoutVars>
          <dgm:bulletEnabled val="1"/>
        </dgm:presLayoutVars>
      </dgm:prSet>
      <dgm:spPr/>
      <dgm:t>
        <a:bodyPr/>
        <a:lstStyle/>
        <a:p>
          <a:endParaRPr lang="en-US"/>
        </a:p>
      </dgm:t>
    </dgm:pt>
    <dgm:pt modelId="{04F7BE89-1DB9-4688-98A3-D7B2ABBA7254}" type="pres">
      <dgm:prSet presAssocID="{F754B711-C98F-4672-8258-2D25A1259215}" presName="Name13" presStyleLbl="parChTrans1D2" presStyleIdx="3" presStyleCnt="5"/>
      <dgm:spPr/>
      <dgm:t>
        <a:bodyPr/>
        <a:lstStyle/>
        <a:p>
          <a:endParaRPr lang="en-US"/>
        </a:p>
      </dgm:t>
    </dgm:pt>
    <dgm:pt modelId="{92AE13E1-8F4C-4281-9FAC-877181909843}" type="pres">
      <dgm:prSet presAssocID="{224251AE-6142-4AA2-AC97-1BFF719F241C}" presName="childText" presStyleLbl="bgAcc1" presStyleIdx="3" presStyleCnt="5" custScaleX="151530" custScaleY="116400">
        <dgm:presLayoutVars>
          <dgm:bulletEnabled val="1"/>
        </dgm:presLayoutVars>
      </dgm:prSet>
      <dgm:spPr/>
      <dgm:t>
        <a:bodyPr/>
        <a:lstStyle/>
        <a:p>
          <a:endParaRPr lang="en-US"/>
        </a:p>
      </dgm:t>
    </dgm:pt>
    <dgm:pt modelId="{4EE9B8E2-1AB4-4CAD-9D16-6511E76F0652}" type="pres">
      <dgm:prSet presAssocID="{122B5A7B-81E6-4B24-84F5-0D0B8EBACFCB}" presName="Name13" presStyleLbl="parChTrans1D2" presStyleIdx="4" presStyleCnt="5"/>
      <dgm:spPr/>
      <dgm:t>
        <a:bodyPr/>
        <a:lstStyle/>
        <a:p>
          <a:endParaRPr lang="en-US"/>
        </a:p>
      </dgm:t>
    </dgm:pt>
    <dgm:pt modelId="{357C0892-1103-4F73-8079-C7A56D051A97}" type="pres">
      <dgm:prSet presAssocID="{9B3DC4C3-4488-4FA7-9513-15CD725DD75C}" presName="childText" presStyleLbl="bgAcc1" presStyleIdx="4" presStyleCnt="5" custScaleX="151530" custScaleY="116400">
        <dgm:presLayoutVars>
          <dgm:bulletEnabled val="1"/>
        </dgm:presLayoutVars>
      </dgm:prSet>
      <dgm:spPr/>
      <dgm:t>
        <a:bodyPr/>
        <a:lstStyle/>
        <a:p>
          <a:endParaRPr lang="en-US"/>
        </a:p>
      </dgm:t>
    </dgm:pt>
    <dgm:pt modelId="{FC7B304E-0AA6-4734-8C09-7BA5F97E49A7}" type="pres">
      <dgm:prSet presAssocID="{AEA7BBB1-C1B0-4D6A-9A57-C69AA3A94229}" presName="root" presStyleCnt="0"/>
      <dgm:spPr/>
    </dgm:pt>
    <dgm:pt modelId="{3B87F386-FB70-44A1-BDDF-968E73CE61C6}" type="pres">
      <dgm:prSet presAssocID="{AEA7BBB1-C1B0-4D6A-9A57-C69AA3A94229}" presName="rootComposite" presStyleCnt="0"/>
      <dgm:spPr/>
    </dgm:pt>
    <dgm:pt modelId="{687F9E1C-23FC-4078-A81A-910A2B168BE9}" type="pres">
      <dgm:prSet presAssocID="{AEA7BBB1-C1B0-4D6A-9A57-C69AA3A94229}" presName="rootText" presStyleLbl="node1" presStyleIdx="3" presStyleCnt="4" custScaleX="107365" custScaleY="130850"/>
      <dgm:spPr/>
      <dgm:t>
        <a:bodyPr/>
        <a:lstStyle/>
        <a:p>
          <a:endParaRPr lang="en-US"/>
        </a:p>
      </dgm:t>
    </dgm:pt>
    <dgm:pt modelId="{16CD5E13-8853-47A5-A39F-8404B827E9EA}" type="pres">
      <dgm:prSet presAssocID="{AEA7BBB1-C1B0-4D6A-9A57-C69AA3A94229}" presName="rootConnector" presStyleLbl="node1" presStyleIdx="3" presStyleCnt="4"/>
      <dgm:spPr/>
      <dgm:t>
        <a:bodyPr/>
        <a:lstStyle/>
        <a:p>
          <a:endParaRPr lang="en-US"/>
        </a:p>
      </dgm:t>
    </dgm:pt>
    <dgm:pt modelId="{5A2B8534-39C0-48CF-85AC-822AA00202B2}" type="pres">
      <dgm:prSet presAssocID="{AEA7BBB1-C1B0-4D6A-9A57-C69AA3A94229}" presName="childShape" presStyleCnt="0"/>
      <dgm:spPr/>
    </dgm:pt>
  </dgm:ptLst>
  <dgm:cxnLst>
    <dgm:cxn modelId="{770EB26A-6553-4519-AA89-B45FA4B32FD6}" srcId="{B4D276FB-0A71-433C-A956-A8FD0591D834}" destId="{A18EB338-6B95-41B7-B7E1-C6797BE6E1F1}" srcOrd="1" destOrd="0" parTransId="{E6EC7A21-6A43-4C37-837B-EF60FB1A4704}" sibTransId="{7B0E35DD-B544-482F-ABEE-0580561500FE}"/>
    <dgm:cxn modelId="{5E1767E0-AEF9-43F8-B672-1C613F09F208}" type="presOf" srcId="{8655940F-CB2E-41B6-82EE-0B606D0E9B21}" destId="{70E489A8-B7F9-4400-9B67-DDA5B329FBE7}" srcOrd="0" destOrd="0" presId="urn:microsoft.com/office/officeart/2005/8/layout/hierarchy3"/>
    <dgm:cxn modelId="{E259CC1C-A9A5-40C6-9019-3D1F6496395B}" type="presOf" srcId="{9580722C-AE2E-411B-8F75-EE51D3BF6072}" destId="{56DB41FD-5EAF-4DF8-B132-A1AA040096DF}" srcOrd="1" destOrd="0" presId="urn:microsoft.com/office/officeart/2005/8/layout/hierarchy3"/>
    <dgm:cxn modelId="{C4D663F9-1872-4DFB-88A5-CF74369F0B00}" srcId="{4D497F8E-58D4-455B-8645-0F8C7AA390E1}" destId="{9580722C-AE2E-411B-8F75-EE51D3BF6072}" srcOrd="1" destOrd="0" parTransId="{488937FB-06F9-4233-BEB3-CB2EC3DA8E9E}" sibTransId="{753DF469-7746-4AF0-87D7-DDC724AAB974}"/>
    <dgm:cxn modelId="{BAABE8E6-356F-4607-957E-C8EA2DBD9832}" type="presOf" srcId="{AEA7BBB1-C1B0-4D6A-9A57-C69AA3A94229}" destId="{16CD5E13-8853-47A5-A39F-8404B827E9EA}" srcOrd="1" destOrd="0" presId="urn:microsoft.com/office/officeart/2005/8/layout/hierarchy3"/>
    <dgm:cxn modelId="{343E8BD0-CA8F-474C-9205-F01266330236}" srcId="{4D497F8E-58D4-455B-8645-0F8C7AA390E1}" destId="{6D606530-4FD4-4D01-99AF-1BC51318BA9E}" srcOrd="2" destOrd="0" parTransId="{D8D50FD1-011A-4D06-80E5-5426B14FD10F}" sibTransId="{6B994738-B223-4527-8122-27285B38CDDB}"/>
    <dgm:cxn modelId="{9454FEC6-7BC5-4673-9973-4C267496C877}" type="presOf" srcId="{6D606530-4FD4-4D01-99AF-1BC51318BA9E}" destId="{1BC025F6-CB09-442E-8CA0-C2734BCB5A22}" srcOrd="0" destOrd="0" presId="urn:microsoft.com/office/officeart/2005/8/layout/hierarchy3"/>
    <dgm:cxn modelId="{8E422EDB-6D6C-4B59-8E8C-A26C9DEC5F98}" type="presOf" srcId="{AEA7BBB1-C1B0-4D6A-9A57-C69AA3A94229}" destId="{687F9E1C-23FC-4078-A81A-910A2B168BE9}" srcOrd="0" destOrd="0" presId="urn:microsoft.com/office/officeart/2005/8/layout/hierarchy3"/>
    <dgm:cxn modelId="{7842176F-8E9C-4726-8F56-BF7918F106B9}" type="presOf" srcId="{9B3DC4C3-4488-4FA7-9513-15CD725DD75C}" destId="{357C0892-1103-4F73-8079-C7A56D051A97}" srcOrd="0" destOrd="0" presId="urn:microsoft.com/office/officeart/2005/8/layout/hierarchy3"/>
    <dgm:cxn modelId="{FAC6E0E8-D536-4542-B30D-5F75AF77CCD5}" type="presOf" srcId="{94EB9C5A-B09A-4AB6-B7C8-B81BA7539F89}" destId="{92AE13E1-8F4C-4281-9FAC-877181909843}" srcOrd="0" destOrd="1" presId="urn:microsoft.com/office/officeart/2005/8/layout/hierarchy3"/>
    <dgm:cxn modelId="{F01B921A-7667-47DD-8119-E7640124798F}" type="presOf" srcId="{F123D596-CE67-449B-B682-D9ECBBA71DAC}" destId="{BCE733B8-433A-4466-AC3E-C3D0C17128C6}" srcOrd="0" destOrd="0" presId="urn:microsoft.com/office/officeart/2005/8/layout/hierarchy3"/>
    <dgm:cxn modelId="{214C5F03-94AF-416D-B903-3C34C0F18BDA}" srcId="{083C36A1-F111-4F8F-92DE-59858B6A72A3}" destId="{A8515442-0B3A-43A0-9392-CCABB74CCEE6}" srcOrd="0" destOrd="0" parTransId="{A4F8F670-4E4C-4E9F-97B9-2AA373A43F5D}" sibTransId="{A7BA1A02-078E-4348-B82A-F2C05395364B}"/>
    <dgm:cxn modelId="{3939E683-0E0A-44E9-BF4E-CA1EDE24FA38}" type="presOf" srcId="{A8515442-0B3A-43A0-9392-CCABB74CCEE6}" destId="{AA290520-F394-43CF-834E-5E6DFF806468}" srcOrd="0" destOrd="1" presId="urn:microsoft.com/office/officeart/2005/8/layout/hierarchy3"/>
    <dgm:cxn modelId="{CF089449-988C-48DC-A324-6CEAC9B4DFFA}" srcId="{6D606530-4FD4-4D01-99AF-1BC51318BA9E}" destId="{224251AE-6142-4AA2-AC97-1BFF719F241C}" srcOrd="1" destOrd="0" parTransId="{F754B711-C98F-4672-8258-2D25A1259215}" sibTransId="{0278F27B-C855-4D0C-B797-CD5F2EE8F2B1}"/>
    <dgm:cxn modelId="{5703DC10-1009-4B51-8311-D55F73CADF6C}" type="presOf" srcId="{B4D276FB-0A71-433C-A956-A8FD0591D834}" destId="{DA19377A-895B-4313-BB37-50E07FC84A0D}" srcOrd="0" destOrd="0" presId="urn:microsoft.com/office/officeart/2005/8/layout/hierarchy3"/>
    <dgm:cxn modelId="{E86DDB8C-2E07-49C5-B01B-B917CCD62EA1}" type="presOf" srcId="{B54CE2D2-5AB2-48B5-B9D1-C650D80385DF}" destId="{A237855D-91BD-4324-BC13-98ED04A66F1F}" srcOrd="0" destOrd="0" presId="urn:microsoft.com/office/officeart/2005/8/layout/hierarchy3"/>
    <dgm:cxn modelId="{F45B1191-6DF3-4075-B996-AE89FDD099B4}" type="presOf" srcId="{D1A52921-59DD-405B-A18E-4C737D6B17AB}" destId="{AE3F7BB3-CBE2-449D-A5DC-8EB2F8C90A90}" srcOrd="0" destOrd="0" presId="urn:microsoft.com/office/officeart/2005/8/layout/hierarchy3"/>
    <dgm:cxn modelId="{759D39AA-73D8-42CF-8969-C829343A292B}" type="presOf" srcId="{224251AE-6142-4AA2-AC97-1BFF719F241C}" destId="{92AE13E1-8F4C-4281-9FAC-877181909843}" srcOrd="0" destOrd="0" presId="urn:microsoft.com/office/officeart/2005/8/layout/hierarchy3"/>
    <dgm:cxn modelId="{A9FA9AF3-8F17-47E0-A8A2-F4D4AC3CB1D9}" type="presOf" srcId="{94859A01-9A9F-48C5-A728-70789C4EA3C8}" destId="{DA19377A-895B-4313-BB37-50E07FC84A0D}" srcOrd="0" destOrd="1" presId="urn:microsoft.com/office/officeart/2005/8/layout/hierarchy3"/>
    <dgm:cxn modelId="{56DE05AC-78F4-48B5-B42E-221FF1611586}" srcId="{9B3DC4C3-4488-4FA7-9513-15CD725DD75C}" destId="{876495A6-66F7-4100-9614-8D990F5369B2}" srcOrd="0" destOrd="0" parTransId="{A6DF3F9D-6D48-4037-9937-8F8AA3278DA7}" sibTransId="{9AF610D1-8017-441E-91F8-023D392FB48A}"/>
    <dgm:cxn modelId="{4E56BF29-81F8-4123-B2E3-690CE5AF4D5B}" srcId="{4D497F8E-58D4-455B-8645-0F8C7AA390E1}" destId="{F123D596-CE67-449B-B682-D9ECBBA71DAC}" srcOrd="0" destOrd="0" parTransId="{5EA7F1F9-3B55-48EC-8B34-41E6F0009CA0}" sibTransId="{72D0619F-4A33-43E6-97F5-27F13AFDC33D}"/>
    <dgm:cxn modelId="{99580E64-C3A6-43B0-BBEF-700295032B68}" srcId="{4D497F8E-58D4-455B-8645-0F8C7AA390E1}" destId="{AEA7BBB1-C1B0-4D6A-9A57-C69AA3A94229}" srcOrd="3" destOrd="0" parTransId="{49B7C721-DCC0-4F44-8883-5D41E3EA0463}" sibTransId="{EC2EFF52-062E-4DFF-A138-3688E34967A7}"/>
    <dgm:cxn modelId="{5F7344CF-81C9-44E5-83BD-7E05E1B4C32A}" srcId="{F123D596-CE67-449B-B682-D9ECBBA71DAC}" destId="{083C36A1-F111-4F8F-92DE-59858B6A72A3}" srcOrd="1" destOrd="0" parTransId="{8655940F-CB2E-41B6-82EE-0B606D0E9B21}" sibTransId="{2BC7EDD4-0FF0-456B-868A-D9014E8BAE12}"/>
    <dgm:cxn modelId="{3B21D55A-973E-4483-BF8E-B1FEFF293424}" srcId="{F123D596-CE67-449B-B682-D9ECBBA71DAC}" destId="{D1A52921-59DD-405B-A18E-4C737D6B17AB}" srcOrd="0" destOrd="0" parTransId="{B54CE2D2-5AB2-48B5-B9D1-C650D80385DF}" sibTransId="{CBF2E93D-7ECD-44E3-A085-0BB6A2B60DDD}"/>
    <dgm:cxn modelId="{88E39CED-5F5A-4047-AB12-459E4D9D841F}" srcId="{6D606530-4FD4-4D01-99AF-1BC51318BA9E}" destId="{B4D276FB-0A71-433C-A956-A8FD0591D834}" srcOrd="0" destOrd="0" parTransId="{AC315B2F-C9F9-4308-8536-B4DB8B1A1D33}" sibTransId="{F10CA097-A2F9-4C06-8A1A-1FBF0490C545}"/>
    <dgm:cxn modelId="{9C75596E-1A6E-48B5-BFF3-093CADAAF334}" type="presOf" srcId="{122B5A7B-81E6-4B24-84F5-0D0B8EBACFCB}" destId="{4EE9B8E2-1AB4-4CAD-9D16-6511E76F0652}" srcOrd="0" destOrd="0" presId="urn:microsoft.com/office/officeart/2005/8/layout/hierarchy3"/>
    <dgm:cxn modelId="{DA5D6EEF-5F5A-468F-8BA8-5F8B25B2D299}" srcId="{D1A52921-59DD-405B-A18E-4C737D6B17AB}" destId="{8367B511-AE33-4C5B-8F84-0196FC107782}" srcOrd="0" destOrd="0" parTransId="{2599F870-9423-4553-90A2-8ED13868B0FF}" sibTransId="{BFC86937-D222-4A8F-8E3E-F3D0579215A1}"/>
    <dgm:cxn modelId="{3409AAEF-B086-480A-BC12-9F5961C4B885}" type="presOf" srcId="{9580722C-AE2E-411B-8F75-EE51D3BF6072}" destId="{0AC4FED0-E74E-4C3F-869B-CCA12BF71A6B}" srcOrd="0" destOrd="0" presId="urn:microsoft.com/office/officeart/2005/8/layout/hierarchy3"/>
    <dgm:cxn modelId="{6874ECC0-AB3F-4F25-83E3-2760892ACBE5}" type="presOf" srcId="{083C36A1-F111-4F8F-92DE-59858B6A72A3}" destId="{AA290520-F394-43CF-834E-5E6DFF806468}" srcOrd="0" destOrd="0" presId="urn:microsoft.com/office/officeart/2005/8/layout/hierarchy3"/>
    <dgm:cxn modelId="{715F9195-B7BB-426F-AD50-414F5095DAEB}" srcId="{224251AE-6142-4AA2-AC97-1BFF719F241C}" destId="{94EB9C5A-B09A-4AB6-B7C8-B81BA7539F89}" srcOrd="0" destOrd="0" parTransId="{E4DDD262-CD7D-4833-8D50-23DDCD3F490B}" sibTransId="{7792B2C1-193B-42AA-9B42-86D5ABCDF446}"/>
    <dgm:cxn modelId="{21BF713A-AE86-4A24-BBE9-13602864E4CE}" srcId="{6D606530-4FD4-4D01-99AF-1BC51318BA9E}" destId="{9B3DC4C3-4488-4FA7-9513-15CD725DD75C}" srcOrd="2" destOrd="0" parTransId="{122B5A7B-81E6-4B24-84F5-0D0B8EBACFCB}" sibTransId="{2F3A1AFE-569B-4241-8E3C-5C533D6D7E28}"/>
    <dgm:cxn modelId="{AE0D5CFA-A4DE-4B68-879F-1F0FBAAA73E4}" type="presOf" srcId="{A18EB338-6B95-41B7-B7E1-C6797BE6E1F1}" destId="{DA19377A-895B-4313-BB37-50E07FC84A0D}" srcOrd="0" destOrd="2" presId="urn:microsoft.com/office/officeart/2005/8/layout/hierarchy3"/>
    <dgm:cxn modelId="{60D618FD-CCCF-41FC-BD65-AB581968B764}" type="presOf" srcId="{AC315B2F-C9F9-4308-8536-B4DB8B1A1D33}" destId="{EAA00C15-C19B-4638-8ECA-EBCFA5327739}" srcOrd="0" destOrd="0" presId="urn:microsoft.com/office/officeart/2005/8/layout/hierarchy3"/>
    <dgm:cxn modelId="{FBDC4F52-8305-43DB-8F46-2DEE15412B22}" type="presOf" srcId="{876495A6-66F7-4100-9614-8D990F5369B2}" destId="{357C0892-1103-4F73-8079-C7A56D051A97}" srcOrd="0" destOrd="1" presId="urn:microsoft.com/office/officeart/2005/8/layout/hierarchy3"/>
    <dgm:cxn modelId="{49A2F7A9-82CC-4BD6-BF4F-6B8936AB2BC6}" type="presOf" srcId="{F754B711-C98F-4672-8258-2D25A1259215}" destId="{04F7BE89-1DB9-4688-98A3-D7B2ABBA7254}" srcOrd="0" destOrd="0" presId="urn:microsoft.com/office/officeart/2005/8/layout/hierarchy3"/>
    <dgm:cxn modelId="{A29E1F5B-8235-4DF4-A9D7-16E26AF500B3}" type="presOf" srcId="{8367B511-AE33-4C5B-8F84-0196FC107782}" destId="{AE3F7BB3-CBE2-449D-A5DC-8EB2F8C90A90}" srcOrd="0" destOrd="1" presId="urn:microsoft.com/office/officeart/2005/8/layout/hierarchy3"/>
    <dgm:cxn modelId="{2994E0EC-F57D-4B19-8DD3-3694797E8448}" srcId="{B4D276FB-0A71-433C-A956-A8FD0591D834}" destId="{94859A01-9A9F-48C5-A728-70789C4EA3C8}" srcOrd="0" destOrd="0" parTransId="{446D3B32-93D8-4588-9CB4-9D7B657B6234}" sibTransId="{11B921EA-EFDC-4879-93E8-78C880342DE5}"/>
    <dgm:cxn modelId="{7E8AC513-BE0D-4AC7-9A59-E76F4575112F}" type="presOf" srcId="{6D606530-4FD4-4D01-99AF-1BC51318BA9E}" destId="{3EC999E6-9CF4-4B96-8BF9-473066291C2B}" srcOrd="1" destOrd="0" presId="urn:microsoft.com/office/officeart/2005/8/layout/hierarchy3"/>
    <dgm:cxn modelId="{2B532A5B-9B48-46C0-A86C-7A47CC44EB0C}" type="presOf" srcId="{F123D596-CE67-449B-B682-D9ECBBA71DAC}" destId="{92A53B62-8377-4FDF-80CF-494C4818EEA8}" srcOrd="1" destOrd="0" presId="urn:microsoft.com/office/officeart/2005/8/layout/hierarchy3"/>
    <dgm:cxn modelId="{C1CE76C1-4A4E-4737-BC17-292C79D06BD1}" type="presOf" srcId="{4D497F8E-58D4-455B-8645-0F8C7AA390E1}" destId="{EE2BCCD6-8FCB-4017-AAEE-EA22848BA8B8}" srcOrd="0" destOrd="0" presId="urn:microsoft.com/office/officeart/2005/8/layout/hierarchy3"/>
    <dgm:cxn modelId="{DFF5F4AA-1DD6-4B63-8402-B71F832C6B76}" type="presParOf" srcId="{EE2BCCD6-8FCB-4017-AAEE-EA22848BA8B8}" destId="{0F6C7959-F3B9-4CAA-8BFF-2F69DCCD0965}" srcOrd="0" destOrd="0" presId="urn:microsoft.com/office/officeart/2005/8/layout/hierarchy3"/>
    <dgm:cxn modelId="{E14EBB58-6CF1-4DBB-B972-858105A03160}" type="presParOf" srcId="{0F6C7959-F3B9-4CAA-8BFF-2F69DCCD0965}" destId="{FECE74AE-E1EB-49E9-84A5-B27AE645D877}" srcOrd="0" destOrd="0" presId="urn:microsoft.com/office/officeart/2005/8/layout/hierarchy3"/>
    <dgm:cxn modelId="{F1096FAD-70A6-4C7F-9F03-0BD4AC0128F1}" type="presParOf" srcId="{FECE74AE-E1EB-49E9-84A5-B27AE645D877}" destId="{BCE733B8-433A-4466-AC3E-C3D0C17128C6}" srcOrd="0" destOrd="0" presId="urn:microsoft.com/office/officeart/2005/8/layout/hierarchy3"/>
    <dgm:cxn modelId="{E0FF5868-F19F-4066-8D28-234376381FB3}" type="presParOf" srcId="{FECE74AE-E1EB-49E9-84A5-B27AE645D877}" destId="{92A53B62-8377-4FDF-80CF-494C4818EEA8}" srcOrd="1" destOrd="0" presId="urn:microsoft.com/office/officeart/2005/8/layout/hierarchy3"/>
    <dgm:cxn modelId="{18C65410-E884-4CD3-857F-6B929456A4E3}" type="presParOf" srcId="{0F6C7959-F3B9-4CAA-8BFF-2F69DCCD0965}" destId="{158705ED-216C-4787-AF49-191142CB56FD}" srcOrd="1" destOrd="0" presId="urn:microsoft.com/office/officeart/2005/8/layout/hierarchy3"/>
    <dgm:cxn modelId="{F5A0AE88-0A1B-4F76-9F3C-A002E760A795}" type="presParOf" srcId="{158705ED-216C-4787-AF49-191142CB56FD}" destId="{A237855D-91BD-4324-BC13-98ED04A66F1F}" srcOrd="0" destOrd="0" presId="urn:microsoft.com/office/officeart/2005/8/layout/hierarchy3"/>
    <dgm:cxn modelId="{862BB72E-BF64-4241-964A-D75165BFD43B}" type="presParOf" srcId="{158705ED-216C-4787-AF49-191142CB56FD}" destId="{AE3F7BB3-CBE2-449D-A5DC-8EB2F8C90A90}" srcOrd="1" destOrd="0" presId="urn:microsoft.com/office/officeart/2005/8/layout/hierarchy3"/>
    <dgm:cxn modelId="{C535051C-DC3E-4751-8BCD-79EDCD3A0F3F}" type="presParOf" srcId="{158705ED-216C-4787-AF49-191142CB56FD}" destId="{70E489A8-B7F9-4400-9B67-DDA5B329FBE7}" srcOrd="2" destOrd="0" presId="urn:microsoft.com/office/officeart/2005/8/layout/hierarchy3"/>
    <dgm:cxn modelId="{6E6E04B4-D460-4CEB-8E83-BEADB2D54362}" type="presParOf" srcId="{158705ED-216C-4787-AF49-191142CB56FD}" destId="{AA290520-F394-43CF-834E-5E6DFF806468}" srcOrd="3" destOrd="0" presId="urn:microsoft.com/office/officeart/2005/8/layout/hierarchy3"/>
    <dgm:cxn modelId="{4902E3C5-517B-4172-9CD9-6D6764C18714}" type="presParOf" srcId="{EE2BCCD6-8FCB-4017-AAEE-EA22848BA8B8}" destId="{2AAC13DF-CA84-4243-B578-38DDC7C9EFCA}" srcOrd="1" destOrd="0" presId="urn:microsoft.com/office/officeart/2005/8/layout/hierarchy3"/>
    <dgm:cxn modelId="{8C43E58B-E540-4F2D-BE38-F29D40F14866}" type="presParOf" srcId="{2AAC13DF-CA84-4243-B578-38DDC7C9EFCA}" destId="{F39B1CA3-67BE-4E7A-9D44-5CD95C4A8D2B}" srcOrd="0" destOrd="0" presId="urn:microsoft.com/office/officeart/2005/8/layout/hierarchy3"/>
    <dgm:cxn modelId="{7D9263F9-CA41-4E74-BEAF-211B2BA7FCEF}" type="presParOf" srcId="{F39B1CA3-67BE-4E7A-9D44-5CD95C4A8D2B}" destId="{0AC4FED0-E74E-4C3F-869B-CCA12BF71A6B}" srcOrd="0" destOrd="0" presId="urn:microsoft.com/office/officeart/2005/8/layout/hierarchy3"/>
    <dgm:cxn modelId="{DD564343-5677-4442-AEB1-6B5A2A9F058C}" type="presParOf" srcId="{F39B1CA3-67BE-4E7A-9D44-5CD95C4A8D2B}" destId="{56DB41FD-5EAF-4DF8-B132-A1AA040096DF}" srcOrd="1" destOrd="0" presId="urn:microsoft.com/office/officeart/2005/8/layout/hierarchy3"/>
    <dgm:cxn modelId="{F8D91A05-F42C-482A-B0F3-C828036482FE}" type="presParOf" srcId="{2AAC13DF-CA84-4243-B578-38DDC7C9EFCA}" destId="{E637FBE8-A2DB-4E9E-AD52-26E0F81EF77F}" srcOrd="1" destOrd="0" presId="urn:microsoft.com/office/officeart/2005/8/layout/hierarchy3"/>
    <dgm:cxn modelId="{74E5CC97-C4AE-4172-8D11-182E7C702E68}" type="presParOf" srcId="{EE2BCCD6-8FCB-4017-AAEE-EA22848BA8B8}" destId="{5F38F755-599E-42F3-955A-87B26A9B6888}" srcOrd="2" destOrd="0" presId="urn:microsoft.com/office/officeart/2005/8/layout/hierarchy3"/>
    <dgm:cxn modelId="{CB69536A-ACED-4AA4-8B7C-D17CD49F9DE2}" type="presParOf" srcId="{5F38F755-599E-42F3-955A-87B26A9B6888}" destId="{22F20FDF-2552-4104-8BA7-4A7BBA71030F}" srcOrd="0" destOrd="0" presId="urn:microsoft.com/office/officeart/2005/8/layout/hierarchy3"/>
    <dgm:cxn modelId="{59C03E69-FA02-4A86-ADF9-EAE7B3C2C1FB}" type="presParOf" srcId="{22F20FDF-2552-4104-8BA7-4A7BBA71030F}" destId="{1BC025F6-CB09-442E-8CA0-C2734BCB5A22}" srcOrd="0" destOrd="0" presId="urn:microsoft.com/office/officeart/2005/8/layout/hierarchy3"/>
    <dgm:cxn modelId="{7567AD0E-00FA-49D0-8FF6-D71C23E0C242}" type="presParOf" srcId="{22F20FDF-2552-4104-8BA7-4A7BBA71030F}" destId="{3EC999E6-9CF4-4B96-8BF9-473066291C2B}" srcOrd="1" destOrd="0" presId="urn:microsoft.com/office/officeart/2005/8/layout/hierarchy3"/>
    <dgm:cxn modelId="{25A47D51-7A32-43AF-8958-CE6836E2EE30}" type="presParOf" srcId="{5F38F755-599E-42F3-955A-87B26A9B6888}" destId="{135CFFF5-F7CB-4495-8893-CBDC88828248}" srcOrd="1" destOrd="0" presId="urn:microsoft.com/office/officeart/2005/8/layout/hierarchy3"/>
    <dgm:cxn modelId="{D8EC5A50-9647-419F-8359-BAADD0FA73E9}" type="presParOf" srcId="{135CFFF5-F7CB-4495-8893-CBDC88828248}" destId="{EAA00C15-C19B-4638-8ECA-EBCFA5327739}" srcOrd="0" destOrd="0" presId="urn:microsoft.com/office/officeart/2005/8/layout/hierarchy3"/>
    <dgm:cxn modelId="{DEA34D8A-604B-4981-89D3-3015801F34AE}" type="presParOf" srcId="{135CFFF5-F7CB-4495-8893-CBDC88828248}" destId="{DA19377A-895B-4313-BB37-50E07FC84A0D}" srcOrd="1" destOrd="0" presId="urn:microsoft.com/office/officeart/2005/8/layout/hierarchy3"/>
    <dgm:cxn modelId="{066333D2-F403-4374-A32B-0E7B6AC362FC}" type="presParOf" srcId="{135CFFF5-F7CB-4495-8893-CBDC88828248}" destId="{04F7BE89-1DB9-4688-98A3-D7B2ABBA7254}" srcOrd="2" destOrd="0" presId="urn:microsoft.com/office/officeart/2005/8/layout/hierarchy3"/>
    <dgm:cxn modelId="{33943912-AC43-4792-A5E6-BC8D06F1859B}" type="presParOf" srcId="{135CFFF5-F7CB-4495-8893-CBDC88828248}" destId="{92AE13E1-8F4C-4281-9FAC-877181909843}" srcOrd="3" destOrd="0" presId="urn:microsoft.com/office/officeart/2005/8/layout/hierarchy3"/>
    <dgm:cxn modelId="{DCDBBDB3-7DB7-471E-AE89-A0E86406BBCB}" type="presParOf" srcId="{135CFFF5-F7CB-4495-8893-CBDC88828248}" destId="{4EE9B8E2-1AB4-4CAD-9D16-6511E76F0652}" srcOrd="4" destOrd="0" presId="urn:microsoft.com/office/officeart/2005/8/layout/hierarchy3"/>
    <dgm:cxn modelId="{05A68105-978F-4EC8-ACB1-74669A646772}" type="presParOf" srcId="{135CFFF5-F7CB-4495-8893-CBDC88828248}" destId="{357C0892-1103-4F73-8079-C7A56D051A97}" srcOrd="5" destOrd="0" presId="urn:microsoft.com/office/officeart/2005/8/layout/hierarchy3"/>
    <dgm:cxn modelId="{2E56C3DB-8989-42D4-BF68-C848CE10650E}" type="presParOf" srcId="{EE2BCCD6-8FCB-4017-AAEE-EA22848BA8B8}" destId="{FC7B304E-0AA6-4734-8C09-7BA5F97E49A7}" srcOrd="3" destOrd="0" presId="urn:microsoft.com/office/officeart/2005/8/layout/hierarchy3"/>
    <dgm:cxn modelId="{1B12FF20-4BBC-424A-B928-CF16AFD9CB71}" type="presParOf" srcId="{FC7B304E-0AA6-4734-8C09-7BA5F97E49A7}" destId="{3B87F386-FB70-44A1-BDDF-968E73CE61C6}" srcOrd="0" destOrd="0" presId="urn:microsoft.com/office/officeart/2005/8/layout/hierarchy3"/>
    <dgm:cxn modelId="{B31E24B3-A88E-4FE7-8A0B-F996829271F3}" type="presParOf" srcId="{3B87F386-FB70-44A1-BDDF-968E73CE61C6}" destId="{687F9E1C-23FC-4078-A81A-910A2B168BE9}" srcOrd="0" destOrd="0" presId="urn:microsoft.com/office/officeart/2005/8/layout/hierarchy3"/>
    <dgm:cxn modelId="{D752D442-6F94-4DAD-9F9C-D3EFD90E8B82}" type="presParOf" srcId="{3B87F386-FB70-44A1-BDDF-968E73CE61C6}" destId="{16CD5E13-8853-47A5-A39F-8404B827E9EA}" srcOrd="1" destOrd="0" presId="urn:microsoft.com/office/officeart/2005/8/layout/hierarchy3"/>
    <dgm:cxn modelId="{0CB3B14C-FCC1-4BF7-8C5E-42BD2ED441DE}" type="presParOf" srcId="{FC7B304E-0AA6-4734-8C09-7BA5F97E49A7}" destId="{5A2B8534-39C0-48CF-85AC-822AA00202B2}" srcOrd="1"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E733B8-433A-4466-AC3E-C3D0C17128C6}">
      <dsp:nvSpPr>
        <dsp:cNvPr id="0" name=""/>
        <dsp:cNvSpPr/>
      </dsp:nvSpPr>
      <dsp:spPr>
        <a:xfrm>
          <a:off x="4357" y="140934"/>
          <a:ext cx="1571268" cy="957483"/>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a:t>Standards and Assessments</a:t>
          </a:r>
        </a:p>
      </dsp:txBody>
      <dsp:txXfrm>
        <a:off x="4357" y="140934"/>
        <a:ext cx="1571268" cy="957483"/>
      </dsp:txXfrm>
    </dsp:sp>
    <dsp:sp modelId="{A237855D-91BD-4324-BC13-98ED04A66F1F}">
      <dsp:nvSpPr>
        <dsp:cNvPr id="0" name=""/>
        <dsp:cNvSpPr/>
      </dsp:nvSpPr>
      <dsp:spPr>
        <a:xfrm>
          <a:off x="161484" y="1098418"/>
          <a:ext cx="157126" cy="608808"/>
        </a:xfrm>
        <a:custGeom>
          <a:avLst/>
          <a:gdLst/>
          <a:ahLst/>
          <a:cxnLst/>
          <a:rect l="0" t="0" r="0" b="0"/>
          <a:pathLst>
            <a:path>
              <a:moveTo>
                <a:pt x="0" y="0"/>
              </a:moveTo>
              <a:lnTo>
                <a:pt x="0" y="608808"/>
              </a:lnTo>
              <a:lnTo>
                <a:pt x="157126" y="608808"/>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3F7BB3-CBE2-449D-A5DC-8EB2F8C90A90}">
      <dsp:nvSpPr>
        <dsp:cNvPr id="0" name=""/>
        <dsp:cNvSpPr/>
      </dsp:nvSpPr>
      <dsp:spPr>
        <a:xfrm>
          <a:off x="318611" y="1281353"/>
          <a:ext cx="1774092" cy="851746"/>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lvl="0" algn="l" defTabSz="533400">
            <a:lnSpc>
              <a:spcPct val="90000"/>
            </a:lnSpc>
            <a:spcBef>
              <a:spcPct val="0"/>
            </a:spcBef>
            <a:spcAft>
              <a:spcPct val="35000"/>
            </a:spcAft>
          </a:pPr>
          <a:r>
            <a:rPr lang="en-US" sz="1200" b="1" kern="1200" dirty="0"/>
            <a:t>NCLB Goal 1</a:t>
          </a:r>
        </a:p>
        <a:p>
          <a:pPr marL="57150" lvl="1" indent="-57150" algn="l" defTabSz="444500">
            <a:lnSpc>
              <a:spcPct val="90000"/>
            </a:lnSpc>
            <a:spcBef>
              <a:spcPct val="0"/>
            </a:spcBef>
            <a:spcAft>
              <a:spcPct val="15000"/>
            </a:spcAft>
            <a:buChar char="••"/>
          </a:pPr>
          <a:r>
            <a:rPr lang="en-US" sz="1000" kern="1200" dirty="0"/>
            <a:t>Reading, Math, and Science Proficiency</a:t>
          </a:r>
        </a:p>
      </dsp:txBody>
      <dsp:txXfrm>
        <a:off x="318611" y="1281353"/>
        <a:ext cx="1774092" cy="851746"/>
      </dsp:txXfrm>
    </dsp:sp>
    <dsp:sp modelId="{70E489A8-B7F9-4400-9B67-DDA5B329FBE7}">
      <dsp:nvSpPr>
        <dsp:cNvPr id="0" name=""/>
        <dsp:cNvSpPr/>
      </dsp:nvSpPr>
      <dsp:spPr>
        <a:xfrm>
          <a:off x="161484" y="1098418"/>
          <a:ext cx="157126" cy="1643491"/>
        </a:xfrm>
        <a:custGeom>
          <a:avLst/>
          <a:gdLst/>
          <a:ahLst/>
          <a:cxnLst/>
          <a:rect l="0" t="0" r="0" b="0"/>
          <a:pathLst>
            <a:path>
              <a:moveTo>
                <a:pt x="0" y="0"/>
              </a:moveTo>
              <a:lnTo>
                <a:pt x="0" y="1643491"/>
              </a:lnTo>
              <a:lnTo>
                <a:pt x="157126" y="1643491"/>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290520-F394-43CF-834E-5E6DFF806468}">
      <dsp:nvSpPr>
        <dsp:cNvPr id="0" name=""/>
        <dsp:cNvSpPr/>
      </dsp:nvSpPr>
      <dsp:spPr>
        <a:xfrm>
          <a:off x="318611" y="2316035"/>
          <a:ext cx="1774092" cy="851746"/>
        </a:xfrm>
        <a:prstGeom prst="roundRect">
          <a:avLst>
            <a:gd name="adj" fmla="val 10000"/>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lvl="0" algn="l" defTabSz="533400">
            <a:lnSpc>
              <a:spcPct val="90000"/>
            </a:lnSpc>
            <a:spcBef>
              <a:spcPct val="0"/>
            </a:spcBef>
            <a:spcAft>
              <a:spcPct val="35000"/>
            </a:spcAft>
          </a:pPr>
          <a:r>
            <a:rPr lang="en-US" sz="1200" b="1" kern="1200" dirty="0"/>
            <a:t>NCLB Goal 2</a:t>
          </a:r>
        </a:p>
        <a:p>
          <a:pPr marL="57150" lvl="1" indent="-57150" algn="l" defTabSz="444500">
            <a:lnSpc>
              <a:spcPct val="90000"/>
            </a:lnSpc>
            <a:spcBef>
              <a:spcPct val="0"/>
            </a:spcBef>
            <a:spcAft>
              <a:spcPct val="15000"/>
            </a:spcAft>
            <a:buChar char="••"/>
          </a:pPr>
          <a:r>
            <a:rPr lang="en-US" sz="1000" kern="1200" dirty="0"/>
            <a:t>English Proficiency for non-native speakers</a:t>
          </a:r>
        </a:p>
      </dsp:txBody>
      <dsp:txXfrm>
        <a:off x="318611" y="2316035"/>
        <a:ext cx="1774092" cy="851746"/>
      </dsp:txXfrm>
    </dsp:sp>
    <dsp:sp modelId="{0AC4FED0-E74E-4C3F-869B-CCA12BF71A6B}">
      <dsp:nvSpPr>
        <dsp:cNvPr id="0" name=""/>
        <dsp:cNvSpPr/>
      </dsp:nvSpPr>
      <dsp:spPr>
        <a:xfrm>
          <a:off x="1941496" y="140934"/>
          <a:ext cx="1571268" cy="957483"/>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a:t>Data Systems to </a:t>
          </a:r>
          <a:r>
            <a:rPr lang="en-US" sz="1400" b="1" kern="1200" dirty="0" smtClean="0"/>
            <a:t>Support </a:t>
          </a:r>
          <a:r>
            <a:rPr lang="en-US" sz="1400" b="1" kern="1200" dirty="0"/>
            <a:t>Instruction</a:t>
          </a:r>
        </a:p>
      </dsp:txBody>
      <dsp:txXfrm>
        <a:off x="1941496" y="140934"/>
        <a:ext cx="1571268" cy="957483"/>
      </dsp:txXfrm>
    </dsp:sp>
    <dsp:sp modelId="{1BC025F6-CB09-442E-8CA0-C2734BCB5A22}">
      <dsp:nvSpPr>
        <dsp:cNvPr id="0" name=""/>
        <dsp:cNvSpPr/>
      </dsp:nvSpPr>
      <dsp:spPr>
        <a:xfrm>
          <a:off x="3878635" y="140934"/>
          <a:ext cx="1571268" cy="957483"/>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a:t>Great Teachers and Leaders</a:t>
          </a:r>
        </a:p>
      </dsp:txBody>
      <dsp:txXfrm>
        <a:off x="3878635" y="140934"/>
        <a:ext cx="1571268" cy="957483"/>
      </dsp:txXfrm>
    </dsp:sp>
    <dsp:sp modelId="{EAA00C15-C19B-4638-8ECA-EBCFA5327739}">
      <dsp:nvSpPr>
        <dsp:cNvPr id="0" name=""/>
        <dsp:cNvSpPr/>
      </dsp:nvSpPr>
      <dsp:spPr>
        <a:xfrm>
          <a:off x="4035762" y="1098418"/>
          <a:ext cx="157126" cy="608808"/>
        </a:xfrm>
        <a:custGeom>
          <a:avLst/>
          <a:gdLst/>
          <a:ahLst/>
          <a:cxnLst/>
          <a:rect l="0" t="0" r="0" b="0"/>
          <a:pathLst>
            <a:path>
              <a:moveTo>
                <a:pt x="0" y="0"/>
              </a:moveTo>
              <a:lnTo>
                <a:pt x="0" y="608808"/>
              </a:lnTo>
              <a:lnTo>
                <a:pt x="157126" y="608808"/>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19377A-895B-4313-BB37-50E07FC84A0D}">
      <dsp:nvSpPr>
        <dsp:cNvPr id="0" name=""/>
        <dsp:cNvSpPr/>
      </dsp:nvSpPr>
      <dsp:spPr>
        <a:xfrm>
          <a:off x="4192888" y="1281353"/>
          <a:ext cx="1774092" cy="851746"/>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lvl="0" algn="l" defTabSz="533400">
            <a:lnSpc>
              <a:spcPct val="90000"/>
            </a:lnSpc>
            <a:spcBef>
              <a:spcPct val="0"/>
            </a:spcBef>
            <a:spcAft>
              <a:spcPct val="35000"/>
            </a:spcAft>
          </a:pPr>
          <a:r>
            <a:rPr lang="en-US" sz="1200" b="1" kern="1200" dirty="0"/>
            <a:t>NCLB Goal 3</a:t>
          </a:r>
        </a:p>
        <a:p>
          <a:pPr marL="57150" lvl="1" indent="-57150" algn="l" defTabSz="444500">
            <a:lnSpc>
              <a:spcPct val="90000"/>
            </a:lnSpc>
            <a:spcBef>
              <a:spcPct val="0"/>
            </a:spcBef>
            <a:spcAft>
              <a:spcPct val="15000"/>
            </a:spcAft>
            <a:buChar char="••"/>
          </a:pPr>
          <a:r>
            <a:rPr lang="en-US" sz="1000" kern="1200" dirty="0"/>
            <a:t>Teacher Quality</a:t>
          </a:r>
        </a:p>
        <a:p>
          <a:pPr marL="57150" lvl="1" indent="-57150" algn="l" defTabSz="444500">
            <a:lnSpc>
              <a:spcPct val="90000"/>
            </a:lnSpc>
            <a:spcBef>
              <a:spcPct val="0"/>
            </a:spcBef>
            <a:spcAft>
              <a:spcPct val="15000"/>
            </a:spcAft>
            <a:buChar char="••"/>
          </a:pPr>
          <a:r>
            <a:rPr lang="en-US" sz="1000" kern="1200" dirty="0"/>
            <a:t>High Quality Professional Development</a:t>
          </a:r>
        </a:p>
      </dsp:txBody>
      <dsp:txXfrm>
        <a:off x="4192888" y="1281353"/>
        <a:ext cx="1774092" cy="851746"/>
      </dsp:txXfrm>
    </dsp:sp>
    <dsp:sp modelId="{04F7BE89-1DB9-4688-98A3-D7B2ABBA7254}">
      <dsp:nvSpPr>
        <dsp:cNvPr id="0" name=""/>
        <dsp:cNvSpPr/>
      </dsp:nvSpPr>
      <dsp:spPr>
        <a:xfrm>
          <a:off x="4035762" y="1098418"/>
          <a:ext cx="157126" cy="1643491"/>
        </a:xfrm>
        <a:custGeom>
          <a:avLst/>
          <a:gdLst/>
          <a:ahLst/>
          <a:cxnLst/>
          <a:rect l="0" t="0" r="0" b="0"/>
          <a:pathLst>
            <a:path>
              <a:moveTo>
                <a:pt x="0" y="0"/>
              </a:moveTo>
              <a:lnTo>
                <a:pt x="0" y="1643491"/>
              </a:lnTo>
              <a:lnTo>
                <a:pt x="157126" y="1643491"/>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AE13E1-8F4C-4281-9FAC-877181909843}">
      <dsp:nvSpPr>
        <dsp:cNvPr id="0" name=""/>
        <dsp:cNvSpPr/>
      </dsp:nvSpPr>
      <dsp:spPr>
        <a:xfrm>
          <a:off x="4192888" y="2316035"/>
          <a:ext cx="1774092" cy="851746"/>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lvl="0" algn="l" defTabSz="533400">
            <a:lnSpc>
              <a:spcPct val="90000"/>
            </a:lnSpc>
            <a:spcBef>
              <a:spcPct val="0"/>
            </a:spcBef>
            <a:spcAft>
              <a:spcPct val="35000"/>
            </a:spcAft>
          </a:pPr>
          <a:r>
            <a:rPr lang="en-US" sz="1200" b="1" kern="1200" dirty="0"/>
            <a:t>NCLB Goal 4</a:t>
          </a:r>
        </a:p>
        <a:p>
          <a:pPr marL="57150" lvl="1" indent="-57150" algn="l" defTabSz="444500">
            <a:lnSpc>
              <a:spcPct val="90000"/>
            </a:lnSpc>
            <a:spcBef>
              <a:spcPct val="0"/>
            </a:spcBef>
            <a:spcAft>
              <a:spcPct val="15000"/>
            </a:spcAft>
            <a:buChar char="••"/>
          </a:pPr>
          <a:r>
            <a:rPr lang="en-US" sz="1000" kern="1200" dirty="0"/>
            <a:t>Safe Schools</a:t>
          </a:r>
        </a:p>
      </dsp:txBody>
      <dsp:txXfrm>
        <a:off x="4192888" y="2316035"/>
        <a:ext cx="1774092" cy="851746"/>
      </dsp:txXfrm>
    </dsp:sp>
    <dsp:sp modelId="{4EE9B8E2-1AB4-4CAD-9D16-6511E76F0652}">
      <dsp:nvSpPr>
        <dsp:cNvPr id="0" name=""/>
        <dsp:cNvSpPr/>
      </dsp:nvSpPr>
      <dsp:spPr>
        <a:xfrm>
          <a:off x="4035762" y="1098418"/>
          <a:ext cx="157126" cy="2678173"/>
        </a:xfrm>
        <a:custGeom>
          <a:avLst/>
          <a:gdLst/>
          <a:ahLst/>
          <a:cxnLst/>
          <a:rect l="0" t="0" r="0" b="0"/>
          <a:pathLst>
            <a:path>
              <a:moveTo>
                <a:pt x="0" y="0"/>
              </a:moveTo>
              <a:lnTo>
                <a:pt x="0" y="2678173"/>
              </a:lnTo>
              <a:lnTo>
                <a:pt x="157126" y="2678173"/>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7C0892-1103-4F73-8079-C7A56D051A97}">
      <dsp:nvSpPr>
        <dsp:cNvPr id="0" name=""/>
        <dsp:cNvSpPr/>
      </dsp:nvSpPr>
      <dsp:spPr>
        <a:xfrm>
          <a:off x="4192888" y="3350718"/>
          <a:ext cx="1774092" cy="851746"/>
        </a:xfrm>
        <a:prstGeom prst="roundRect">
          <a:avLst>
            <a:gd name="adj" fmla="val 10000"/>
          </a:avLst>
        </a:prstGeom>
        <a:solidFill>
          <a:schemeClr val="lt1">
            <a:alpha val="90000"/>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lvl="0" algn="l" defTabSz="533400">
            <a:lnSpc>
              <a:spcPct val="90000"/>
            </a:lnSpc>
            <a:spcBef>
              <a:spcPct val="0"/>
            </a:spcBef>
            <a:spcAft>
              <a:spcPct val="35000"/>
            </a:spcAft>
          </a:pPr>
          <a:r>
            <a:rPr lang="en-US" sz="1200" b="1" kern="1200" dirty="0"/>
            <a:t>NCLB Goal 5</a:t>
          </a:r>
        </a:p>
        <a:p>
          <a:pPr marL="57150" lvl="1" indent="-57150" algn="l" defTabSz="444500">
            <a:lnSpc>
              <a:spcPct val="90000"/>
            </a:lnSpc>
            <a:spcBef>
              <a:spcPct val="0"/>
            </a:spcBef>
            <a:spcAft>
              <a:spcPct val="15000"/>
            </a:spcAft>
            <a:buChar char="••"/>
          </a:pPr>
          <a:r>
            <a:rPr lang="en-US" sz="1000" kern="1200" dirty="0"/>
            <a:t>Graduating from High School</a:t>
          </a:r>
        </a:p>
      </dsp:txBody>
      <dsp:txXfrm>
        <a:off x="4192888" y="3350718"/>
        <a:ext cx="1774092" cy="851746"/>
      </dsp:txXfrm>
    </dsp:sp>
    <dsp:sp modelId="{687F9E1C-23FC-4078-A81A-910A2B168BE9}">
      <dsp:nvSpPr>
        <dsp:cNvPr id="0" name=""/>
        <dsp:cNvSpPr/>
      </dsp:nvSpPr>
      <dsp:spPr>
        <a:xfrm>
          <a:off x="5815774" y="140934"/>
          <a:ext cx="1571268" cy="957483"/>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a:t>Turning Around Lowest Performing Schools</a:t>
          </a:r>
        </a:p>
      </dsp:txBody>
      <dsp:txXfrm>
        <a:off x="5815774" y="140934"/>
        <a:ext cx="1571268" cy="9574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DDD4AE15-903C-4B1D-B014-8D4180C0C37F}" type="datetimeFigureOut">
              <a:rPr lang="en-US"/>
              <a:pPr>
                <a:defRPr/>
              </a:pPr>
              <a:t>12/5/2011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defRPr>
            </a:lvl1pPr>
          </a:lstStyle>
          <a:p>
            <a:pPr>
              <a:defRPr/>
            </a:pPr>
            <a:fld id="{F66F8698-3A36-418E-80ED-B6FC449D7773}"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D226749A-5D9B-43F9-94B9-15C4C24173C8}" type="datetimeFigureOut">
              <a:rPr lang="en-US"/>
              <a:pPr>
                <a:defRPr/>
              </a:pPr>
              <a:t>12/5/2011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1996A30D-4EBF-42C5-A296-E3263402B53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Thank</a:t>
            </a:r>
            <a:r>
              <a:rPr lang="en-US" baseline="0" dirty="0" smtClean="0"/>
              <a:t> you’s:</a:t>
            </a:r>
          </a:p>
          <a:p>
            <a:pPr eaLnBrk="1" hangingPunct="1">
              <a:spcBef>
                <a:spcPct val="0"/>
              </a:spcBef>
            </a:pPr>
            <a:endParaRPr lang="en-US" baseline="0" dirty="0" smtClean="0"/>
          </a:p>
          <a:p>
            <a:pPr eaLnBrk="1" hangingPunct="1">
              <a:spcBef>
                <a:spcPct val="0"/>
              </a:spcBef>
            </a:pPr>
            <a:r>
              <a:rPr lang="en-US" baseline="0" dirty="0" smtClean="0"/>
              <a:t>Jim Foran – Division of Academic Reform and Innovation (Lyle Patzkowsky)</a:t>
            </a:r>
          </a:p>
          <a:p>
            <a:pPr eaLnBrk="1" hangingPunct="1">
              <a:spcBef>
                <a:spcPct val="0"/>
              </a:spcBef>
            </a:pPr>
            <a:endParaRPr lang="en-US" baseline="0" dirty="0" smtClean="0"/>
          </a:p>
          <a:p>
            <a:pPr eaLnBrk="1" hangingPunct="1">
              <a:spcBef>
                <a:spcPct val="0"/>
              </a:spcBef>
            </a:pPr>
            <a:r>
              <a:rPr lang="en-US" baseline="0" dirty="0" smtClean="0"/>
              <a:t>Steve Brooks – Office of Finance (Donna Gunning)</a:t>
            </a:r>
          </a:p>
          <a:p>
            <a:pPr eaLnBrk="1" hangingPunct="1">
              <a:spcBef>
                <a:spcPct val="0"/>
              </a:spcBef>
            </a:pPr>
            <a:endParaRPr lang="en-US" baseline="0" dirty="0" smtClean="0"/>
          </a:p>
          <a:p>
            <a:pPr eaLnBrk="1" hangingPunct="1">
              <a:spcBef>
                <a:spcPct val="0"/>
              </a:spcBef>
            </a:pPr>
            <a:r>
              <a:rPr lang="en-US" baseline="0" dirty="0" smtClean="0"/>
              <a:t>Walt Sallee – Office of Comprehensive Planning </a:t>
            </a:r>
            <a:endParaRPr lang="en-US" dirty="0"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F43351-21D3-45A5-AE95-07E54B317BC4}"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2000" dirty="0" smtClean="0"/>
              <a:t>In conclusion, we recommend that all 24 LSS Master Plan Annual Updates be approved</a:t>
            </a:r>
            <a:r>
              <a:rPr lang="en-US" dirty="0" smtClean="0"/>
              <a:t>.</a:t>
            </a:r>
          </a:p>
        </p:txBody>
      </p:sp>
      <p:sp>
        <p:nvSpPr>
          <p:cNvPr id="4" name="Slide Number Placeholder 3"/>
          <p:cNvSpPr>
            <a:spLocks noGrp="1"/>
          </p:cNvSpPr>
          <p:nvPr>
            <p:ph type="sldNum" sz="quarter" idx="5"/>
          </p:nvPr>
        </p:nvSpPr>
        <p:spPr/>
        <p:txBody>
          <a:bodyPr/>
          <a:lstStyle/>
          <a:p>
            <a:pPr>
              <a:defRPr/>
            </a:pPr>
            <a:fld id="{0E4CA30D-4338-406A-B984-4CFF01181E53}" type="slidenum">
              <a:rPr lang="en-US" smtClean="0"/>
              <a:pPr>
                <a:defRPr/>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a:p>
            <a:pPr eaLnBrk="1" hangingPunct="1"/>
            <a:r>
              <a:rPr lang="en-US" dirty="0" smtClean="0"/>
              <a:t>All 24 school systems submit an annual update to their comprehensive master plan; however, only</a:t>
            </a:r>
            <a:r>
              <a:rPr lang="en-US" baseline="0" dirty="0" smtClean="0"/>
              <a:t> participating systems submit RTTT project updates and goals.  Year 2 RTTT projects were approved through the annual review process. Participating systems also provided RTTT goals for year 3 through the annual review process.  </a:t>
            </a:r>
            <a:endParaRPr lang="en-US" dirty="0" smtClean="0"/>
          </a:p>
        </p:txBody>
      </p:sp>
      <p:sp>
        <p:nvSpPr>
          <p:cNvPr id="4" name="Slide Number Placeholder 3"/>
          <p:cNvSpPr>
            <a:spLocks noGrp="1"/>
          </p:cNvSpPr>
          <p:nvPr>
            <p:ph type="sldNum" sz="quarter" idx="5"/>
          </p:nvPr>
        </p:nvSpPr>
        <p:spPr/>
        <p:txBody>
          <a:bodyPr/>
          <a:lstStyle/>
          <a:p>
            <a:pPr>
              <a:defRPr/>
            </a:pPr>
            <a:fld id="{29DC5DFE-3ECD-4F98-8984-152C12AFFE25}"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400" dirty="0" smtClean="0"/>
              <a:t>The</a:t>
            </a:r>
            <a:r>
              <a:rPr lang="en-US" sz="1400" baseline="0" dirty="0" smtClean="0"/>
              <a:t> structure of the 2011 master plan update was based upon the four assurances that are the foundation for the Race to the Top initiative. All NCLB goals have been subsumed within the four assurances structure.</a:t>
            </a:r>
          </a:p>
          <a:p>
            <a:pPr eaLnBrk="1" hangingPunct="1">
              <a:spcBef>
                <a:spcPct val="0"/>
              </a:spcBef>
            </a:pPr>
            <a:endParaRPr lang="en-US" sz="1400" baseline="0" dirty="0" smtClean="0"/>
          </a:p>
          <a:p>
            <a:pPr eaLnBrk="1" hangingPunct="1">
              <a:spcBef>
                <a:spcPct val="0"/>
              </a:spcBef>
            </a:pPr>
            <a:r>
              <a:rPr lang="en-US" sz="1400" baseline="0" dirty="0" smtClean="0"/>
              <a:t>This new structure was vetted through the BTE internal team and the Bridge to Excellence external workgroup, which includes a broad stakeholder group including superintendents, BTE points of contact, finance specialists, and a member of legislative services.</a:t>
            </a:r>
            <a:endParaRPr lang="en-US" sz="1400" dirty="0"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834733-94D5-47F4-A781-235EF5DFD573}"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the 130 reviewers, 26</a:t>
            </a:r>
            <a:r>
              <a:rPr lang="en-US" baseline="0" dirty="0" smtClean="0"/>
              <a:t> represented the local school systems. This is a decrease in local participation from previous years.</a:t>
            </a:r>
          </a:p>
          <a:p>
            <a:endParaRPr lang="en-US" baseline="0" dirty="0" smtClean="0"/>
          </a:p>
          <a:p>
            <a:r>
              <a:rPr lang="en-US" baseline="0" dirty="0" smtClean="0"/>
              <a:t>90 panel </a:t>
            </a:r>
          </a:p>
          <a:p>
            <a:r>
              <a:rPr lang="en-US" baseline="0" dirty="0" smtClean="0"/>
              <a:t>17 program/technical reviewers</a:t>
            </a:r>
          </a:p>
          <a:p>
            <a:r>
              <a:rPr lang="en-US" baseline="0" dirty="0" smtClean="0"/>
              <a:t>15 finance</a:t>
            </a:r>
          </a:p>
          <a:p>
            <a:r>
              <a:rPr lang="en-US" baseline="0" dirty="0" smtClean="0"/>
              <a:t>8 additional staff</a:t>
            </a:r>
          </a:p>
          <a:p>
            <a:endParaRPr lang="en-US" baseline="0" dirty="0" smtClean="0"/>
          </a:p>
          <a:p>
            <a:r>
              <a:rPr lang="en-US" baseline="0" dirty="0" smtClean="0"/>
              <a:t>All updates received a thorough review by a diverse panel which included finance and RTTT liaison representatives.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1996A30D-4EBF-42C5-A296-E3263402B53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Family</a:t>
            </a:r>
            <a:r>
              <a:rPr lang="en-US" baseline="0" dirty="0" smtClean="0"/>
              <a:t> engagement is a new component for the 2011 school year.  The goal was to learn how systems are engaging parents in regard to academic standards, assessments, and data. We were also interested in learning more about how local school systems provide professional development to instructional and non instructional staff on working with parents.</a:t>
            </a:r>
          </a:p>
          <a:p>
            <a:endParaRPr lang="en-US" baseline="0" dirty="0" smtClean="0"/>
          </a:p>
          <a:p>
            <a:r>
              <a:rPr lang="en-US" baseline="0" dirty="0" smtClean="0"/>
              <a:t>Social Studies was added based on a recommendation from the MD Social Studies Task Force report.  Systems shared information about the alignment of their Social Studies curriculum with the State’s Social Studies curriculum. Systems also shared challenges they face in delivering Social Studies instruction (i.e. loss of time due to NCLB mandates and additional curricular requirements such as financial literacy and environmental literacy).</a:t>
            </a:r>
          </a:p>
        </p:txBody>
      </p:sp>
      <p:sp>
        <p:nvSpPr>
          <p:cNvPr id="4" name="Slide Number Placeholder 3"/>
          <p:cNvSpPr>
            <a:spLocks noGrp="1"/>
          </p:cNvSpPr>
          <p:nvPr>
            <p:ph type="sldNum" sz="quarter" idx="10"/>
          </p:nvPr>
        </p:nvSpPr>
        <p:spPr/>
        <p:txBody>
          <a:bodyPr/>
          <a:lstStyle/>
          <a:p>
            <a:pPr>
              <a:defRPr/>
            </a:pPr>
            <a:fld id="{1996A30D-4EBF-42C5-A296-E3263402B53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aseline="0" dirty="0" smtClean="0"/>
              <a:t>*mdreportcard.org data</a:t>
            </a:r>
          </a:p>
          <a:p>
            <a:endParaRPr lang="en-US" baseline="0" dirty="0" smtClean="0"/>
          </a:p>
          <a:p>
            <a:r>
              <a:rPr lang="en-US" baseline="0" dirty="0" smtClean="0"/>
              <a:t>5 </a:t>
            </a:r>
            <a:r>
              <a:rPr lang="en-US" baseline="0" dirty="0" smtClean="0"/>
              <a:t>systems are </a:t>
            </a:r>
            <a:r>
              <a:rPr lang="en-US" baseline="0" smtClean="0"/>
              <a:t>in </a:t>
            </a:r>
            <a:r>
              <a:rPr lang="en-US" baseline="0" smtClean="0"/>
              <a:t>system </a:t>
            </a:r>
            <a:r>
              <a:rPr lang="en-US" baseline="0" dirty="0" smtClean="0"/>
              <a:t>improvement status</a:t>
            </a:r>
          </a:p>
          <a:p>
            <a:r>
              <a:rPr lang="en-US" baseline="0" dirty="0" smtClean="0"/>
              <a:t>Prince George’s County is in corrective action status. On November 16</a:t>
            </a:r>
            <a:r>
              <a:rPr lang="en-US" baseline="30000" dirty="0" smtClean="0"/>
              <a:t>th</a:t>
            </a:r>
            <a:r>
              <a:rPr lang="en-US" baseline="0" dirty="0" smtClean="0"/>
              <a:t> a team from Prince George’s County (led by Dr. Height) attended a meeting review with MSDE and the master plan review panel to share strategies for exiting corrective action status</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All systems in improvement status completed</a:t>
            </a:r>
            <a:r>
              <a:rPr lang="en-US" baseline="0" dirty="0" smtClean="0"/>
              <a:t> a d</a:t>
            </a:r>
            <a:r>
              <a:rPr lang="en-US" dirty="0" smtClean="0"/>
              <a:t>ifferentiated review</a:t>
            </a:r>
            <a:r>
              <a:rPr lang="en-US" baseline="0" dirty="0" smtClean="0"/>
              <a:t> which includes an </a:t>
            </a:r>
            <a:r>
              <a:rPr lang="en-US" dirty="0" smtClean="0"/>
              <a:t>additional accountability section within the Master Plan</a:t>
            </a:r>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5"/>
          </p:nvPr>
        </p:nvSpPr>
        <p:spPr/>
        <p:txBody>
          <a:bodyPr/>
          <a:lstStyle/>
          <a:p>
            <a:pPr>
              <a:defRPr/>
            </a:pPr>
            <a:fld id="{1B28E8E5-AC06-4A93-BEF6-A6D68811A8A9}"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90CFD3-989E-4F8A-B2A2-95A8C585EAE9}"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FFB0F7EC-F38B-4580-A73B-DF39DD69B42A}" type="slidenum">
              <a:rPr lang="en-US" smtClean="0"/>
              <a:pPr>
                <a:defRPr/>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A7CECE0A-2633-4B1E-9D43-03E7875773B2}" type="slidenum">
              <a:rPr lang="en-US" smtClean="0"/>
              <a:pPr>
                <a:defRPr/>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a:defRPr/>
            </a:pPr>
            <a:fld id="{118678D1-9AD4-48CA-87E2-00F69391B65E}" type="datetimeFigureOut">
              <a:rPr lang="en-US" smtClean="0"/>
              <a:pPr>
                <a:defRPr/>
              </a:pPr>
              <a:t>12/5/2011</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pPr>
              <a:defRPr/>
            </a:pPr>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4E38B128-CF32-4554-B8AE-8C38D7AA8247}"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9E9EC0BC-0C3E-4E51-8A69-3A781FD72992}" type="datetimeFigureOut">
              <a:rPr lang="en-US" smtClean="0"/>
              <a:pPr>
                <a:defRPr/>
              </a:pPr>
              <a:t>12/5/2011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DC7BBED-1E78-4F4A-B1B3-4E26B3179925}"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5C8D3D-E6F6-4C31-BCB2-07AA9F9E2BFF}" type="datetimeFigureOut">
              <a:rPr lang="en-US" smtClean="0"/>
              <a:pPr>
                <a:defRPr/>
              </a:pPr>
              <a:t>12/5/2011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F4D0E52-3070-424A-B51D-71F121EDC58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62C20DE-E125-404A-BC17-375A0787A3F6}" type="datetimeFigureOut">
              <a:rPr lang="en-US" smtClean="0"/>
              <a:pPr>
                <a:defRPr/>
              </a:pPr>
              <a:t>12/5/2011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BA3D27E-35EF-4F35-AF88-730BDFD0184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EBD11C2D-228C-46F0-8EA3-41EEFF393AA1}" type="datetimeFigureOut">
              <a:rPr lang="en-US" smtClean="0"/>
              <a:pPr>
                <a:defRPr/>
              </a:pPr>
              <a:t>12/5/2011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8208B76-F167-4D7B-8308-69B14A509FCD}"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092487D7-840E-4A9A-99B6-9444B65476E4}" type="datetimeFigureOut">
              <a:rPr lang="en-US" smtClean="0"/>
              <a:pPr>
                <a:defRPr/>
              </a:pPr>
              <a:t>12/5/2011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52AD499-D9E6-4285-936F-BDB396521560}"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defRPr/>
            </a:pPr>
            <a:fld id="{0ED7ADBC-1216-49C0-B5E1-826450B52E09}" type="datetimeFigureOut">
              <a:rPr lang="en-US" smtClean="0"/>
              <a:pPr>
                <a:defRPr/>
              </a:pPr>
              <a:t>12/5/2011</a:t>
            </a:fld>
            <a:endParaRPr lang="en-US" dirty="0"/>
          </a:p>
        </p:txBody>
      </p:sp>
      <p:sp>
        <p:nvSpPr>
          <p:cNvPr id="27" name="Slide Number Placeholder 26"/>
          <p:cNvSpPr>
            <a:spLocks noGrp="1"/>
          </p:cNvSpPr>
          <p:nvPr>
            <p:ph type="sldNum" sz="quarter" idx="11"/>
          </p:nvPr>
        </p:nvSpPr>
        <p:spPr/>
        <p:txBody>
          <a:bodyPr rtlCol="0"/>
          <a:lstStyle/>
          <a:p>
            <a:pPr>
              <a:defRPr/>
            </a:pPr>
            <a:fld id="{5DEB8B9E-584F-4895-B967-EFB76052092A}" type="slidenum">
              <a:rPr lang="en-US" smtClean="0"/>
              <a:pPr>
                <a:defRPr/>
              </a:pPr>
              <a:t>‹#›</a:t>
            </a:fld>
            <a:endParaRPr lang="en-US" dirty="0"/>
          </a:p>
        </p:txBody>
      </p:sp>
      <p:sp>
        <p:nvSpPr>
          <p:cNvPr id="28" name="Footer Placeholder 27"/>
          <p:cNvSpPr>
            <a:spLocks noGrp="1"/>
          </p:cNvSpPr>
          <p:nvPr>
            <p:ph type="ftr" sz="quarter" idx="12"/>
          </p:nvPr>
        </p:nvSpPr>
        <p:spPr/>
        <p:txBody>
          <a:bodyPr rtlCol="0"/>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defRPr/>
            </a:pPr>
            <a:fld id="{6786DB1F-218B-4605-8A41-26BD599B0C88}" type="datetimeFigureOut">
              <a:rPr lang="en-US" smtClean="0"/>
              <a:pPr>
                <a:defRPr/>
              </a:pPr>
              <a:t>12/5/2011</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pPr>
              <a:defRPr/>
            </a:pPr>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pPr>
              <a:defRPr/>
            </a:pPr>
            <a:fld id="{0EFDA8CE-71C8-481F-AADD-FF701F802A7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E0F95D2-CC7D-41B0-BC1F-53E419085B38}" type="datetimeFigureOut">
              <a:rPr lang="en-US" smtClean="0"/>
              <a:pPr>
                <a:defRPr/>
              </a:pPr>
              <a:t>12/5/2011</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D0F2A6B-1200-4A13-9707-00598CAADB84}"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20D3676E-2973-4C50-8AE3-DDA40348A16E}" type="datetimeFigureOut">
              <a:rPr lang="en-US" smtClean="0"/>
              <a:pPr>
                <a:defRPr/>
              </a:pPr>
              <a:t>12/5/2011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E81DC81-C795-4EDE-8C0B-9CE5CFF944B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3DEEA58-0A5F-41E1-9B4F-A8186C0FF4D7}" type="datetimeFigureOut">
              <a:rPr lang="en-US" smtClean="0"/>
              <a:pPr>
                <a:defRPr/>
              </a:pPr>
              <a:t>12/5/2011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69404D5-6FDD-45D0-9A6E-BF0EDA21A323}"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2DF581EF-7F71-4751-A5ED-1C49D85E96CB}" type="datetimeFigureOut">
              <a:rPr lang="en-US" smtClean="0"/>
              <a:pPr>
                <a:defRPr/>
              </a:pPr>
              <a:t>12/5/2011</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D419FB0F-86B6-4831-8C04-FCF2069681DA}"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en-US" dirty="0" smtClean="0"/>
              <a:t>2011 Bridge to Excellence Master Plan Annual Update Review</a:t>
            </a:r>
            <a:endParaRPr lang="en-US" dirty="0"/>
          </a:p>
        </p:txBody>
      </p:sp>
      <p:sp>
        <p:nvSpPr>
          <p:cNvPr id="6147" name="Subtitle 2"/>
          <p:cNvSpPr>
            <a:spLocks noGrp="1"/>
          </p:cNvSpPr>
          <p:nvPr>
            <p:ph type="subTitle" idx="1"/>
          </p:nvPr>
        </p:nvSpPr>
        <p:spPr/>
        <p:txBody>
          <a:bodyPr>
            <a:normAutofit fontScale="70000" lnSpcReduction="20000"/>
          </a:bodyPr>
          <a:lstStyle/>
          <a:p>
            <a:pPr marL="63500" eaLnBrk="1" hangingPunct="1">
              <a:buFont typeface="Wingdings 2" pitchFamily="18" charset="2"/>
              <a:buNone/>
            </a:pPr>
            <a:r>
              <a:rPr lang="en-US" dirty="0" smtClean="0"/>
              <a:t>Division of Student, Family, and School Support</a:t>
            </a:r>
          </a:p>
          <a:p>
            <a:pPr marL="63500" eaLnBrk="1" hangingPunct="1">
              <a:buFont typeface="Wingdings 2" pitchFamily="18" charset="2"/>
              <a:buNone/>
            </a:pPr>
            <a:endParaRPr lang="en-US" dirty="0" smtClean="0"/>
          </a:p>
          <a:p>
            <a:pPr marL="63500" eaLnBrk="1" hangingPunct="1">
              <a:buFont typeface="Wingdings 2" pitchFamily="18" charset="2"/>
              <a:buNone/>
            </a:pPr>
            <a:r>
              <a:rPr lang="en-US" dirty="0" smtClean="0"/>
              <a:t>Office of Finance</a:t>
            </a:r>
          </a:p>
          <a:p>
            <a:pPr marL="63500" eaLnBrk="1" hangingPunct="1">
              <a:buFont typeface="Wingdings 2" pitchFamily="18" charset="2"/>
              <a:buNone/>
            </a:pPr>
            <a:endParaRPr lang="en-US" dirty="0" smtClean="0"/>
          </a:p>
          <a:p>
            <a:pPr marL="63500" eaLnBrk="1" hangingPunct="1">
              <a:buFont typeface="Wingdings 2" pitchFamily="18" charset="2"/>
              <a:buNone/>
            </a:pPr>
            <a:r>
              <a:rPr lang="en-US" dirty="0" smtClean="0"/>
              <a:t>Division of Academic Reform and Innovation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381000"/>
            <a:ext cx="8229600" cy="914400"/>
          </a:xfrm>
        </p:spPr>
        <p:txBody>
          <a:bodyPr/>
          <a:lstStyle/>
          <a:p>
            <a:pPr eaLnBrk="1" hangingPunct="1"/>
            <a:r>
              <a:rPr lang="en-US" smtClean="0"/>
              <a:t>Finance Section</a:t>
            </a:r>
          </a:p>
        </p:txBody>
      </p:sp>
      <p:graphicFrame>
        <p:nvGraphicFramePr>
          <p:cNvPr id="5" name="Content Placeholder 4"/>
          <p:cNvGraphicFramePr>
            <a:graphicFrameLocks noGrp="1"/>
          </p:cNvGraphicFramePr>
          <p:nvPr>
            <p:ph idx="1"/>
          </p:nvPr>
        </p:nvGraphicFramePr>
        <p:xfrm>
          <a:off x="457200" y="1676400"/>
          <a:ext cx="7848600" cy="4767426"/>
        </p:xfrm>
        <a:graphic>
          <a:graphicData uri="http://schemas.openxmlformats.org/drawingml/2006/table">
            <a:tbl>
              <a:tblPr firstRow="1" bandRow="1">
                <a:tableStyleId>{5C22544A-7EE6-4342-B048-85BDC9FD1C3A}</a:tableStyleId>
              </a:tblPr>
              <a:tblGrid>
                <a:gridCol w="5924924"/>
                <a:gridCol w="1923676"/>
              </a:tblGrid>
              <a:tr h="457200">
                <a:tc>
                  <a:txBody>
                    <a:bodyPr/>
                    <a:lstStyle/>
                    <a:p>
                      <a:pPr marL="0" marR="0">
                        <a:spcBef>
                          <a:spcPts val="0"/>
                        </a:spcBef>
                        <a:spcAft>
                          <a:spcPts val="0"/>
                        </a:spcAft>
                      </a:pPr>
                      <a:r>
                        <a:rPr lang="en-US" sz="1600" b="1" dirty="0">
                          <a:solidFill>
                            <a:srgbClr val="000000"/>
                          </a:solidFill>
                          <a:latin typeface="Georgia" pitchFamily="18" charset="0"/>
                          <a:ea typeface="Times New Roman"/>
                        </a:rPr>
                        <a:t>Funds by Grant</a:t>
                      </a:r>
                      <a:endParaRPr lang="en-US" sz="1600" dirty="0">
                        <a:latin typeface="Georgia" pitchFamily="18" charset="0"/>
                        <a:ea typeface="Times New Roman"/>
                      </a:endParaRPr>
                    </a:p>
                  </a:txBody>
                  <a:tcPr marL="68580" marR="68580" marT="0" marB="0" anchor="ctr"/>
                </a:tc>
                <a:tc>
                  <a:txBody>
                    <a:bodyPr/>
                    <a:lstStyle/>
                    <a:p>
                      <a:pPr marL="0" marR="0" algn="ctr">
                        <a:spcBef>
                          <a:spcPts val="0"/>
                        </a:spcBef>
                        <a:spcAft>
                          <a:spcPts val="0"/>
                        </a:spcAft>
                      </a:pPr>
                      <a:r>
                        <a:rPr lang="en-US" sz="1600" b="1" dirty="0">
                          <a:solidFill>
                            <a:srgbClr val="000000"/>
                          </a:solidFill>
                          <a:latin typeface="Georgia" pitchFamily="18" charset="0"/>
                          <a:ea typeface="Times New Roman"/>
                        </a:rPr>
                        <a:t>Total ARRA Funds                (in millions)</a:t>
                      </a:r>
                      <a:endParaRPr lang="en-US" sz="1600" dirty="0">
                        <a:latin typeface="Georgia" pitchFamily="18" charset="0"/>
                        <a:ea typeface="Times New Roman"/>
                      </a:endParaRPr>
                    </a:p>
                  </a:txBody>
                  <a:tcPr marL="68580" marR="68580" marT="0" marB="0" anchor="ctr"/>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National School Lunch - Equipment Assistance</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$1</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Maryland Clean Diesel Program</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1</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Title II – Enhancing Education through Technology</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4</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Homeless Children and Youth </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0.8</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Title I – School Improvement Grants</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8</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Title I - Grants to LEAs, Neglected and Delinquent</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130</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IDEA Part B - Grants to States-Pass-Through</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200</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IDEA Part B - Preschool Grants</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7</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IDEA Part C - Infants and Families</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10</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State Fiscal Stabilization Fund Education Program</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354</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smtClean="0">
                          <a:latin typeface="Georgia" pitchFamily="18" charset="0"/>
                          <a:ea typeface="Times New Roman"/>
                        </a:rPr>
                        <a:t>Education Jobs</a:t>
                      </a:r>
                      <a:r>
                        <a:rPr lang="en-US" sz="1600" baseline="0" dirty="0" smtClean="0">
                          <a:latin typeface="Georgia" pitchFamily="18" charset="0"/>
                          <a:ea typeface="Times New Roman"/>
                        </a:rPr>
                        <a:t> Fund</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smtClean="0">
                          <a:latin typeface="Georgia" pitchFamily="18" charset="0"/>
                          <a:ea typeface="Times New Roman"/>
                        </a:rPr>
                        <a:t>179</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smtClean="0">
                          <a:latin typeface="Georgia" pitchFamily="18" charset="0"/>
                          <a:ea typeface="Times New Roman"/>
                        </a:rPr>
                        <a:t>Race to the Top (50%</a:t>
                      </a:r>
                      <a:r>
                        <a:rPr lang="en-US" sz="1600" baseline="0" smtClean="0">
                          <a:latin typeface="Georgia" pitchFamily="18" charset="0"/>
                          <a:ea typeface="Times New Roman"/>
                        </a:rPr>
                        <a:t> LEA Share)</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smtClean="0">
                          <a:latin typeface="Georgia" pitchFamily="18" charset="0"/>
                          <a:ea typeface="Times New Roman"/>
                        </a:rPr>
                        <a:t>125</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dirty="0">
                          <a:solidFill>
                            <a:srgbClr val="000000"/>
                          </a:solidFill>
                          <a:latin typeface="Georgia" pitchFamily="18" charset="0"/>
                          <a:ea typeface="Times New Roman"/>
                        </a:rPr>
                        <a:t>Head Start ARRA COLA Quality Improvement Grant</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dirty="0">
                          <a:solidFill>
                            <a:srgbClr val="000000"/>
                          </a:solidFill>
                          <a:latin typeface="Georgia" pitchFamily="18" charset="0"/>
                          <a:ea typeface="Times New Roman"/>
                        </a:rPr>
                        <a:t>1</a:t>
                      </a:r>
                      <a:endParaRPr lang="en-US" sz="1600" dirty="0">
                        <a:latin typeface="Georgia" pitchFamily="18" charset="0"/>
                        <a:ea typeface="Times New Roman"/>
                      </a:endParaRPr>
                    </a:p>
                  </a:txBody>
                  <a:tcPr marL="68580" marR="68580" marT="0" marB="0" anchor="b"/>
                </a:tc>
              </a:tr>
              <a:tr h="288279">
                <a:tc>
                  <a:txBody>
                    <a:bodyPr/>
                    <a:lstStyle/>
                    <a:p>
                      <a:pPr marL="0" marR="0">
                        <a:spcBef>
                          <a:spcPts val="0"/>
                        </a:spcBef>
                        <a:spcAft>
                          <a:spcPts val="0"/>
                        </a:spcAft>
                      </a:pPr>
                      <a:r>
                        <a:rPr lang="en-US" sz="1600" b="1" dirty="0">
                          <a:solidFill>
                            <a:srgbClr val="000000"/>
                          </a:solidFill>
                          <a:latin typeface="Georgia" pitchFamily="18" charset="0"/>
                          <a:ea typeface="Times New Roman"/>
                        </a:rPr>
                        <a:t>Total</a:t>
                      </a:r>
                      <a:endParaRPr lang="en-US" sz="16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600" b="1" dirty="0" smtClean="0">
                          <a:solidFill>
                            <a:srgbClr val="000000"/>
                          </a:solidFill>
                          <a:latin typeface="Georgia" pitchFamily="18" charset="0"/>
                          <a:ea typeface="Times New Roman"/>
                        </a:rPr>
                        <a:t>$1,021</a:t>
                      </a:r>
                      <a:endParaRPr lang="en-US" sz="1600" dirty="0">
                        <a:latin typeface="Georgia" pitchFamily="18" charset="0"/>
                        <a:ea typeface="Times New Roman"/>
                      </a:endParaRPr>
                    </a:p>
                  </a:txBody>
                  <a:tcPr marL="68580" marR="68580" marT="0" marB="0" anchor="b"/>
                </a:tc>
              </a:tr>
            </a:tbl>
          </a:graphicData>
        </a:graphic>
      </p:graphicFrame>
      <p:sp>
        <p:nvSpPr>
          <p:cNvPr id="5173" name="TextBox 3"/>
          <p:cNvSpPr txBox="1">
            <a:spLocks noChangeArrowheads="1"/>
          </p:cNvSpPr>
          <p:nvPr/>
        </p:nvSpPr>
        <p:spPr bwMode="auto">
          <a:xfrm>
            <a:off x="457200" y="1219200"/>
            <a:ext cx="6400800" cy="369888"/>
          </a:xfrm>
          <a:prstGeom prst="rect">
            <a:avLst/>
          </a:prstGeom>
          <a:noFill/>
          <a:ln w="9525">
            <a:noFill/>
            <a:miter lim="800000"/>
            <a:headEnd/>
            <a:tailEnd/>
          </a:ln>
        </p:spPr>
        <p:txBody>
          <a:bodyPr>
            <a:spAutoFit/>
          </a:bodyPr>
          <a:lstStyle/>
          <a:p>
            <a:r>
              <a:rPr lang="en-US">
                <a:latin typeface="Calibri" pitchFamily="34" charset="0"/>
              </a:rPr>
              <a:t>American Recovery and Reinvestment Act of 2009 (ARRA)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81000"/>
            <a:ext cx="8229600" cy="914400"/>
          </a:xfrm>
        </p:spPr>
        <p:txBody>
          <a:bodyPr/>
          <a:lstStyle/>
          <a:p>
            <a:pPr eaLnBrk="1" hangingPunct="1"/>
            <a:r>
              <a:rPr lang="en-US" smtClean="0"/>
              <a:t>Finance Section	</a:t>
            </a:r>
          </a:p>
        </p:txBody>
      </p:sp>
      <p:graphicFrame>
        <p:nvGraphicFramePr>
          <p:cNvPr id="5" name="Content Placeholder 4"/>
          <p:cNvGraphicFramePr>
            <a:graphicFrameLocks noGrp="1"/>
          </p:cNvGraphicFramePr>
          <p:nvPr>
            <p:ph idx="1"/>
          </p:nvPr>
        </p:nvGraphicFramePr>
        <p:xfrm>
          <a:off x="381000" y="1752600"/>
          <a:ext cx="8229600" cy="4409440"/>
        </p:xfrm>
        <a:graphic>
          <a:graphicData uri="http://schemas.openxmlformats.org/drawingml/2006/table">
            <a:tbl>
              <a:tblPr firstRow="1" bandRow="1">
                <a:tableStyleId>{5C22544A-7EE6-4342-B048-85BDC9FD1C3A}</a:tableStyleId>
              </a:tblPr>
              <a:tblGrid>
                <a:gridCol w="6172200"/>
                <a:gridCol w="990600"/>
                <a:gridCol w="1066800"/>
              </a:tblGrid>
              <a:tr h="370840">
                <a:tc>
                  <a:txBody>
                    <a:bodyPr/>
                    <a:lstStyle/>
                    <a:p>
                      <a:pPr marL="0" marR="0">
                        <a:spcBef>
                          <a:spcPts val="0"/>
                        </a:spcBef>
                        <a:spcAft>
                          <a:spcPts val="0"/>
                        </a:spcAft>
                      </a:pPr>
                      <a:r>
                        <a:rPr lang="en-US" sz="1400" b="1" dirty="0">
                          <a:solidFill>
                            <a:srgbClr val="000000"/>
                          </a:solidFill>
                          <a:latin typeface="Georgia" pitchFamily="18" charset="0"/>
                          <a:ea typeface="Times New Roman"/>
                        </a:rPr>
                        <a:t>ARRA Assurances</a:t>
                      </a:r>
                      <a:endParaRPr lang="en-US" sz="1400" dirty="0">
                        <a:latin typeface="Georgia" pitchFamily="18" charset="0"/>
                        <a:ea typeface="Times New Roman"/>
                      </a:endParaRPr>
                    </a:p>
                  </a:txBody>
                  <a:tcPr marL="68580" marR="68580" marT="0" marB="0" anchor="ctr"/>
                </a:tc>
                <a:tc>
                  <a:txBody>
                    <a:bodyPr/>
                    <a:lstStyle/>
                    <a:p>
                      <a:pPr marL="0" marR="0" algn="ctr">
                        <a:spcBef>
                          <a:spcPts val="0"/>
                        </a:spcBef>
                        <a:spcAft>
                          <a:spcPts val="0"/>
                        </a:spcAft>
                      </a:pPr>
                      <a:r>
                        <a:rPr lang="en-US" sz="1400" b="1" dirty="0">
                          <a:solidFill>
                            <a:srgbClr val="000000"/>
                          </a:solidFill>
                          <a:latin typeface="Georgia" pitchFamily="18" charset="0"/>
                          <a:ea typeface="Times New Roman"/>
                        </a:rPr>
                        <a:t>FY </a:t>
                      </a:r>
                      <a:r>
                        <a:rPr lang="en-US" sz="1400" b="1" dirty="0" smtClean="0">
                          <a:solidFill>
                            <a:srgbClr val="000000"/>
                          </a:solidFill>
                          <a:latin typeface="Georgia" pitchFamily="18" charset="0"/>
                          <a:ea typeface="Times New Roman"/>
                        </a:rPr>
                        <a:t>2011</a:t>
                      </a:r>
                      <a:endParaRPr lang="en-US" sz="1400" b="1" dirty="0">
                        <a:solidFill>
                          <a:srgbClr val="000000"/>
                        </a:solidFill>
                        <a:latin typeface="Georgia" pitchFamily="18" charset="0"/>
                        <a:ea typeface="Times New Roman"/>
                      </a:endParaRPr>
                    </a:p>
                    <a:p>
                      <a:pPr marL="0" marR="0" algn="ctr">
                        <a:spcBef>
                          <a:spcPts val="0"/>
                        </a:spcBef>
                        <a:spcAft>
                          <a:spcPts val="0"/>
                        </a:spcAft>
                      </a:pPr>
                      <a:r>
                        <a:rPr lang="en-US" sz="1200" b="1" dirty="0" smtClean="0">
                          <a:solidFill>
                            <a:srgbClr val="000000"/>
                          </a:solidFill>
                          <a:latin typeface="Georgia" pitchFamily="18" charset="0"/>
                          <a:ea typeface="Times New Roman"/>
                        </a:rPr>
                        <a:t>(in </a:t>
                      </a:r>
                      <a:r>
                        <a:rPr lang="en-US" sz="1200" b="1" dirty="0">
                          <a:solidFill>
                            <a:srgbClr val="000000"/>
                          </a:solidFill>
                          <a:latin typeface="Georgia" pitchFamily="18" charset="0"/>
                          <a:ea typeface="Times New Roman"/>
                        </a:rPr>
                        <a:t>millions)</a:t>
                      </a:r>
                      <a:endParaRPr lang="en-US" sz="1200" dirty="0">
                        <a:latin typeface="Georgia" pitchFamily="18" charset="0"/>
                        <a:ea typeface="Times New Roman"/>
                      </a:endParaRPr>
                    </a:p>
                  </a:txBody>
                  <a:tcPr marL="68580" marR="68580" marT="0" marB="0" anchor="b"/>
                </a:tc>
                <a:tc>
                  <a:txBody>
                    <a:bodyPr/>
                    <a:lstStyle/>
                    <a:p>
                      <a:pPr marL="0" marR="0" algn="ctr">
                        <a:spcBef>
                          <a:spcPts val="0"/>
                        </a:spcBef>
                        <a:spcAft>
                          <a:spcPts val="0"/>
                        </a:spcAft>
                      </a:pPr>
                      <a:endParaRPr lang="en-US" sz="1400" b="1" dirty="0" smtClean="0">
                        <a:solidFill>
                          <a:srgbClr val="000000"/>
                        </a:solidFill>
                        <a:latin typeface="Georgia" pitchFamily="18" charset="0"/>
                        <a:ea typeface="Times New Roman"/>
                      </a:endParaRPr>
                    </a:p>
                    <a:p>
                      <a:pPr marL="0" marR="0" algn="ctr">
                        <a:spcBef>
                          <a:spcPts val="0"/>
                        </a:spcBef>
                        <a:spcAft>
                          <a:spcPts val="0"/>
                        </a:spcAft>
                      </a:pPr>
                      <a:r>
                        <a:rPr lang="en-US" sz="1400" b="1" dirty="0" smtClean="0">
                          <a:solidFill>
                            <a:srgbClr val="000000"/>
                          </a:solidFill>
                          <a:latin typeface="Georgia" pitchFamily="18" charset="0"/>
                          <a:ea typeface="Times New Roman"/>
                        </a:rPr>
                        <a:t>FTE</a:t>
                      </a:r>
                      <a:endParaRPr lang="en-US" sz="1400" dirty="0">
                        <a:latin typeface="Georgia" pitchFamily="18" charset="0"/>
                        <a:ea typeface="Times New Roman"/>
                      </a:endParaRPr>
                    </a:p>
                  </a:txBody>
                  <a:tcPr marL="68580" marR="68580" marT="0" marB="0"/>
                </a:tc>
              </a:tr>
              <a:tr h="370840">
                <a:tc>
                  <a:txBody>
                    <a:bodyPr/>
                    <a:lstStyle/>
                    <a:p>
                      <a:pPr marL="0" marR="0">
                        <a:spcBef>
                          <a:spcPts val="0"/>
                        </a:spcBef>
                        <a:spcAft>
                          <a:spcPts val="0"/>
                        </a:spcAft>
                      </a:pPr>
                      <a:r>
                        <a:rPr lang="en-US" sz="1400" dirty="0" smtClean="0">
                          <a:latin typeface="Georgia" pitchFamily="18" charset="0"/>
                          <a:ea typeface="Times New Roman"/>
                        </a:rPr>
                        <a:t>1.  Increase </a:t>
                      </a:r>
                      <a:r>
                        <a:rPr lang="en-US" sz="1400" dirty="0">
                          <a:latin typeface="Georgia" pitchFamily="18" charset="0"/>
                          <a:ea typeface="Times New Roman"/>
                        </a:rPr>
                        <a:t>teacher effectiveness and address inequities in the distribution of highly qualified teachers (recruiting, developing, and retaining effective teachers and principals).</a:t>
                      </a:r>
                    </a:p>
                  </a:txBody>
                  <a:tcPr marL="68580" marR="68580" marT="0" marB="0" anchor="b"/>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rPr>
                        <a:t>$47</a:t>
                      </a:r>
                      <a:endParaRPr lang="en-US" sz="1400" dirty="0">
                        <a:latin typeface="Georgia" pitchFamily="18" charset="0"/>
                        <a:ea typeface="Times New Roman"/>
                      </a:endParaRPr>
                    </a:p>
                  </a:txBody>
                  <a:tcPr marL="68580" marR="68580" marT="0" marB="0" anchor="b"/>
                </a:tc>
                <a:tc>
                  <a:txBody>
                    <a:bodyPr/>
                    <a:lstStyle/>
                    <a:p>
                      <a:pPr marL="0" marR="0" algn="r">
                        <a:spcBef>
                          <a:spcPts val="0"/>
                        </a:spcBef>
                        <a:spcAft>
                          <a:spcPts val="0"/>
                        </a:spcAft>
                      </a:pPr>
                      <a:endParaRPr lang="en-US" sz="1400" dirty="0">
                        <a:solidFill>
                          <a:srgbClr val="000000"/>
                        </a:solidFill>
                        <a:latin typeface="Georgia" pitchFamily="18" charset="0"/>
                        <a:ea typeface="Times New Roman"/>
                      </a:endParaRPr>
                    </a:p>
                    <a:p>
                      <a:pPr marL="0" marR="0" algn="r">
                        <a:spcBef>
                          <a:spcPts val="0"/>
                        </a:spcBef>
                        <a:spcAft>
                          <a:spcPts val="0"/>
                        </a:spcAft>
                      </a:pPr>
                      <a:endParaRPr lang="en-US" sz="1400" dirty="0" smtClean="0">
                        <a:solidFill>
                          <a:srgbClr val="000000"/>
                        </a:solidFill>
                        <a:latin typeface="Georgia" pitchFamily="18" charset="0"/>
                        <a:ea typeface="Times New Roman"/>
                      </a:endParaRPr>
                    </a:p>
                    <a:p>
                      <a:pPr marL="0" marR="0" algn="r">
                        <a:spcBef>
                          <a:spcPts val="0"/>
                        </a:spcBef>
                        <a:spcAft>
                          <a:spcPts val="0"/>
                        </a:spcAft>
                      </a:pPr>
                      <a:r>
                        <a:rPr lang="en-US" sz="1400" dirty="0" smtClean="0">
                          <a:solidFill>
                            <a:srgbClr val="000000"/>
                          </a:solidFill>
                          <a:latin typeface="Georgia" pitchFamily="18" charset="0"/>
                          <a:ea typeface="Times New Roman"/>
                        </a:rPr>
                        <a:t>121.9</a:t>
                      </a:r>
                      <a:endParaRPr lang="en-US" sz="1400" dirty="0">
                        <a:latin typeface="Georgia" pitchFamily="18" charset="0"/>
                        <a:ea typeface="Times New Roman"/>
                      </a:endParaRPr>
                    </a:p>
                  </a:txBody>
                  <a:tcPr marL="68580" marR="68580" marT="0" marB="0"/>
                </a:tc>
              </a:tr>
              <a:tr h="370840">
                <a:tc>
                  <a:txBody>
                    <a:bodyPr/>
                    <a:lstStyle/>
                    <a:p>
                      <a:pPr marL="0" marR="0">
                        <a:spcBef>
                          <a:spcPts val="0"/>
                        </a:spcBef>
                        <a:spcAft>
                          <a:spcPts val="0"/>
                        </a:spcAft>
                      </a:pPr>
                      <a:r>
                        <a:rPr lang="en-US" sz="1400" dirty="0" smtClean="0">
                          <a:latin typeface="Georgia" pitchFamily="18" charset="0"/>
                          <a:ea typeface="Times New Roman"/>
                        </a:rPr>
                        <a:t>2.  Establish </a:t>
                      </a:r>
                      <a:r>
                        <a:rPr lang="en-US" sz="1400" dirty="0">
                          <a:latin typeface="Georgia" pitchFamily="18" charset="0"/>
                          <a:ea typeface="Times New Roman"/>
                        </a:rPr>
                        <a:t>and use a pre-K through college and career data system to track progress and foster continuous improvement (building data systems that measure student success and inform teachers and principals how they can improve their practices).</a:t>
                      </a:r>
                    </a:p>
                  </a:txBody>
                  <a:tcPr marL="68580" marR="68580" marT="0" marB="0" anchor="b"/>
                </a:tc>
                <a:tc>
                  <a:txBody>
                    <a:bodyPr/>
                    <a:lstStyle/>
                    <a:p>
                      <a:pPr marL="0" marR="0" algn="r">
                        <a:spcBef>
                          <a:spcPts val="0"/>
                        </a:spcBef>
                        <a:spcAft>
                          <a:spcPts val="0"/>
                        </a:spcAft>
                      </a:pPr>
                      <a:endParaRPr lang="en-US" sz="1400" dirty="0">
                        <a:solidFill>
                          <a:srgbClr val="000000"/>
                        </a:solidFill>
                        <a:latin typeface="Georgia" pitchFamily="18" charset="0"/>
                        <a:ea typeface="Times New Roman"/>
                      </a:endParaRPr>
                    </a:p>
                    <a:p>
                      <a:pPr marL="0" marR="0" algn="r">
                        <a:spcBef>
                          <a:spcPts val="0"/>
                        </a:spcBef>
                        <a:spcAft>
                          <a:spcPts val="0"/>
                        </a:spcAft>
                      </a:pPr>
                      <a:r>
                        <a:rPr lang="en-US" sz="1400" dirty="0" smtClean="0">
                          <a:latin typeface="Georgia" pitchFamily="18" charset="0"/>
                          <a:ea typeface="Times New Roman"/>
                        </a:rPr>
                        <a:t>33</a:t>
                      </a:r>
                      <a:endParaRPr lang="en-US" sz="1400" dirty="0">
                        <a:latin typeface="Georgia" pitchFamily="18" charset="0"/>
                        <a:ea typeface="Times New Roman"/>
                      </a:endParaRPr>
                    </a:p>
                  </a:txBody>
                  <a:tcPr marL="68580" marR="68580" marT="0" marB="0" anchor="b"/>
                </a:tc>
                <a:tc>
                  <a:txBody>
                    <a:bodyPr/>
                    <a:lstStyle/>
                    <a:p>
                      <a:pPr marL="0" marR="0" algn="r">
                        <a:spcBef>
                          <a:spcPts val="0"/>
                        </a:spcBef>
                        <a:spcAft>
                          <a:spcPts val="0"/>
                        </a:spcAft>
                      </a:pPr>
                      <a:endParaRPr lang="en-US" sz="1400" dirty="0">
                        <a:solidFill>
                          <a:srgbClr val="000000"/>
                        </a:solidFill>
                        <a:latin typeface="Georgia" pitchFamily="18" charset="0"/>
                        <a:ea typeface="Times New Roman"/>
                      </a:endParaRPr>
                    </a:p>
                    <a:p>
                      <a:pPr marL="0" marR="0" algn="r">
                        <a:spcBef>
                          <a:spcPts val="0"/>
                        </a:spcBef>
                        <a:spcAft>
                          <a:spcPts val="0"/>
                        </a:spcAft>
                      </a:pPr>
                      <a:endParaRPr lang="en-US" sz="1400" dirty="0" smtClean="0">
                        <a:solidFill>
                          <a:srgbClr val="000000"/>
                        </a:solidFill>
                        <a:latin typeface="Georgia" pitchFamily="18" charset="0"/>
                        <a:ea typeface="Times New Roman"/>
                      </a:endParaRPr>
                    </a:p>
                    <a:p>
                      <a:pPr marL="0" marR="0" algn="r">
                        <a:spcBef>
                          <a:spcPts val="0"/>
                        </a:spcBef>
                        <a:spcAft>
                          <a:spcPts val="0"/>
                        </a:spcAft>
                      </a:pPr>
                      <a:r>
                        <a:rPr lang="en-US" sz="1400" dirty="0" smtClean="0">
                          <a:solidFill>
                            <a:srgbClr val="000000"/>
                          </a:solidFill>
                          <a:latin typeface="Georgia" pitchFamily="18" charset="0"/>
                          <a:ea typeface="Times New Roman"/>
                        </a:rPr>
                        <a:t>335.6</a:t>
                      </a:r>
                      <a:endParaRPr lang="en-US" sz="1400" dirty="0">
                        <a:latin typeface="Georgia" pitchFamily="18" charset="0"/>
                        <a:ea typeface="Times New Roman"/>
                      </a:endParaRPr>
                    </a:p>
                  </a:txBody>
                  <a:tcPr marL="68580" marR="68580" marT="0" marB="0" anchor="b"/>
                </a:tc>
              </a:tr>
              <a:tr h="370840">
                <a:tc>
                  <a:txBody>
                    <a:bodyPr/>
                    <a:lstStyle/>
                    <a:p>
                      <a:pPr marL="0" marR="0">
                        <a:spcBef>
                          <a:spcPts val="0"/>
                        </a:spcBef>
                        <a:spcAft>
                          <a:spcPts val="0"/>
                        </a:spcAft>
                      </a:pPr>
                      <a:r>
                        <a:rPr lang="en-US" sz="1400" dirty="0" smtClean="0">
                          <a:latin typeface="Georgia" pitchFamily="18" charset="0"/>
                          <a:ea typeface="Times New Roman"/>
                        </a:rPr>
                        <a:t>3.  Make </a:t>
                      </a:r>
                      <a:r>
                        <a:rPr lang="en-US" sz="1400" dirty="0">
                          <a:latin typeface="Georgia" pitchFamily="18" charset="0"/>
                          <a:ea typeface="Times New Roman"/>
                        </a:rPr>
                        <a:t>progress towards rigorous college and career-ready standards and high quality assessments that are valid and reliable for all students, including limited English proficient students and students with disabilities (adopting internationally benchmarked standards and assessments that prepare students for success in college and the workplace).</a:t>
                      </a:r>
                    </a:p>
                  </a:txBody>
                  <a:tcPr marL="68580" marR="68580" marT="0" marB="0" anchor="b"/>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rPr>
                        <a:t>38</a:t>
                      </a:r>
                      <a:endParaRPr lang="en-US" sz="1400" dirty="0">
                        <a:latin typeface="Georgia" pitchFamily="18" charset="0"/>
                        <a:ea typeface="Times New Roman"/>
                      </a:endParaRPr>
                    </a:p>
                  </a:txBody>
                  <a:tcPr marL="68580" marR="68580" marT="0" marB="0" anchor="b"/>
                </a:tc>
                <a:tc>
                  <a:txBody>
                    <a:bodyPr/>
                    <a:lstStyle/>
                    <a:p>
                      <a:pPr marL="0" marR="0" algn="r">
                        <a:spcBef>
                          <a:spcPts val="0"/>
                        </a:spcBef>
                        <a:spcAft>
                          <a:spcPts val="0"/>
                        </a:spcAft>
                      </a:pPr>
                      <a:endParaRPr lang="en-US" sz="1400" dirty="0">
                        <a:solidFill>
                          <a:srgbClr val="000000"/>
                        </a:solidFill>
                        <a:latin typeface="Georgia" pitchFamily="18" charset="0"/>
                        <a:ea typeface="Times New Roman"/>
                      </a:endParaRPr>
                    </a:p>
                    <a:p>
                      <a:pPr marL="0" marR="0" algn="r">
                        <a:spcBef>
                          <a:spcPts val="0"/>
                        </a:spcBef>
                        <a:spcAft>
                          <a:spcPts val="0"/>
                        </a:spcAft>
                      </a:pPr>
                      <a:endParaRPr lang="en-US" sz="1400" dirty="0" smtClean="0">
                        <a:solidFill>
                          <a:srgbClr val="000000"/>
                        </a:solidFill>
                        <a:latin typeface="Georgia" pitchFamily="18" charset="0"/>
                        <a:ea typeface="Times New Roman"/>
                      </a:endParaRPr>
                    </a:p>
                    <a:p>
                      <a:pPr marL="0" marR="0" algn="r">
                        <a:spcBef>
                          <a:spcPts val="0"/>
                        </a:spcBef>
                        <a:spcAft>
                          <a:spcPts val="0"/>
                        </a:spcAft>
                      </a:pPr>
                      <a:endParaRPr lang="en-US" sz="1400" dirty="0" smtClean="0">
                        <a:solidFill>
                          <a:srgbClr val="000000"/>
                        </a:solidFill>
                        <a:latin typeface="Georgia" pitchFamily="18" charset="0"/>
                        <a:ea typeface="Times New Roman"/>
                      </a:endParaRPr>
                    </a:p>
                    <a:p>
                      <a:pPr marL="0" marR="0" algn="r">
                        <a:spcBef>
                          <a:spcPts val="0"/>
                        </a:spcBef>
                        <a:spcAft>
                          <a:spcPts val="0"/>
                        </a:spcAft>
                      </a:pPr>
                      <a:endParaRPr lang="en-US" sz="1400" dirty="0" smtClean="0">
                        <a:solidFill>
                          <a:srgbClr val="000000"/>
                        </a:solidFill>
                        <a:latin typeface="Georgia" pitchFamily="18" charset="0"/>
                        <a:ea typeface="Times New Roman"/>
                      </a:endParaRPr>
                    </a:p>
                    <a:p>
                      <a:pPr marL="0" marR="0" algn="r">
                        <a:spcBef>
                          <a:spcPts val="0"/>
                        </a:spcBef>
                        <a:spcAft>
                          <a:spcPts val="0"/>
                        </a:spcAft>
                      </a:pPr>
                      <a:r>
                        <a:rPr lang="en-US" sz="1400" dirty="0" smtClean="0">
                          <a:solidFill>
                            <a:srgbClr val="000000"/>
                          </a:solidFill>
                          <a:latin typeface="Georgia" pitchFamily="18" charset="0"/>
                          <a:ea typeface="Times New Roman"/>
                        </a:rPr>
                        <a:t>577.6</a:t>
                      </a:r>
                      <a:endParaRPr lang="en-US" sz="1400" dirty="0">
                        <a:latin typeface="Georgia" pitchFamily="18" charset="0"/>
                        <a:ea typeface="Times New Roman"/>
                      </a:endParaRPr>
                    </a:p>
                  </a:txBody>
                  <a:tcPr marL="68580" marR="68580" marT="0" marB="0"/>
                </a:tc>
              </a:tr>
              <a:tr h="370840">
                <a:tc>
                  <a:txBody>
                    <a:bodyPr/>
                    <a:lstStyle/>
                    <a:p>
                      <a:pPr marL="0" marR="0">
                        <a:spcBef>
                          <a:spcPts val="0"/>
                        </a:spcBef>
                        <a:spcAft>
                          <a:spcPts val="0"/>
                        </a:spcAft>
                      </a:pPr>
                      <a:r>
                        <a:rPr lang="en-US" sz="1400" dirty="0" smtClean="0">
                          <a:latin typeface="Georgia" pitchFamily="18" charset="0"/>
                          <a:ea typeface="Times New Roman"/>
                        </a:rPr>
                        <a:t>4.  Provide </a:t>
                      </a:r>
                      <a:r>
                        <a:rPr lang="en-US" sz="1400" dirty="0">
                          <a:latin typeface="Georgia" pitchFamily="18" charset="0"/>
                          <a:ea typeface="Times New Roman"/>
                        </a:rPr>
                        <a:t>targeted, intensive support and effective interventions to turn around schools identified for corrective action and restructuring (turning around lowest performing schools).</a:t>
                      </a:r>
                    </a:p>
                  </a:txBody>
                  <a:tcPr marL="68580" marR="68580" marT="0" marB="0" anchor="b"/>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rPr>
                        <a:t>68</a:t>
                      </a:r>
                      <a:endParaRPr lang="en-US" sz="1400" dirty="0">
                        <a:latin typeface="Georgia" pitchFamily="18" charset="0"/>
                        <a:ea typeface="Times New Roman"/>
                      </a:endParaRPr>
                    </a:p>
                  </a:txBody>
                  <a:tcPr marL="68580" marR="68580" marT="0" marB="0" anchor="b"/>
                </a:tc>
                <a:tc>
                  <a:txBody>
                    <a:bodyPr/>
                    <a:lstStyle/>
                    <a:p>
                      <a:pPr marL="0" marR="0" algn="r">
                        <a:spcBef>
                          <a:spcPts val="0"/>
                        </a:spcBef>
                        <a:spcAft>
                          <a:spcPts val="0"/>
                        </a:spcAft>
                      </a:pPr>
                      <a:endParaRPr lang="en-US" sz="1400" dirty="0">
                        <a:solidFill>
                          <a:srgbClr val="000000"/>
                        </a:solidFill>
                        <a:latin typeface="Georgia" pitchFamily="18" charset="0"/>
                        <a:ea typeface="Times New Roman"/>
                      </a:endParaRPr>
                    </a:p>
                    <a:p>
                      <a:pPr marL="0" marR="0" algn="r">
                        <a:spcBef>
                          <a:spcPts val="0"/>
                        </a:spcBef>
                        <a:spcAft>
                          <a:spcPts val="0"/>
                        </a:spcAft>
                      </a:pPr>
                      <a:endParaRPr lang="en-US" sz="1400" dirty="0" smtClean="0">
                        <a:solidFill>
                          <a:srgbClr val="000000"/>
                        </a:solidFill>
                        <a:latin typeface="Georgia" pitchFamily="18" charset="0"/>
                        <a:ea typeface="Times New Roman"/>
                      </a:endParaRPr>
                    </a:p>
                    <a:p>
                      <a:pPr marL="0" marR="0" algn="r">
                        <a:spcBef>
                          <a:spcPts val="0"/>
                        </a:spcBef>
                        <a:spcAft>
                          <a:spcPts val="0"/>
                        </a:spcAft>
                      </a:pPr>
                      <a:r>
                        <a:rPr lang="en-US" sz="1400" dirty="0" smtClean="0">
                          <a:solidFill>
                            <a:srgbClr val="000000"/>
                          </a:solidFill>
                          <a:latin typeface="Georgia" pitchFamily="18" charset="0"/>
                          <a:ea typeface="Times New Roman"/>
                        </a:rPr>
                        <a:t>541.7</a:t>
                      </a:r>
                      <a:endParaRPr lang="en-US" sz="1400" dirty="0">
                        <a:latin typeface="Georgia" pitchFamily="18" charset="0"/>
                        <a:ea typeface="Times New Roman"/>
                      </a:endParaRPr>
                    </a:p>
                  </a:txBody>
                  <a:tcPr marL="68580" marR="68580" marT="0" marB="0"/>
                </a:tc>
              </a:tr>
              <a:tr h="259080">
                <a:tc>
                  <a:txBody>
                    <a:bodyPr/>
                    <a:lstStyle/>
                    <a:p>
                      <a:pPr marL="0" marR="0" algn="l">
                        <a:spcBef>
                          <a:spcPts val="0"/>
                        </a:spcBef>
                        <a:spcAft>
                          <a:spcPts val="0"/>
                        </a:spcAft>
                      </a:pPr>
                      <a:r>
                        <a:rPr lang="en-US" sz="1400" dirty="0">
                          <a:solidFill>
                            <a:srgbClr val="000000"/>
                          </a:solidFill>
                          <a:latin typeface="Georgia" pitchFamily="18" charset="0"/>
                          <a:ea typeface="Times New Roman"/>
                        </a:rPr>
                        <a:t>Other (items not reported in above categories)</a:t>
                      </a:r>
                      <a:endParaRPr lang="en-US" sz="1400" dirty="0">
                        <a:latin typeface="Georgia" pitchFamily="18" charset="0"/>
                        <a:ea typeface="Times New Roman"/>
                      </a:endParaRPr>
                    </a:p>
                  </a:txBody>
                  <a:tcPr marL="68580" marR="68580" marT="0" marB="0" anchor="b"/>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rPr>
                        <a:t>327</a:t>
                      </a:r>
                      <a:endParaRPr lang="en-US" sz="1400" dirty="0">
                        <a:latin typeface="Georgia" pitchFamily="18" charset="0"/>
                        <a:ea typeface="Times New Roman"/>
                      </a:endParaRPr>
                    </a:p>
                  </a:txBody>
                  <a:tcPr marL="68580" marR="68580" marT="0" marB="0" anchor="b"/>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rPr>
                        <a:t>685.4</a:t>
                      </a:r>
                      <a:endParaRPr lang="en-US" sz="1400" dirty="0">
                        <a:latin typeface="Georgia" pitchFamily="18" charset="0"/>
                        <a:ea typeface="Times New Roman"/>
                      </a:endParaRPr>
                    </a:p>
                  </a:txBody>
                  <a:tcPr marL="68580" marR="68580" marT="0" marB="0" anchor="b"/>
                </a:tc>
              </a:tr>
              <a:tr h="370840">
                <a:tc>
                  <a:txBody>
                    <a:bodyPr/>
                    <a:lstStyle/>
                    <a:p>
                      <a:pPr marL="0" marR="0" algn="l">
                        <a:spcBef>
                          <a:spcPts val="0"/>
                        </a:spcBef>
                        <a:spcAft>
                          <a:spcPts val="0"/>
                        </a:spcAft>
                      </a:pPr>
                      <a:r>
                        <a:rPr lang="en-US" sz="1400" b="1" dirty="0">
                          <a:solidFill>
                            <a:srgbClr val="000000"/>
                          </a:solidFill>
                          <a:latin typeface="Georgia" pitchFamily="18" charset="0"/>
                          <a:ea typeface="Times New Roman"/>
                        </a:rPr>
                        <a:t>Total</a:t>
                      </a:r>
                      <a:endParaRPr lang="en-US" sz="14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rPr>
                        <a:t>$513</a:t>
                      </a:r>
                      <a:endParaRPr lang="en-US" sz="1400" dirty="0">
                        <a:latin typeface="Georgia" pitchFamily="18" charset="0"/>
                        <a:ea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rPr>
                        <a:t>2,262.5</a:t>
                      </a:r>
                    </a:p>
                  </a:txBody>
                  <a:tcPr marL="68580" marR="68580" marT="0" marB="0" anchor="ctr"/>
                </a:tc>
              </a:tr>
            </a:tbl>
          </a:graphicData>
        </a:graphic>
      </p:graphicFrame>
      <p:sp>
        <p:nvSpPr>
          <p:cNvPr id="6181" name="TextBox 3"/>
          <p:cNvSpPr txBox="1">
            <a:spLocks noChangeArrowheads="1"/>
          </p:cNvSpPr>
          <p:nvPr/>
        </p:nvSpPr>
        <p:spPr bwMode="auto">
          <a:xfrm>
            <a:off x="533400" y="1143000"/>
            <a:ext cx="6172200" cy="369888"/>
          </a:xfrm>
          <a:prstGeom prst="rect">
            <a:avLst/>
          </a:prstGeom>
          <a:noFill/>
          <a:ln w="9525">
            <a:noFill/>
            <a:miter lim="800000"/>
            <a:headEnd/>
            <a:tailEnd/>
          </a:ln>
        </p:spPr>
        <p:txBody>
          <a:bodyPr>
            <a:spAutoFit/>
          </a:bodyPr>
          <a:lstStyle/>
          <a:p>
            <a:r>
              <a:rPr lang="en-US">
                <a:latin typeface="Calibri" pitchFamily="34" charset="0"/>
              </a:rPr>
              <a:t>American Recovery and Reinvestment Act of 2009 (ARRA)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609600" y="1143000"/>
          <a:ext cx="82296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85800"/>
            <a:ext cx="8229600" cy="1066800"/>
          </a:xfrm>
        </p:spPr>
        <p:txBody>
          <a:bodyPr/>
          <a:lstStyle/>
          <a:p>
            <a:pPr eaLnBrk="1" hangingPunct="1"/>
            <a:r>
              <a:rPr lang="en-US" smtClean="0"/>
              <a:t>Finance Section</a:t>
            </a:r>
          </a:p>
        </p:txBody>
      </p:sp>
      <p:graphicFrame>
        <p:nvGraphicFramePr>
          <p:cNvPr id="4" name="Content Placeholder 3"/>
          <p:cNvGraphicFramePr>
            <a:graphicFrameLocks noGrp="1"/>
          </p:cNvGraphicFramePr>
          <p:nvPr>
            <p:ph idx="1"/>
          </p:nvPr>
        </p:nvGraphicFramePr>
        <p:xfrm>
          <a:off x="225425" y="1676400"/>
          <a:ext cx="8716010" cy="4712552"/>
        </p:xfrm>
        <a:graphic>
          <a:graphicData uri="http://schemas.openxmlformats.org/drawingml/2006/table">
            <a:tbl>
              <a:tblPr firstRow="1" bandRow="1">
                <a:tableStyleId>{5C22544A-7EE6-4342-B048-85BDC9FD1C3A}</a:tableStyleId>
              </a:tblPr>
              <a:tblGrid>
                <a:gridCol w="1981201"/>
                <a:gridCol w="1295400"/>
                <a:gridCol w="1295400"/>
                <a:gridCol w="1295400"/>
                <a:gridCol w="1371600"/>
                <a:gridCol w="1477009"/>
              </a:tblGrid>
              <a:tr h="507744">
                <a:tc>
                  <a:txBody>
                    <a:bodyPr/>
                    <a:lstStyle/>
                    <a:p>
                      <a:pPr marL="0" marR="0">
                        <a:spcBef>
                          <a:spcPts val="0"/>
                        </a:spcBef>
                        <a:spcAft>
                          <a:spcPts val="0"/>
                        </a:spcAft>
                      </a:pPr>
                      <a:r>
                        <a:rPr lang="en-US" sz="1400" b="1" dirty="0">
                          <a:solidFill>
                            <a:srgbClr val="000000"/>
                          </a:solidFill>
                          <a:latin typeface="Georgia" pitchFamily="18" charset="0"/>
                          <a:ea typeface="Times New Roman"/>
                          <a:cs typeface="Times New Roman"/>
                        </a:rPr>
                        <a:t>Race to the Top LEA Project Funds</a:t>
                      </a:r>
                      <a:endParaRPr lang="en-US" sz="1400" dirty="0">
                        <a:latin typeface="Georgia"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400" b="1" dirty="0">
                          <a:solidFill>
                            <a:srgbClr val="000000"/>
                          </a:solidFill>
                          <a:latin typeface="Georgia" pitchFamily="18" charset="0"/>
                          <a:ea typeface="Times New Roman"/>
                          <a:cs typeface="Times New Roman"/>
                        </a:rPr>
                        <a:t>Project Year 1</a:t>
                      </a:r>
                      <a:endParaRPr lang="en-US" sz="1400" dirty="0">
                        <a:latin typeface="Georgia"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400" b="1" dirty="0">
                          <a:solidFill>
                            <a:srgbClr val="000000"/>
                          </a:solidFill>
                          <a:latin typeface="Georgia" pitchFamily="18" charset="0"/>
                          <a:ea typeface="Times New Roman"/>
                          <a:cs typeface="Times New Roman"/>
                        </a:rPr>
                        <a:t>Project Year 2</a:t>
                      </a:r>
                      <a:endParaRPr lang="en-US" sz="1400" dirty="0">
                        <a:latin typeface="Georgia"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400" b="1" dirty="0">
                          <a:solidFill>
                            <a:srgbClr val="000000"/>
                          </a:solidFill>
                          <a:latin typeface="Georgia" pitchFamily="18" charset="0"/>
                          <a:ea typeface="Times New Roman"/>
                          <a:cs typeface="Times New Roman"/>
                        </a:rPr>
                        <a:t>Project Year 3</a:t>
                      </a:r>
                      <a:endParaRPr lang="en-US" sz="1400" dirty="0">
                        <a:latin typeface="Georgia"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400" b="1" dirty="0">
                          <a:solidFill>
                            <a:srgbClr val="000000"/>
                          </a:solidFill>
                          <a:latin typeface="Georgia" pitchFamily="18" charset="0"/>
                          <a:ea typeface="Times New Roman"/>
                          <a:cs typeface="Times New Roman"/>
                        </a:rPr>
                        <a:t>Project Year 4</a:t>
                      </a:r>
                      <a:endParaRPr lang="en-US" sz="1400" dirty="0">
                        <a:latin typeface="Georgia"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400" b="1" dirty="0">
                          <a:solidFill>
                            <a:srgbClr val="000000"/>
                          </a:solidFill>
                          <a:latin typeface="Georgia" pitchFamily="18" charset="0"/>
                          <a:ea typeface="Times New Roman"/>
                          <a:cs typeface="Times New Roman"/>
                        </a:rPr>
                        <a:t>Total</a:t>
                      </a:r>
                      <a:endParaRPr lang="en-US" sz="140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State Success Factors</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cs typeface="Times New Roman"/>
                        </a:rPr>
                        <a:t>$301,726</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cs typeface="Times New Roman"/>
                        </a:rPr>
                        <a:t>$264,131</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cs typeface="Times New Roman"/>
                        </a:rPr>
                        <a:t>$270,368</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smtClean="0">
                          <a:solidFill>
                            <a:srgbClr val="000000"/>
                          </a:solidFill>
                          <a:latin typeface="Georgia" pitchFamily="18" charset="0"/>
                          <a:ea typeface="Times New Roman"/>
                          <a:cs typeface="Times New Roman"/>
                        </a:rPr>
                        <a:t>$274,286</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cs typeface="Times New Roman"/>
                        </a:rPr>
                        <a:t>$1,110,511</a:t>
                      </a:r>
                      <a:endParaRPr lang="en-US" sz="140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Standards and Assessments</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3,357,474</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7,794,306</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5,292,911</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3,692,607</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0" dirty="0">
                          <a:solidFill>
                            <a:srgbClr val="000000"/>
                          </a:solidFill>
                          <a:latin typeface="Georgia" pitchFamily="18" charset="0"/>
                          <a:ea typeface="Times New Roman"/>
                          <a:cs typeface="Times New Roman"/>
                        </a:rPr>
                        <a:t>20,137,298</a:t>
                      </a:r>
                      <a:endParaRPr lang="en-US" sz="1400" b="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Data Systems to support instruction</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5,279,103</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9,788,610</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5,405,494</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3,054,267</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0" dirty="0">
                          <a:solidFill>
                            <a:srgbClr val="000000"/>
                          </a:solidFill>
                          <a:latin typeface="Georgia" pitchFamily="18" charset="0"/>
                          <a:ea typeface="Times New Roman"/>
                          <a:cs typeface="Times New Roman"/>
                        </a:rPr>
                        <a:t>23,527,474</a:t>
                      </a:r>
                      <a:endParaRPr lang="en-US" sz="1400" b="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a:solidFill>
                            <a:srgbClr val="000000"/>
                          </a:solidFill>
                          <a:latin typeface="Georgia" pitchFamily="18" charset="0"/>
                          <a:ea typeface="Times New Roman"/>
                          <a:cs typeface="Times New Roman"/>
                        </a:rPr>
                        <a:t>Great Teachers and Leaders</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3,917,846</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31,323,649</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13,979,686</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9,283,770</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0" dirty="0">
                          <a:solidFill>
                            <a:srgbClr val="000000"/>
                          </a:solidFill>
                          <a:latin typeface="Georgia" pitchFamily="18" charset="0"/>
                          <a:ea typeface="Times New Roman"/>
                          <a:cs typeface="Times New Roman"/>
                        </a:rPr>
                        <a:t>58,504,951</a:t>
                      </a:r>
                      <a:endParaRPr lang="en-US" sz="1400" b="0" dirty="0">
                        <a:latin typeface="Georgia" pitchFamily="18" charset="0"/>
                        <a:ea typeface="Times New Roman"/>
                        <a:cs typeface="Times New Roman"/>
                      </a:endParaRPr>
                    </a:p>
                  </a:txBody>
                  <a:tcPr marL="68580" marR="68580" marT="0" marB="0" anchor="ctr"/>
                </a:tc>
              </a:tr>
              <a:tr h="650600">
                <a:tc>
                  <a:txBody>
                    <a:bodyPr/>
                    <a:lstStyle/>
                    <a:p>
                      <a:pPr marL="0" marR="0">
                        <a:spcBef>
                          <a:spcPts val="0"/>
                        </a:spcBef>
                        <a:spcAft>
                          <a:spcPts val="0"/>
                        </a:spcAft>
                      </a:pPr>
                      <a:r>
                        <a:rPr lang="en-US" sz="1400">
                          <a:solidFill>
                            <a:srgbClr val="000000"/>
                          </a:solidFill>
                          <a:latin typeface="Georgia" pitchFamily="18" charset="0"/>
                          <a:ea typeface="Times New Roman"/>
                          <a:cs typeface="Times New Roman"/>
                        </a:rPr>
                        <a:t>Turning Around the Lowest Achieving Schools</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718,409</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3,129,182</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2,558,108</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1,818,342</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0" dirty="0">
                          <a:solidFill>
                            <a:srgbClr val="000000"/>
                          </a:solidFill>
                          <a:latin typeface="Georgia" pitchFamily="18" charset="0"/>
                          <a:ea typeface="Times New Roman"/>
                          <a:cs typeface="Times New Roman"/>
                        </a:rPr>
                        <a:t>8,224,041</a:t>
                      </a:r>
                      <a:endParaRPr lang="en-US" sz="1400" b="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STEM</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24,423</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387,545</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240,907</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240,907</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0" dirty="0">
                          <a:solidFill>
                            <a:srgbClr val="000000"/>
                          </a:solidFill>
                          <a:latin typeface="Georgia" pitchFamily="18" charset="0"/>
                          <a:ea typeface="Times New Roman"/>
                          <a:cs typeface="Times New Roman"/>
                        </a:rPr>
                        <a:t>893,782</a:t>
                      </a:r>
                      <a:endParaRPr lang="en-US" sz="1400" b="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a:solidFill>
                            <a:srgbClr val="000000"/>
                          </a:solidFill>
                          <a:latin typeface="Georgia" pitchFamily="18" charset="0"/>
                          <a:ea typeface="Times New Roman"/>
                          <a:cs typeface="Times New Roman"/>
                        </a:rPr>
                        <a:t>Multiple Sections</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1,100,595</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a:solidFill>
                            <a:srgbClr val="000000"/>
                          </a:solidFill>
                          <a:latin typeface="Georgia" pitchFamily="18" charset="0"/>
                          <a:ea typeface="Times New Roman"/>
                          <a:cs typeface="Times New Roman"/>
                        </a:rPr>
                        <a:t>4,346,596</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3,691,100</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dirty="0">
                          <a:solidFill>
                            <a:srgbClr val="000000"/>
                          </a:solidFill>
                          <a:latin typeface="Georgia" pitchFamily="18" charset="0"/>
                          <a:ea typeface="Times New Roman"/>
                          <a:cs typeface="Times New Roman"/>
                        </a:rPr>
                        <a:t>3,463,242</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0" dirty="0">
                          <a:solidFill>
                            <a:srgbClr val="000000"/>
                          </a:solidFill>
                          <a:latin typeface="Georgia" pitchFamily="18" charset="0"/>
                          <a:ea typeface="Times New Roman"/>
                          <a:cs typeface="Times New Roman"/>
                        </a:rPr>
                        <a:t>12,601,533</a:t>
                      </a:r>
                      <a:endParaRPr lang="en-US" sz="1400" b="0" dirty="0">
                        <a:latin typeface="Georgia" pitchFamily="18" charset="0"/>
                        <a:ea typeface="Times New Roman"/>
                        <a:cs typeface="Times New Roman"/>
                      </a:endParaRPr>
                    </a:p>
                  </a:txBody>
                  <a:tcPr marL="68580" marR="68580" marT="0" marB="0" anchor="ctr"/>
                </a:tc>
              </a:tr>
              <a:tr h="507744">
                <a:tc>
                  <a:txBody>
                    <a:bodyPr/>
                    <a:lstStyle/>
                    <a:p>
                      <a:pPr marL="0" marR="0">
                        <a:spcBef>
                          <a:spcPts val="0"/>
                        </a:spcBef>
                        <a:spcAft>
                          <a:spcPts val="0"/>
                        </a:spcAft>
                      </a:pPr>
                      <a:r>
                        <a:rPr lang="en-US" sz="1400" b="1">
                          <a:solidFill>
                            <a:srgbClr val="000000"/>
                          </a:solidFill>
                          <a:latin typeface="Georgia" pitchFamily="18" charset="0"/>
                          <a:ea typeface="Times New Roman"/>
                          <a:cs typeface="Times New Roman"/>
                        </a:rPr>
                        <a:t>Total</a:t>
                      </a:r>
                      <a:endParaRPr lang="en-US" sz="140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cs typeface="Times New Roman"/>
                        </a:rPr>
                        <a:t>$14,699,576</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cs typeface="Times New Roman"/>
                        </a:rPr>
                        <a:t>$57,034,019</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cs typeface="Times New Roman"/>
                        </a:rPr>
                        <a:t>$31,438,574</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cs typeface="Times New Roman"/>
                        </a:rPr>
                        <a:t>$21,827,421</a:t>
                      </a:r>
                      <a:endParaRPr lang="en-US" sz="14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400" b="1" dirty="0" smtClean="0">
                          <a:solidFill>
                            <a:srgbClr val="000000"/>
                          </a:solidFill>
                          <a:latin typeface="Georgia" pitchFamily="18" charset="0"/>
                          <a:ea typeface="Times New Roman"/>
                          <a:cs typeface="Times New Roman"/>
                        </a:rPr>
                        <a:t>$124,999,590</a:t>
                      </a:r>
                      <a:endParaRPr lang="en-US" sz="1400" dirty="0">
                        <a:latin typeface="Georgia" pitchFamily="18" charset="0"/>
                        <a:ea typeface="Times New Roman"/>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676400"/>
            <a:ext cx="8229600" cy="3810000"/>
          </a:xfrm>
        </p:spPr>
        <p:style>
          <a:lnRef idx="1">
            <a:schemeClr val="accent1"/>
          </a:lnRef>
          <a:fillRef idx="2">
            <a:schemeClr val="accent1"/>
          </a:fillRef>
          <a:effectRef idx="1">
            <a:schemeClr val="accent1"/>
          </a:effectRef>
          <a:fontRef idx="minor">
            <a:schemeClr val="dk1"/>
          </a:fontRef>
        </p:style>
        <p:txBody>
          <a:bodyPr/>
          <a:lstStyle/>
          <a:p>
            <a:pPr eaLnBrk="1" hangingPunct="1">
              <a:defRPr/>
            </a:pPr>
            <a:r>
              <a:rPr lang="en-US" dirty="0" smtClean="0"/>
              <a:t/>
            </a:r>
            <a:br>
              <a:rPr lang="en-US" dirty="0" smtClean="0"/>
            </a:br>
            <a:r>
              <a:rPr lang="en-US" dirty="0" smtClean="0"/>
              <a:t>2011 Master Plan Review Findings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rtlCol="0">
            <a:normAutofit fontScale="90000"/>
          </a:bodyPr>
          <a:lstStyle/>
          <a:p>
            <a:pPr eaLnBrk="1" fontAlgn="auto" hangingPunct="1">
              <a:spcAft>
                <a:spcPts val="0"/>
              </a:spcAft>
              <a:defRPr/>
            </a:pPr>
            <a:r>
              <a:rPr lang="en-US" sz="3600" b="1" dirty="0" smtClean="0"/>
              <a:t>Recommendation on </a:t>
            </a:r>
            <a:br>
              <a:rPr lang="en-US" sz="3600" b="1" dirty="0" smtClean="0"/>
            </a:br>
            <a:r>
              <a:rPr lang="en-US" sz="3600" b="1" dirty="0" smtClean="0"/>
              <a:t>Approvability Status:</a:t>
            </a:r>
          </a:p>
        </p:txBody>
      </p:sp>
      <p:sp>
        <p:nvSpPr>
          <p:cNvPr id="18435" name="Content Placeholder 2"/>
          <p:cNvSpPr>
            <a:spLocks noGrp="1"/>
          </p:cNvSpPr>
          <p:nvPr>
            <p:ph idx="1"/>
          </p:nvPr>
        </p:nvSpPr>
        <p:spPr>
          <a:xfrm>
            <a:off x="457200" y="2286000"/>
            <a:ext cx="8229600" cy="4191000"/>
          </a:xfrm>
        </p:spPr>
        <p:style>
          <a:lnRef idx="1">
            <a:schemeClr val="accent2"/>
          </a:lnRef>
          <a:fillRef idx="2">
            <a:schemeClr val="accent2"/>
          </a:fillRef>
          <a:effectRef idx="1">
            <a:schemeClr val="accent2"/>
          </a:effectRef>
          <a:fontRef idx="minor">
            <a:schemeClr val="dk1"/>
          </a:fontRef>
        </p:style>
        <p:txBody>
          <a:bodyPr/>
          <a:lstStyle/>
          <a:p>
            <a:pPr eaLnBrk="1" hangingPunct="1">
              <a:defRPr/>
            </a:pPr>
            <a:endParaRPr lang="en-US" dirty="0" smtClean="0"/>
          </a:p>
          <a:p>
            <a:pPr eaLnBrk="1" hangingPunct="1">
              <a:defRPr/>
            </a:pPr>
            <a:endParaRPr lang="en-US" dirty="0" smtClean="0"/>
          </a:p>
          <a:p>
            <a:pPr eaLnBrk="1" hangingPunct="1">
              <a:buFont typeface="Georgia" pitchFamily="18" charset="0"/>
              <a:buNone/>
              <a:defRPr/>
            </a:pPr>
            <a:r>
              <a:rPr lang="en-US" dirty="0" smtClean="0"/>
              <a:t>    </a:t>
            </a:r>
            <a:r>
              <a:rPr lang="en-US" sz="3200" dirty="0" smtClean="0"/>
              <a:t>All 24 Local School System Master Plan Annual Updates are recommended as approvable.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04800" y="990600"/>
            <a:ext cx="8229600" cy="1066800"/>
          </a:xfrm>
        </p:spPr>
        <p:style>
          <a:lnRef idx="1">
            <a:schemeClr val="accent1"/>
          </a:lnRef>
          <a:fillRef idx="3">
            <a:schemeClr val="accent1"/>
          </a:fillRef>
          <a:effectRef idx="2">
            <a:schemeClr val="accent1"/>
          </a:effectRef>
          <a:fontRef idx="minor">
            <a:schemeClr val="lt1"/>
          </a:fontRef>
        </p:style>
        <p:txBody>
          <a:bodyPr/>
          <a:lstStyle/>
          <a:p>
            <a:pPr eaLnBrk="1" hangingPunct="1">
              <a:defRPr/>
            </a:pPr>
            <a:r>
              <a:rPr lang="en-US" sz="3200" dirty="0" smtClean="0"/>
              <a:t>Purpose of the 2011 Master Plan Update</a:t>
            </a:r>
          </a:p>
        </p:txBody>
      </p:sp>
      <p:sp>
        <p:nvSpPr>
          <p:cNvPr id="7173" name="Content Placeholder 2"/>
          <p:cNvSpPr>
            <a:spLocks noGrp="1"/>
          </p:cNvSpPr>
          <p:nvPr>
            <p:ph idx="1"/>
          </p:nvPr>
        </p:nvSpPr>
        <p:spPr/>
        <p:txBody>
          <a:bodyPr>
            <a:normAutofit/>
          </a:bodyPr>
          <a:lstStyle/>
          <a:p>
            <a:pPr eaLnBrk="1" hangingPunct="1">
              <a:buFont typeface="Georgia" pitchFamily="18" charset="0"/>
              <a:buNone/>
            </a:pPr>
            <a:r>
              <a:rPr lang="en-US" sz="2400" dirty="0" smtClean="0"/>
              <a:t>Foci of the annual review:</a:t>
            </a:r>
          </a:p>
          <a:p>
            <a:pPr eaLnBrk="1" hangingPunct="1">
              <a:buFont typeface="Georgia" pitchFamily="18" charset="0"/>
              <a:buNone/>
            </a:pPr>
            <a:endParaRPr lang="en-US" sz="2400" dirty="0" smtClean="0"/>
          </a:p>
          <a:p>
            <a:pPr eaLnBrk="1" hangingPunct="1"/>
            <a:r>
              <a:rPr lang="en-US" sz="2400" dirty="0" smtClean="0"/>
              <a:t>Discuss local school systems’ progress toward meeting their master plan goals (based on 5 NCLB Goals)</a:t>
            </a:r>
          </a:p>
          <a:p>
            <a:pPr eaLnBrk="1" hangingPunct="1">
              <a:buNone/>
            </a:pPr>
            <a:endParaRPr lang="en-US" sz="2400" dirty="0" smtClean="0"/>
          </a:p>
          <a:p>
            <a:pPr eaLnBrk="1" hangingPunct="1"/>
            <a:r>
              <a:rPr lang="en-US" sz="2400" dirty="0" smtClean="0"/>
              <a:t>Approve year 2 RTTT scope of work  and identify goals for year 3 RTTT scope of work</a:t>
            </a:r>
          </a:p>
          <a:p>
            <a:pPr eaLnBrk="1" hangingPunct="1">
              <a:buFont typeface="Georgia" pitchFamily="18" charset="0"/>
              <a:buNone/>
            </a:pPr>
            <a:endParaRPr lang="en-US" sz="2400" dirty="0" smtClean="0"/>
          </a:p>
          <a:p>
            <a:pPr eaLnBrk="1" hangingPunct="1"/>
            <a:r>
              <a:rPr lang="en-US" sz="2400" dirty="0" smtClean="0"/>
              <a:t>Evaluate the alignment of local school system priorities and their annual budgets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a:xfrm>
            <a:off x="457200" y="381000"/>
            <a:ext cx="8229600" cy="1069975"/>
          </a:xfrm>
        </p:spPr>
        <p:txBody>
          <a:bodyPr/>
          <a:lstStyle/>
          <a:p>
            <a:pPr eaLnBrk="1" hangingPunct="1"/>
            <a:r>
              <a:rPr lang="en-US" sz="3600" b="1" dirty="0" smtClean="0"/>
              <a:t>RTTT Four Assurances and NCLB </a:t>
            </a:r>
          </a:p>
        </p:txBody>
      </p:sp>
      <p:graphicFrame>
        <p:nvGraphicFramePr>
          <p:cNvPr id="6" name="Diagram 5"/>
          <p:cNvGraphicFramePr/>
          <p:nvPr/>
        </p:nvGraphicFramePr>
        <p:xfrm>
          <a:off x="533400" y="1676400"/>
          <a:ext cx="73914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Integrated NCLB/RTTT Review Process	</a:t>
            </a:r>
            <a:endParaRPr lang="en-US" dirty="0"/>
          </a:p>
        </p:txBody>
      </p:sp>
      <p:sp>
        <p:nvSpPr>
          <p:cNvPr id="3" name="Content Placeholder 2"/>
          <p:cNvSpPr>
            <a:spLocks noGrp="1"/>
          </p:cNvSpPr>
          <p:nvPr>
            <p:ph idx="1"/>
          </p:nvPr>
        </p:nvSpPr>
        <p:spPr/>
        <p:txBody>
          <a:bodyPr>
            <a:normAutofit/>
          </a:bodyPr>
          <a:lstStyle/>
          <a:p>
            <a:r>
              <a:rPr lang="en-US" dirty="0" smtClean="0"/>
              <a:t>Approximately 130 reviewers </a:t>
            </a:r>
          </a:p>
          <a:p>
            <a:endParaRPr lang="en-US" dirty="0" smtClean="0"/>
          </a:p>
          <a:p>
            <a:r>
              <a:rPr lang="en-US" dirty="0" smtClean="0"/>
              <a:t>Panels consisted of MSDE and system level representatives, finance specialists, RTTT liaisons, and ELL specialists</a:t>
            </a:r>
          </a:p>
          <a:p>
            <a:pPr>
              <a:buNone/>
            </a:pPr>
            <a:endParaRPr lang="en-US" dirty="0" smtClean="0"/>
          </a:p>
          <a:p>
            <a:r>
              <a:rPr lang="en-US" dirty="0" smtClean="0"/>
              <a:t>All panel members analyzed  and responded to the  entire master plan document (including NCLB and RTTT portions)</a:t>
            </a:r>
          </a:p>
          <a:p>
            <a:endParaRPr lang="en-US" dirty="0" smtClean="0"/>
          </a:p>
          <a:p>
            <a:endParaRPr lang="en-US" dirty="0" smtClean="0"/>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Additions	</a:t>
            </a:r>
            <a:endParaRPr lang="en-US" dirty="0"/>
          </a:p>
        </p:txBody>
      </p:sp>
      <p:graphicFrame>
        <p:nvGraphicFramePr>
          <p:cNvPr id="4" name="Content Placeholder 3"/>
          <p:cNvGraphicFramePr>
            <a:graphicFrameLocks noGrp="1"/>
          </p:cNvGraphicFramePr>
          <p:nvPr>
            <p:ph idx="1"/>
          </p:nvPr>
        </p:nvGraphicFramePr>
        <p:xfrm>
          <a:off x="457200" y="2438400"/>
          <a:ext cx="8229600" cy="4186619"/>
        </p:xfrm>
        <a:graphic>
          <a:graphicData uri="http://schemas.openxmlformats.org/drawingml/2006/table">
            <a:tbl>
              <a:tblPr firstRow="1" bandRow="1">
                <a:tableStyleId>{5C22544A-7EE6-4342-B048-85BDC9FD1C3A}</a:tableStyleId>
              </a:tblPr>
              <a:tblGrid>
                <a:gridCol w="4114800"/>
                <a:gridCol w="4114800"/>
              </a:tblGrid>
              <a:tr h="803339">
                <a:tc>
                  <a:txBody>
                    <a:bodyPr/>
                    <a:lstStyle/>
                    <a:p>
                      <a:pPr algn="ctr"/>
                      <a:r>
                        <a:rPr lang="en-US" sz="2400" dirty="0" smtClean="0"/>
                        <a:t>Family Engagement</a:t>
                      </a:r>
                      <a:endParaRPr lang="en-US" sz="2400" dirty="0"/>
                    </a:p>
                  </a:txBody>
                  <a:tcPr/>
                </a:tc>
                <a:tc>
                  <a:txBody>
                    <a:bodyPr/>
                    <a:lstStyle/>
                    <a:p>
                      <a:pPr algn="ctr"/>
                      <a:r>
                        <a:rPr lang="en-US" sz="2400" dirty="0" smtClean="0"/>
                        <a:t> Social Studies</a:t>
                      </a:r>
                      <a:endParaRPr lang="en-US" sz="2400" dirty="0"/>
                    </a:p>
                  </a:txBody>
                  <a:tcPr/>
                </a:tc>
              </a:tr>
              <a:tr h="2778061">
                <a:tc>
                  <a:txBody>
                    <a:bodyPr/>
                    <a:lstStyle/>
                    <a:p>
                      <a:r>
                        <a:rPr kumimoji="0" lang="en-US" sz="1800" kern="1200" dirty="0" smtClean="0">
                          <a:solidFill>
                            <a:schemeClr val="dk1"/>
                          </a:solidFill>
                          <a:latin typeface="+mn-lt"/>
                          <a:ea typeface="+mn-ea"/>
                          <a:cs typeface="+mn-cs"/>
                        </a:rPr>
                        <a:t>Intent:</a:t>
                      </a:r>
                    </a:p>
                    <a:p>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Determine</a:t>
                      </a:r>
                      <a:r>
                        <a:rPr kumimoji="0" lang="en-US" sz="1800" kern="1200" baseline="0" dirty="0" smtClean="0">
                          <a:solidFill>
                            <a:schemeClr val="dk1"/>
                          </a:solidFill>
                          <a:latin typeface="+mn-lt"/>
                          <a:ea typeface="+mn-ea"/>
                          <a:cs typeface="+mn-cs"/>
                        </a:rPr>
                        <a:t> how local school systems share information with parents </a:t>
                      </a:r>
                      <a:r>
                        <a:rPr kumimoji="0" lang="en-US" sz="1800" kern="1200" dirty="0" smtClean="0">
                          <a:solidFill>
                            <a:schemeClr val="dk1"/>
                          </a:solidFill>
                          <a:latin typeface="+mn-lt"/>
                          <a:ea typeface="+mn-ea"/>
                          <a:cs typeface="+mn-cs"/>
                        </a:rPr>
                        <a:t>regarding student academic standards, assessments, and data</a:t>
                      </a:r>
                    </a:p>
                    <a:p>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Determine how</a:t>
                      </a:r>
                      <a:r>
                        <a:rPr kumimoji="0" lang="en-US" sz="1800" kern="1200" baseline="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local</a:t>
                      </a:r>
                      <a:r>
                        <a:rPr kumimoji="0" lang="en-US" sz="1800" kern="1200" baseline="0" dirty="0" smtClean="0">
                          <a:solidFill>
                            <a:schemeClr val="dk1"/>
                          </a:solidFill>
                          <a:latin typeface="+mn-lt"/>
                          <a:ea typeface="+mn-ea"/>
                          <a:cs typeface="+mn-cs"/>
                        </a:rPr>
                        <a:t> school </a:t>
                      </a:r>
                      <a:r>
                        <a:rPr kumimoji="0" lang="en-US" sz="1800" kern="1200" dirty="0" smtClean="0">
                          <a:solidFill>
                            <a:schemeClr val="dk1"/>
                          </a:solidFill>
                          <a:latin typeface="+mn-lt"/>
                          <a:ea typeface="+mn-ea"/>
                          <a:cs typeface="+mn-cs"/>
                        </a:rPr>
                        <a:t>systems provide professional development to instructional and non-instructional staff, grades preK-12, on working with parents</a:t>
                      </a:r>
                      <a:endParaRPr lang="en-US" dirty="0"/>
                    </a:p>
                  </a:txBody>
                  <a:tcPr/>
                </a:tc>
                <a:tc>
                  <a:txBody>
                    <a:bodyPr/>
                    <a:lstStyle/>
                    <a:p>
                      <a:r>
                        <a:rPr kumimoji="0" lang="en-US" sz="1800" kern="1200" dirty="0" smtClean="0">
                          <a:solidFill>
                            <a:schemeClr val="dk1"/>
                          </a:solidFill>
                          <a:latin typeface="+mn-lt"/>
                          <a:ea typeface="+mn-ea"/>
                          <a:cs typeface="+mn-cs"/>
                        </a:rPr>
                        <a:t>Intent:</a:t>
                      </a:r>
                    </a:p>
                    <a:p>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Determine if school</a:t>
                      </a:r>
                      <a:r>
                        <a:rPr kumimoji="0" lang="en-US" sz="1800" kern="1200" baseline="0" dirty="0" smtClean="0">
                          <a:solidFill>
                            <a:schemeClr val="dk1"/>
                          </a:solidFill>
                          <a:latin typeface="+mn-lt"/>
                          <a:ea typeface="+mn-ea"/>
                          <a:cs typeface="+mn-cs"/>
                        </a:rPr>
                        <a:t> systems curriculum documents were aligned with the State Curriculum for Social Studies</a:t>
                      </a:r>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Solicit</a:t>
                      </a:r>
                      <a:r>
                        <a:rPr kumimoji="0" lang="en-US" sz="1800" kern="1200" baseline="0" dirty="0" smtClean="0">
                          <a:solidFill>
                            <a:schemeClr val="dk1"/>
                          </a:solidFill>
                          <a:latin typeface="+mn-lt"/>
                          <a:ea typeface="+mn-ea"/>
                          <a:cs typeface="+mn-cs"/>
                        </a:rPr>
                        <a:t> feedback on challenges reported by local school systems in delivering Social Studies instruction</a:t>
                      </a:r>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lstStyle/>
          <a:p>
            <a:pPr algn="ctr" eaLnBrk="1" hangingPunct="1">
              <a:defRPr/>
            </a:pPr>
            <a:r>
              <a:rPr lang="en-US" sz="3200" dirty="0" smtClean="0"/>
              <a:t>2011 Systems Identified for Improvement</a:t>
            </a:r>
            <a:endParaRPr lang="en-US" sz="3200" dirty="0"/>
          </a:p>
        </p:txBody>
      </p:sp>
      <p:graphicFrame>
        <p:nvGraphicFramePr>
          <p:cNvPr id="8" name="Content Placeholder 7"/>
          <p:cNvGraphicFramePr>
            <a:graphicFrameLocks noGrp="1"/>
          </p:cNvGraphicFramePr>
          <p:nvPr>
            <p:ph idx="1"/>
          </p:nvPr>
        </p:nvGraphicFramePr>
        <p:xfrm>
          <a:off x="533400" y="2438400"/>
          <a:ext cx="8001000" cy="3657600"/>
        </p:xfrm>
        <a:graphic>
          <a:graphicData uri="http://schemas.openxmlformats.org/drawingml/2006/table">
            <a:tbl>
              <a:tblPr firstRow="1" bandRow="1">
                <a:tableStyleId>{5C22544A-7EE6-4342-B048-85BDC9FD1C3A}</a:tableStyleId>
              </a:tblPr>
              <a:tblGrid>
                <a:gridCol w="4000500"/>
                <a:gridCol w="4000500"/>
              </a:tblGrid>
              <a:tr h="990600">
                <a:tc>
                  <a:txBody>
                    <a:bodyPr/>
                    <a:lstStyle/>
                    <a:p>
                      <a:r>
                        <a:rPr lang="en-US" sz="2400" dirty="0" smtClean="0"/>
                        <a:t> </a:t>
                      </a:r>
                    </a:p>
                    <a:p>
                      <a:r>
                        <a:rPr lang="en-US" sz="2400" dirty="0" smtClean="0"/>
                        <a:t>System Name</a:t>
                      </a:r>
                    </a:p>
                  </a:txBody>
                  <a:tcPr marL="186331" marR="186331"/>
                </a:tc>
                <a:tc>
                  <a:txBody>
                    <a:bodyPr/>
                    <a:lstStyle/>
                    <a:p>
                      <a:endParaRPr lang="en-US" sz="2400" dirty="0" smtClean="0"/>
                    </a:p>
                    <a:p>
                      <a:r>
                        <a:rPr lang="en-US" sz="2400" dirty="0" smtClean="0"/>
                        <a:t>Status</a:t>
                      </a:r>
                    </a:p>
                  </a:txBody>
                  <a:tcPr marL="186331" marR="186331"/>
                </a:tc>
              </a:tr>
              <a:tr h="457200">
                <a:tc>
                  <a:txBody>
                    <a:bodyPr/>
                    <a:lstStyle/>
                    <a:p>
                      <a:r>
                        <a:rPr lang="en-US" dirty="0" smtClean="0"/>
                        <a:t>Dorchester</a:t>
                      </a:r>
                    </a:p>
                  </a:txBody>
                  <a:tcPr marL="186331" marR="186331"/>
                </a:tc>
                <a:tc>
                  <a:txBody>
                    <a:bodyPr/>
                    <a:lstStyle/>
                    <a:p>
                      <a:pPr algn="ctr"/>
                      <a:r>
                        <a:rPr lang="en-US" baseline="0" dirty="0" smtClean="0"/>
                        <a:t>System </a:t>
                      </a:r>
                      <a:r>
                        <a:rPr lang="en-US" baseline="0" dirty="0" smtClean="0"/>
                        <a:t>Improvement Year 1</a:t>
                      </a:r>
                    </a:p>
                    <a:p>
                      <a:pPr algn="ctr"/>
                      <a:endParaRPr lang="en-US" dirty="0" smtClean="0"/>
                    </a:p>
                  </a:txBody>
                  <a:tcPr marL="186331" marR="186331"/>
                </a:tc>
              </a:tr>
              <a:tr h="502920">
                <a:tc>
                  <a:txBody>
                    <a:bodyPr/>
                    <a:lstStyle/>
                    <a:p>
                      <a:r>
                        <a:rPr lang="en-US" dirty="0" smtClean="0"/>
                        <a:t>Montgomery County</a:t>
                      </a:r>
                    </a:p>
                  </a:txBody>
                  <a:tcPr marL="186331" marR="186331"/>
                </a:tc>
                <a:tc>
                  <a:txBody>
                    <a:bodyPr/>
                    <a:lstStyle/>
                    <a:p>
                      <a:pPr algn="ctr"/>
                      <a:r>
                        <a:rPr lang="en-US" dirty="0" smtClean="0"/>
                        <a:t>System </a:t>
                      </a:r>
                      <a:r>
                        <a:rPr lang="en-US" dirty="0" smtClean="0"/>
                        <a:t>Improvement Year 1</a:t>
                      </a:r>
                    </a:p>
                  </a:txBody>
                  <a:tcPr marL="186331" marR="186331"/>
                </a:tc>
              </a:tr>
              <a:tr h="655320">
                <a:tc>
                  <a:txBody>
                    <a:bodyPr/>
                    <a:lstStyle/>
                    <a:p>
                      <a:r>
                        <a:rPr lang="en-US" dirty="0" smtClean="0"/>
                        <a:t>Prince George’s County</a:t>
                      </a:r>
                    </a:p>
                  </a:txBody>
                  <a:tcPr marL="186331" marR="186331"/>
                </a:tc>
                <a:tc>
                  <a:txBody>
                    <a:bodyPr/>
                    <a:lstStyle/>
                    <a:p>
                      <a:pPr algn="ctr"/>
                      <a:r>
                        <a:rPr lang="en-US" dirty="0" smtClean="0"/>
                        <a:t>Corrective Action</a:t>
                      </a:r>
                    </a:p>
                  </a:txBody>
                  <a:tcPr marL="186331" marR="186331"/>
                </a:tc>
              </a:tr>
              <a:tr h="487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Wicomico</a:t>
                      </a:r>
                    </a:p>
                  </a:txBody>
                  <a:tcPr marL="186331" marR="186331"/>
                </a:tc>
                <a:tc>
                  <a:txBody>
                    <a:bodyPr/>
                    <a:lstStyle/>
                    <a:p>
                      <a:pPr algn="ctr"/>
                      <a:r>
                        <a:rPr lang="en-US" dirty="0" smtClean="0"/>
                        <a:t>System Improvement</a:t>
                      </a:r>
                      <a:r>
                        <a:rPr lang="en-US" baseline="0" dirty="0" smtClean="0"/>
                        <a:t> Year 2</a:t>
                      </a:r>
                      <a:endParaRPr lang="en-US" dirty="0" smtClean="0"/>
                    </a:p>
                  </a:txBody>
                  <a:tcPr marL="186331" marR="186331"/>
                </a:tc>
              </a:tr>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Baltimore</a:t>
                      </a:r>
                      <a:r>
                        <a:rPr lang="en-US" baseline="0" dirty="0" smtClean="0"/>
                        <a:t> City</a:t>
                      </a:r>
                      <a:endParaRPr lang="en-US" dirty="0" smtClean="0"/>
                    </a:p>
                  </a:txBody>
                  <a:tcPr marL="186331" marR="186331"/>
                </a:tc>
                <a:tc>
                  <a:txBody>
                    <a:bodyPr/>
                    <a:lstStyle/>
                    <a:p>
                      <a:pPr algn="ctr"/>
                      <a:r>
                        <a:rPr lang="en-US" dirty="0" smtClean="0"/>
                        <a:t>System Improvement</a:t>
                      </a:r>
                      <a:r>
                        <a:rPr lang="en-US" baseline="0" dirty="0" smtClean="0"/>
                        <a:t> Year 1</a:t>
                      </a:r>
                      <a:endParaRPr lang="en-US" dirty="0" smtClean="0"/>
                    </a:p>
                  </a:txBody>
                  <a:tcPr marL="186331" marR="186331"/>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706438"/>
            <a:ext cx="8229600" cy="838200"/>
          </a:xfrm>
        </p:spPr>
        <p:txBody>
          <a:bodyPr/>
          <a:lstStyle/>
          <a:p>
            <a:pPr eaLnBrk="1" hangingPunct="1"/>
            <a:r>
              <a:rPr lang="en-US" smtClean="0"/>
              <a:t>Finance Section</a:t>
            </a:r>
          </a:p>
        </p:txBody>
      </p:sp>
      <p:graphicFrame>
        <p:nvGraphicFramePr>
          <p:cNvPr id="4" name="Content Placeholder 3"/>
          <p:cNvGraphicFramePr>
            <a:graphicFrameLocks noGrp="1"/>
          </p:cNvGraphicFramePr>
          <p:nvPr>
            <p:ph idx="1"/>
          </p:nvPr>
        </p:nvGraphicFramePr>
        <p:xfrm>
          <a:off x="457200" y="2057400"/>
          <a:ext cx="8229600" cy="3327400"/>
        </p:xfrm>
        <a:graphic>
          <a:graphicData uri="http://schemas.openxmlformats.org/drawingml/2006/table">
            <a:tbl>
              <a:tblPr firstRow="1" bandRow="1">
                <a:tableStyleId>{5C22544A-7EE6-4342-B048-85BDC9FD1C3A}</a:tableStyleId>
              </a:tblPr>
              <a:tblGrid>
                <a:gridCol w="3581400"/>
                <a:gridCol w="1524000"/>
                <a:gridCol w="1600200"/>
                <a:gridCol w="1524000"/>
              </a:tblGrid>
              <a:tr h="370840">
                <a:tc>
                  <a:txBody>
                    <a:bodyPr/>
                    <a:lstStyle/>
                    <a:p>
                      <a:pPr marL="0" marR="0" algn="l">
                        <a:spcBef>
                          <a:spcPts val="0"/>
                        </a:spcBef>
                        <a:spcAft>
                          <a:spcPts val="0"/>
                        </a:spcAft>
                      </a:pPr>
                      <a:r>
                        <a:rPr lang="en-US" sz="1800" dirty="0">
                          <a:solidFill>
                            <a:srgbClr val="000000"/>
                          </a:solidFill>
                          <a:latin typeface="Georgia" pitchFamily="18" charset="0"/>
                          <a:ea typeface="Times New Roman"/>
                          <a:cs typeface="Times New Roman"/>
                        </a:rPr>
                        <a:t>Revenue Description</a:t>
                      </a:r>
                      <a:endParaRPr lang="en-US" sz="1800" dirty="0">
                        <a:latin typeface="Georgia" pitchFamily="18"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1800" dirty="0">
                          <a:solidFill>
                            <a:srgbClr val="000000"/>
                          </a:solidFill>
                          <a:latin typeface="Georgia" pitchFamily="18" charset="0"/>
                          <a:ea typeface="Times New Roman"/>
                          <a:cs typeface="Times New Roman"/>
                        </a:rPr>
                        <a:t>FY </a:t>
                      </a:r>
                      <a:r>
                        <a:rPr lang="en-US" sz="1800" dirty="0" smtClean="0">
                          <a:solidFill>
                            <a:srgbClr val="000000"/>
                          </a:solidFill>
                          <a:latin typeface="Georgia" pitchFamily="18" charset="0"/>
                          <a:ea typeface="Times New Roman"/>
                          <a:cs typeface="Times New Roman"/>
                        </a:rPr>
                        <a:t>2012 Planned                       </a:t>
                      </a:r>
                      <a:r>
                        <a:rPr lang="en-US" sz="1200" dirty="0">
                          <a:solidFill>
                            <a:srgbClr val="000000"/>
                          </a:solidFill>
                          <a:latin typeface="Georgia" pitchFamily="18" charset="0"/>
                          <a:ea typeface="Times New Roman"/>
                          <a:cs typeface="Times New Roman"/>
                        </a:rPr>
                        <a:t>(in millions)</a:t>
                      </a:r>
                      <a:endParaRPr lang="en-US" sz="1200" dirty="0">
                        <a:latin typeface="Georgia" pitchFamily="18" charset="0"/>
                        <a:ea typeface="Times New Roman"/>
                        <a:cs typeface="Times New Roman"/>
                      </a:endParaRPr>
                    </a:p>
                  </a:txBody>
                  <a:tcPr marL="68580" marR="68580" marT="0" marB="0" anchor="b"/>
                </a:tc>
                <a:tc>
                  <a:txBody>
                    <a:bodyPr/>
                    <a:lstStyle/>
                    <a:p>
                      <a:pPr marL="0" marR="0" algn="ctr">
                        <a:spcBef>
                          <a:spcPts val="0"/>
                        </a:spcBef>
                        <a:spcAft>
                          <a:spcPts val="0"/>
                        </a:spcAft>
                      </a:pPr>
                      <a:r>
                        <a:rPr lang="en-US" sz="1800" dirty="0">
                          <a:solidFill>
                            <a:srgbClr val="000000"/>
                          </a:solidFill>
                          <a:latin typeface="Georgia" pitchFamily="18" charset="0"/>
                          <a:ea typeface="Times New Roman"/>
                          <a:cs typeface="Times New Roman"/>
                        </a:rPr>
                        <a:t>FY 2011</a:t>
                      </a:r>
                      <a:endParaRPr lang="en-US" sz="1800" dirty="0">
                        <a:latin typeface="Georgia" pitchFamily="18" charset="0"/>
                        <a:ea typeface="Times New Roman"/>
                        <a:cs typeface="Times New Roman"/>
                      </a:endParaRPr>
                    </a:p>
                    <a:p>
                      <a:pPr marL="0" marR="0" algn="ctr">
                        <a:spcBef>
                          <a:spcPts val="0"/>
                        </a:spcBef>
                        <a:spcAft>
                          <a:spcPts val="0"/>
                        </a:spcAft>
                      </a:pPr>
                      <a:r>
                        <a:rPr lang="en-US" sz="1800" dirty="0" smtClean="0">
                          <a:solidFill>
                            <a:srgbClr val="000000"/>
                          </a:solidFill>
                          <a:latin typeface="Georgia" pitchFamily="18" charset="0"/>
                          <a:ea typeface="Times New Roman"/>
                          <a:cs typeface="Times New Roman"/>
                        </a:rPr>
                        <a:t>Actual                       </a:t>
                      </a:r>
                      <a:r>
                        <a:rPr lang="en-US" sz="1200" dirty="0">
                          <a:solidFill>
                            <a:srgbClr val="000000"/>
                          </a:solidFill>
                          <a:latin typeface="Georgia" pitchFamily="18" charset="0"/>
                          <a:ea typeface="Times New Roman"/>
                          <a:cs typeface="Times New Roman"/>
                        </a:rPr>
                        <a:t>(in millions)</a:t>
                      </a:r>
                      <a:endParaRPr lang="en-US" sz="1200" dirty="0">
                        <a:latin typeface="Georgia" pitchFamily="18" charset="0"/>
                        <a:ea typeface="Times New Roman"/>
                        <a:cs typeface="Times New Roman"/>
                      </a:endParaRPr>
                    </a:p>
                  </a:txBody>
                  <a:tcPr marL="68580" marR="68580" marT="0" marB="0" anchor="b"/>
                </a:tc>
                <a:tc>
                  <a:txBody>
                    <a:bodyPr/>
                    <a:lstStyle/>
                    <a:p>
                      <a:pPr marL="0" marR="0" algn="ctr">
                        <a:spcBef>
                          <a:spcPts val="0"/>
                        </a:spcBef>
                        <a:spcAft>
                          <a:spcPts val="0"/>
                        </a:spcAft>
                      </a:pPr>
                      <a:r>
                        <a:rPr lang="en-US" sz="1800" dirty="0">
                          <a:solidFill>
                            <a:srgbClr val="000000"/>
                          </a:solidFill>
                          <a:latin typeface="Georgia" pitchFamily="18" charset="0"/>
                          <a:ea typeface="Times New Roman"/>
                          <a:cs typeface="Times New Roman"/>
                        </a:rPr>
                        <a:t>FY 2011</a:t>
                      </a:r>
                      <a:endParaRPr lang="en-US" sz="1800" dirty="0">
                        <a:latin typeface="Georgia" pitchFamily="18" charset="0"/>
                        <a:ea typeface="Times New Roman"/>
                        <a:cs typeface="Times New Roman"/>
                      </a:endParaRPr>
                    </a:p>
                    <a:p>
                      <a:pPr marL="0" marR="0" algn="ctr">
                        <a:spcBef>
                          <a:spcPts val="0"/>
                        </a:spcBef>
                        <a:spcAft>
                          <a:spcPts val="0"/>
                        </a:spcAft>
                      </a:pPr>
                      <a:r>
                        <a:rPr lang="en-US" sz="1800" dirty="0" smtClean="0">
                          <a:solidFill>
                            <a:srgbClr val="000000"/>
                          </a:solidFill>
                          <a:latin typeface="Georgia" pitchFamily="18" charset="0"/>
                          <a:ea typeface="Times New Roman"/>
                          <a:cs typeface="Times New Roman"/>
                        </a:rPr>
                        <a:t>Planned                </a:t>
                      </a:r>
                      <a:r>
                        <a:rPr lang="en-US" sz="1200" dirty="0">
                          <a:solidFill>
                            <a:srgbClr val="000000"/>
                          </a:solidFill>
                          <a:latin typeface="Georgia" pitchFamily="18" charset="0"/>
                          <a:ea typeface="Times New Roman"/>
                          <a:cs typeface="Times New Roman"/>
                        </a:rPr>
                        <a:t>(in millions)</a:t>
                      </a:r>
                      <a:endParaRPr lang="en-US" sz="1200" dirty="0">
                        <a:latin typeface="Georgia" pitchFamily="18" charset="0"/>
                        <a:ea typeface="Times New Roman"/>
                        <a:cs typeface="Times New Roman"/>
                      </a:endParaRPr>
                    </a:p>
                  </a:txBody>
                  <a:tcPr marL="68580" marR="68580" marT="0" marB="0" anchor="b"/>
                </a:tc>
              </a:tr>
              <a:tr h="370840">
                <a:tc>
                  <a:txBody>
                    <a:bodyPr/>
                    <a:lstStyle/>
                    <a:p>
                      <a:pPr marL="0" marR="0">
                        <a:spcBef>
                          <a:spcPts val="0"/>
                        </a:spcBef>
                        <a:spcAft>
                          <a:spcPts val="0"/>
                        </a:spcAft>
                      </a:pPr>
                      <a:r>
                        <a:rPr lang="en-US" sz="1800" dirty="0">
                          <a:solidFill>
                            <a:srgbClr val="000000"/>
                          </a:solidFill>
                          <a:latin typeface="Georgia" pitchFamily="18" charset="0"/>
                          <a:ea typeface="Times New Roman"/>
                          <a:cs typeface="Times New Roman"/>
                        </a:rPr>
                        <a:t>Local Appropriation</a:t>
                      </a:r>
                      <a:endParaRPr lang="en-US" sz="1800" dirty="0">
                        <a:latin typeface="Georgia" pitchFamily="18" charset="0"/>
                        <a:ea typeface="Times New Roman"/>
                        <a:cs typeface="Times New Roman"/>
                      </a:endParaRPr>
                    </a:p>
                  </a:txBody>
                  <a:tcPr marL="68580" marR="68580" marT="0" marB="0" anchor="ctr"/>
                </a:tc>
                <a:tc>
                  <a:txBody>
                    <a:bodyPr/>
                    <a:lstStyle/>
                    <a:p>
                      <a:pPr marL="457200" marR="0" algn="r">
                        <a:spcBef>
                          <a:spcPts val="0"/>
                        </a:spcBef>
                        <a:spcAft>
                          <a:spcPts val="0"/>
                        </a:spcAft>
                      </a:pPr>
                      <a:r>
                        <a:rPr lang="en-US" sz="1800" dirty="0">
                          <a:solidFill>
                            <a:srgbClr val="000000"/>
                          </a:solidFill>
                          <a:latin typeface="Georgia" pitchFamily="18" charset="0"/>
                          <a:ea typeface="Times New Roman"/>
                          <a:cs typeface="Times New Roman"/>
                        </a:rPr>
                        <a:t>$</a:t>
                      </a:r>
                      <a:r>
                        <a:rPr lang="en-US" sz="1800" dirty="0" smtClean="0">
                          <a:solidFill>
                            <a:srgbClr val="000000"/>
                          </a:solidFill>
                          <a:latin typeface="Georgia" pitchFamily="18" charset="0"/>
                          <a:ea typeface="Times New Roman"/>
                          <a:cs typeface="Times New Roman"/>
                        </a:rPr>
                        <a:t>5,318</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a:solidFill>
                            <a:srgbClr val="000000"/>
                          </a:solidFill>
                          <a:latin typeface="Georgia" pitchFamily="18" charset="0"/>
                          <a:ea typeface="Times New Roman"/>
                          <a:cs typeface="Times New Roman"/>
                        </a:rPr>
                        <a:t>$</a:t>
                      </a:r>
                      <a:r>
                        <a:rPr lang="en-US" sz="1800" dirty="0" smtClean="0">
                          <a:solidFill>
                            <a:srgbClr val="000000"/>
                          </a:solidFill>
                          <a:latin typeface="Georgia" pitchFamily="18" charset="0"/>
                          <a:ea typeface="Times New Roman"/>
                          <a:cs typeface="Times New Roman"/>
                        </a:rPr>
                        <a:t>5,341 </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$5,309 </a:t>
                      </a:r>
                      <a:endParaRPr lang="en-US" sz="1800" dirty="0">
                        <a:latin typeface="Georgia" pitchFamily="18" charset="0"/>
                        <a:ea typeface="Times New Roman"/>
                        <a:cs typeface="Times New Roman"/>
                      </a:endParaRPr>
                    </a:p>
                  </a:txBody>
                  <a:tcPr marL="68580" marR="68580" marT="0" marB="0" anchor="ctr"/>
                </a:tc>
              </a:tr>
              <a:tr h="370840">
                <a:tc>
                  <a:txBody>
                    <a:bodyPr/>
                    <a:lstStyle/>
                    <a:p>
                      <a:pPr marL="0" marR="0">
                        <a:spcBef>
                          <a:spcPts val="0"/>
                        </a:spcBef>
                        <a:spcAft>
                          <a:spcPts val="0"/>
                        </a:spcAft>
                      </a:pPr>
                      <a:r>
                        <a:rPr lang="en-US" sz="1800" dirty="0">
                          <a:solidFill>
                            <a:srgbClr val="000000"/>
                          </a:solidFill>
                          <a:latin typeface="Georgia" pitchFamily="18" charset="0"/>
                          <a:ea typeface="Times New Roman"/>
                          <a:cs typeface="Times New Roman"/>
                        </a:rPr>
                        <a:t>State Revenue</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4,896</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4,517 </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4,642 </a:t>
                      </a:r>
                      <a:endParaRPr lang="en-US" sz="1800" dirty="0">
                        <a:latin typeface="Georgia" pitchFamily="18" charset="0"/>
                        <a:ea typeface="Times New Roman"/>
                        <a:cs typeface="Times New Roman"/>
                      </a:endParaRPr>
                    </a:p>
                  </a:txBody>
                  <a:tcPr marL="68580" marR="68580" marT="0" marB="0" anchor="ctr"/>
                </a:tc>
              </a:tr>
              <a:tr h="370840">
                <a:tc>
                  <a:txBody>
                    <a:bodyPr/>
                    <a:lstStyle/>
                    <a:p>
                      <a:pPr marL="0" marR="0">
                        <a:spcBef>
                          <a:spcPts val="0"/>
                        </a:spcBef>
                        <a:spcAft>
                          <a:spcPts val="0"/>
                        </a:spcAft>
                      </a:pPr>
                      <a:r>
                        <a:rPr lang="en-US" sz="1800" dirty="0">
                          <a:solidFill>
                            <a:srgbClr val="000000"/>
                          </a:solidFill>
                          <a:latin typeface="Georgia" pitchFamily="18" charset="0"/>
                          <a:ea typeface="Times New Roman"/>
                          <a:cs typeface="Times New Roman"/>
                        </a:rPr>
                        <a:t>Federal </a:t>
                      </a:r>
                      <a:r>
                        <a:rPr lang="en-US" sz="1800" dirty="0" smtClean="0">
                          <a:solidFill>
                            <a:srgbClr val="000000"/>
                          </a:solidFill>
                          <a:latin typeface="Georgia" pitchFamily="18" charset="0"/>
                          <a:ea typeface="Times New Roman"/>
                          <a:cs typeface="Times New Roman"/>
                        </a:rPr>
                        <a:t> ARRA Revenue</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148</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527</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315</a:t>
                      </a:r>
                      <a:endParaRPr lang="en-US" sz="1800" dirty="0">
                        <a:latin typeface="Georgia" pitchFamily="18" charset="0"/>
                        <a:ea typeface="Times New Roman"/>
                        <a:cs typeface="Times New Roman"/>
                      </a:endParaRPr>
                    </a:p>
                  </a:txBody>
                  <a:tcPr marL="68580" marR="68580" marT="0" marB="0" anchor="ctr"/>
                </a:tc>
              </a:tr>
              <a:tr h="370840">
                <a:tc>
                  <a:txBody>
                    <a:bodyPr/>
                    <a:lstStyle/>
                    <a:p>
                      <a:pPr marL="0" marR="0">
                        <a:spcBef>
                          <a:spcPts val="0"/>
                        </a:spcBef>
                        <a:spcAft>
                          <a:spcPts val="0"/>
                        </a:spcAft>
                      </a:pPr>
                      <a:r>
                        <a:rPr lang="en-US" sz="1800" dirty="0">
                          <a:solidFill>
                            <a:srgbClr val="000000"/>
                          </a:solidFill>
                          <a:latin typeface="Georgia" pitchFamily="18" charset="0"/>
                          <a:ea typeface="Times New Roman"/>
                          <a:cs typeface="Times New Roman"/>
                        </a:rPr>
                        <a:t>Other </a:t>
                      </a:r>
                      <a:r>
                        <a:rPr lang="en-US" sz="1800" dirty="0" smtClean="0">
                          <a:solidFill>
                            <a:srgbClr val="000000"/>
                          </a:solidFill>
                          <a:latin typeface="Georgia" pitchFamily="18" charset="0"/>
                          <a:ea typeface="Times New Roman"/>
                          <a:cs typeface="Times New Roman"/>
                        </a:rPr>
                        <a:t>Federal Funds</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533</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595</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549</a:t>
                      </a:r>
                      <a:endParaRPr lang="en-US" sz="1800" dirty="0">
                        <a:latin typeface="Georgia" pitchFamily="18" charset="0"/>
                        <a:ea typeface="Times New Roman"/>
                        <a:cs typeface="Times New Roman"/>
                      </a:endParaRPr>
                    </a:p>
                  </a:txBody>
                  <a:tcPr marL="68580" marR="68580" marT="0" marB="0" anchor="ctr"/>
                </a:tc>
              </a:tr>
              <a:tr h="370840">
                <a:tc>
                  <a:txBody>
                    <a:bodyPr/>
                    <a:lstStyle/>
                    <a:p>
                      <a:pPr marL="0" marR="0">
                        <a:spcBef>
                          <a:spcPts val="0"/>
                        </a:spcBef>
                        <a:spcAft>
                          <a:spcPts val="0"/>
                        </a:spcAft>
                      </a:pPr>
                      <a:r>
                        <a:rPr lang="en-US" sz="1800" dirty="0">
                          <a:solidFill>
                            <a:srgbClr val="000000"/>
                          </a:solidFill>
                          <a:latin typeface="Georgia" pitchFamily="18" charset="0"/>
                          <a:ea typeface="Times New Roman"/>
                          <a:cs typeface="Times New Roman"/>
                        </a:rPr>
                        <a:t>Other Local Revenue</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latin typeface="Georgia" pitchFamily="18" charset="0"/>
                          <a:ea typeface="Times New Roman"/>
                          <a:cs typeface="Times New Roman"/>
                        </a:rPr>
                        <a:t>74</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71</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76</a:t>
                      </a:r>
                      <a:endParaRPr lang="en-US" sz="1800" dirty="0">
                        <a:latin typeface="Georgia" pitchFamily="18" charset="0"/>
                        <a:ea typeface="Times New Roman"/>
                        <a:cs typeface="Times New Roman"/>
                      </a:endParaRPr>
                    </a:p>
                  </a:txBody>
                  <a:tcPr marL="68580" marR="68580" marT="0" marB="0" anchor="ctr"/>
                </a:tc>
              </a:tr>
              <a:tr h="370840">
                <a:tc>
                  <a:txBody>
                    <a:bodyPr/>
                    <a:lstStyle/>
                    <a:p>
                      <a:pPr marL="0" marR="0">
                        <a:spcBef>
                          <a:spcPts val="0"/>
                        </a:spcBef>
                        <a:spcAft>
                          <a:spcPts val="0"/>
                        </a:spcAft>
                      </a:pPr>
                      <a:r>
                        <a:rPr lang="en-US" sz="1800" dirty="0">
                          <a:solidFill>
                            <a:srgbClr val="000000"/>
                          </a:solidFill>
                          <a:latin typeface="Georgia" pitchFamily="18" charset="0"/>
                          <a:ea typeface="Times New Roman"/>
                          <a:cs typeface="Times New Roman"/>
                        </a:rPr>
                        <a:t>Other </a:t>
                      </a:r>
                      <a:r>
                        <a:rPr lang="en-US" sz="1800" dirty="0" smtClean="0">
                          <a:solidFill>
                            <a:srgbClr val="000000"/>
                          </a:solidFill>
                          <a:latin typeface="Georgia" pitchFamily="18" charset="0"/>
                          <a:ea typeface="Times New Roman"/>
                          <a:cs typeface="Times New Roman"/>
                        </a:rPr>
                        <a:t>Resources/Transfers</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latin typeface="Georgia" pitchFamily="18" charset="0"/>
                          <a:ea typeface="Times New Roman"/>
                          <a:cs typeface="Times New Roman"/>
                        </a:rPr>
                        <a:t>106</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91</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dirty="0" smtClean="0">
                          <a:solidFill>
                            <a:srgbClr val="000000"/>
                          </a:solidFill>
                          <a:latin typeface="Georgia" pitchFamily="18" charset="0"/>
                          <a:ea typeface="Times New Roman"/>
                          <a:cs typeface="Times New Roman"/>
                        </a:rPr>
                        <a:t>80</a:t>
                      </a:r>
                      <a:endParaRPr lang="en-US" sz="1800" dirty="0">
                        <a:latin typeface="Georgia" pitchFamily="18" charset="0"/>
                        <a:ea typeface="Times New Roman"/>
                        <a:cs typeface="Times New Roman"/>
                      </a:endParaRPr>
                    </a:p>
                  </a:txBody>
                  <a:tcPr marL="68580" marR="68580" marT="0" marB="0" anchor="ctr"/>
                </a:tc>
              </a:tr>
              <a:tr h="370840">
                <a:tc>
                  <a:txBody>
                    <a:bodyPr/>
                    <a:lstStyle/>
                    <a:p>
                      <a:pPr marL="0" marR="0">
                        <a:spcBef>
                          <a:spcPts val="0"/>
                        </a:spcBef>
                        <a:spcAft>
                          <a:spcPts val="0"/>
                        </a:spcAft>
                      </a:pPr>
                      <a:r>
                        <a:rPr lang="en-US" sz="1800" b="1" dirty="0">
                          <a:solidFill>
                            <a:srgbClr val="000000"/>
                          </a:solidFill>
                          <a:latin typeface="Georgia" pitchFamily="18" charset="0"/>
                          <a:ea typeface="Times New Roman"/>
                          <a:cs typeface="Times New Roman"/>
                        </a:rPr>
                        <a:t>Total</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b="1" dirty="0">
                          <a:solidFill>
                            <a:srgbClr val="000000"/>
                          </a:solidFill>
                          <a:latin typeface="Georgia" pitchFamily="18" charset="0"/>
                          <a:ea typeface="Times New Roman"/>
                          <a:cs typeface="Times New Roman"/>
                        </a:rPr>
                        <a:t>$</a:t>
                      </a:r>
                      <a:r>
                        <a:rPr lang="en-US" sz="1800" b="1" dirty="0" smtClean="0">
                          <a:solidFill>
                            <a:srgbClr val="000000"/>
                          </a:solidFill>
                          <a:latin typeface="Georgia" pitchFamily="18" charset="0"/>
                          <a:ea typeface="Times New Roman"/>
                          <a:cs typeface="Times New Roman"/>
                        </a:rPr>
                        <a:t>11,076</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b="1" dirty="0">
                          <a:solidFill>
                            <a:srgbClr val="000000"/>
                          </a:solidFill>
                          <a:latin typeface="Georgia" pitchFamily="18" charset="0"/>
                          <a:ea typeface="Times New Roman"/>
                          <a:cs typeface="Times New Roman"/>
                        </a:rPr>
                        <a:t>$</a:t>
                      </a:r>
                      <a:r>
                        <a:rPr lang="en-US" sz="1800" b="1" dirty="0" smtClean="0">
                          <a:solidFill>
                            <a:srgbClr val="000000"/>
                          </a:solidFill>
                          <a:latin typeface="Georgia" pitchFamily="18" charset="0"/>
                          <a:ea typeface="Times New Roman"/>
                          <a:cs typeface="Times New Roman"/>
                        </a:rPr>
                        <a:t>11,143</a:t>
                      </a:r>
                      <a:endParaRPr lang="en-US" sz="1800" dirty="0">
                        <a:latin typeface="Georgia" pitchFamily="18" charset="0"/>
                        <a:ea typeface="Times New Roman"/>
                        <a:cs typeface="Times New Roman"/>
                      </a:endParaRPr>
                    </a:p>
                  </a:txBody>
                  <a:tcPr marL="68580" marR="68580" marT="0" marB="0" anchor="ctr"/>
                </a:tc>
                <a:tc>
                  <a:txBody>
                    <a:bodyPr/>
                    <a:lstStyle/>
                    <a:p>
                      <a:pPr marL="0" marR="0" algn="r">
                        <a:spcBef>
                          <a:spcPts val="0"/>
                        </a:spcBef>
                        <a:spcAft>
                          <a:spcPts val="0"/>
                        </a:spcAft>
                      </a:pPr>
                      <a:r>
                        <a:rPr lang="en-US" sz="1800" b="1" dirty="0" smtClean="0">
                          <a:solidFill>
                            <a:srgbClr val="000000"/>
                          </a:solidFill>
                          <a:latin typeface="Georgia" pitchFamily="18" charset="0"/>
                          <a:ea typeface="Times New Roman"/>
                          <a:cs typeface="Times New Roman"/>
                        </a:rPr>
                        <a:t>$10,971</a:t>
                      </a:r>
                      <a:endParaRPr lang="en-US" sz="1800" dirty="0">
                        <a:latin typeface="Georgia" pitchFamily="18" charset="0"/>
                        <a:ea typeface="Times New Roman"/>
                        <a:cs typeface="Times New Roman"/>
                      </a:endParaRPr>
                    </a:p>
                  </a:txBody>
                  <a:tcPr marL="68580" marR="68580" marT="0" marB="0" anchor="ctr"/>
                </a:tc>
              </a:tr>
            </a:tbl>
          </a:graphicData>
        </a:graphic>
      </p:graphicFrame>
      <p:sp>
        <p:nvSpPr>
          <p:cNvPr id="2098" name="TextBox 4"/>
          <p:cNvSpPr txBox="1">
            <a:spLocks noChangeArrowheads="1"/>
          </p:cNvSpPr>
          <p:nvPr/>
        </p:nvSpPr>
        <p:spPr bwMode="auto">
          <a:xfrm>
            <a:off x="457200" y="1524000"/>
            <a:ext cx="7010400" cy="369888"/>
          </a:xfrm>
          <a:prstGeom prst="rect">
            <a:avLst/>
          </a:prstGeom>
          <a:noFill/>
          <a:ln w="9525">
            <a:noFill/>
            <a:miter lim="800000"/>
            <a:headEnd/>
            <a:tailEnd/>
          </a:ln>
        </p:spPr>
        <p:txBody>
          <a:bodyPr>
            <a:spAutoFit/>
          </a:bodyPr>
          <a:lstStyle/>
          <a:p>
            <a:r>
              <a:rPr lang="en-US">
                <a:latin typeface="Calibri" pitchFamily="34" charset="0"/>
              </a:rPr>
              <a:t>Reported Revenue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692150"/>
            <a:ext cx="8229600" cy="762000"/>
          </a:xfrm>
        </p:spPr>
        <p:txBody>
          <a:bodyPr>
            <a:normAutofit/>
          </a:bodyPr>
          <a:lstStyle/>
          <a:p>
            <a:pPr eaLnBrk="1" hangingPunct="1"/>
            <a:r>
              <a:rPr lang="en-US" smtClean="0"/>
              <a:t>Finance Section</a:t>
            </a:r>
          </a:p>
        </p:txBody>
      </p:sp>
      <p:graphicFrame>
        <p:nvGraphicFramePr>
          <p:cNvPr id="8" name="Table 7"/>
          <p:cNvGraphicFramePr>
            <a:graphicFrameLocks noGrp="1"/>
          </p:cNvGraphicFramePr>
          <p:nvPr/>
        </p:nvGraphicFramePr>
        <p:xfrm>
          <a:off x="228600" y="1524000"/>
          <a:ext cx="8763000" cy="4668129"/>
        </p:xfrm>
        <a:graphic>
          <a:graphicData uri="http://schemas.openxmlformats.org/drawingml/2006/table">
            <a:tbl>
              <a:tblPr firstRow="1" bandRow="1">
                <a:tableStyleId>{5C22544A-7EE6-4342-B048-85BDC9FD1C3A}</a:tableStyleId>
              </a:tblPr>
              <a:tblGrid>
                <a:gridCol w="6248400"/>
                <a:gridCol w="1447800"/>
                <a:gridCol w="1066800"/>
              </a:tblGrid>
              <a:tr h="395291">
                <a:tc>
                  <a:txBody>
                    <a:bodyPr/>
                    <a:lstStyle/>
                    <a:p>
                      <a:r>
                        <a:rPr kumimoji="0" lang="en-US" sz="1800" b="1" kern="1200" dirty="0" smtClean="0">
                          <a:solidFill>
                            <a:schemeClr val="tx1"/>
                          </a:solidFill>
                          <a:latin typeface="Georgia" pitchFamily="18" charset="0"/>
                          <a:ea typeface="+mn-ea"/>
                          <a:cs typeface="+mn-cs"/>
                        </a:rPr>
                        <a:t>FY 2012 Planned Expenditures  </a:t>
                      </a:r>
                      <a:r>
                        <a:rPr kumimoji="0" lang="en-US" sz="1200" b="1" kern="1200" dirty="0" smtClean="0">
                          <a:solidFill>
                            <a:schemeClr val="tx1"/>
                          </a:solidFill>
                          <a:latin typeface="Georgia" pitchFamily="18" charset="0"/>
                          <a:ea typeface="+mn-ea"/>
                          <a:cs typeface="+mn-cs"/>
                        </a:rPr>
                        <a:t>(in millions)</a:t>
                      </a:r>
                      <a:endParaRPr lang="en-US" sz="1200" dirty="0">
                        <a:solidFill>
                          <a:schemeClr val="tx1"/>
                        </a:solidFill>
                        <a:latin typeface="Georgia" pitchFamily="18" charset="0"/>
                      </a:endParaRPr>
                    </a:p>
                  </a:txBody>
                  <a:tcPr/>
                </a:tc>
                <a:tc>
                  <a:txBody>
                    <a:bodyPr/>
                    <a:lstStyle/>
                    <a:p>
                      <a:r>
                        <a:rPr kumimoji="0" lang="en-US" sz="1400" b="1" kern="1200" dirty="0" smtClean="0">
                          <a:solidFill>
                            <a:schemeClr val="tx1"/>
                          </a:solidFill>
                          <a:latin typeface="Georgia" pitchFamily="18" charset="0"/>
                          <a:ea typeface="+mn-ea"/>
                          <a:cs typeface="+mn-cs"/>
                        </a:rPr>
                        <a:t>Expenditures</a:t>
                      </a:r>
                      <a:endParaRPr lang="en-US" sz="1400" dirty="0">
                        <a:solidFill>
                          <a:schemeClr val="tx1"/>
                        </a:solidFill>
                        <a:latin typeface="Georgia" pitchFamily="18" charset="0"/>
                      </a:endParaRPr>
                    </a:p>
                  </a:txBody>
                  <a:tcPr anchor="ctr"/>
                </a:tc>
                <a:tc>
                  <a:txBody>
                    <a:bodyPr/>
                    <a:lstStyle/>
                    <a:p>
                      <a:pPr algn="ctr"/>
                      <a:r>
                        <a:rPr kumimoji="0" lang="en-US" sz="1400" b="1" kern="1200" dirty="0" smtClean="0">
                          <a:solidFill>
                            <a:schemeClr val="tx1"/>
                          </a:solidFill>
                          <a:latin typeface="Georgia" pitchFamily="18" charset="0"/>
                          <a:ea typeface="+mn-ea"/>
                          <a:cs typeface="+mn-cs"/>
                        </a:rPr>
                        <a:t>FTE</a:t>
                      </a:r>
                      <a:endParaRPr lang="en-US" sz="1400" dirty="0">
                        <a:solidFill>
                          <a:schemeClr val="tx1"/>
                        </a:solidFill>
                        <a:latin typeface="Georgia" pitchFamily="18" charset="0"/>
                      </a:endParaRPr>
                    </a:p>
                  </a:txBody>
                  <a:tcPr anchor="ctr"/>
                </a:tc>
              </a:tr>
              <a:tr h="747709">
                <a:tc>
                  <a:txBody>
                    <a:bodyPr/>
                    <a:lstStyle/>
                    <a:p>
                      <a:r>
                        <a:rPr kumimoji="0" lang="en-US" sz="1400" b="1" kern="1200" dirty="0" smtClean="0">
                          <a:solidFill>
                            <a:schemeClr val="dk1"/>
                          </a:solidFill>
                          <a:latin typeface="Georgia" pitchFamily="18" charset="0"/>
                          <a:ea typeface="+mn-ea"/>
                          <a:cs typeface="+mn-cs"/>
                        </a:rPr>
                        <a:t>Standards and Assessments </a:t>
                      </a:r>
                    </a:p>
                    <a:p>
                      <a:r>
                        <a:rPr kumimoji="0" lang="en-US" sz="1400" kern="1200" dirty="0" smtClean="0">
                          <a:solidFill>
                            <a:schemeClr val="dk1"/>
                          </a:solidFill>
                          <a:latin typeface="Georgia" pitchFamily="18" charset="0"/>
                          <a:ea typeface="+mn-ea"/>
                          <a:cs typeface="+mn-cs"/>
                        </a:rPr>
                        <a:t>Reform Area 1: Adopting standards and assessments that prepare students to succeed in college and the workplace and to compete in the global economy. </a:t>
                      </a:r>
                      <a:endParaRPr lang="en-US" sz="1400" dirty="0">
                        <a:latin typeface="Georgia" pitchFamily="18" charset="0"/>
                      </a:endParaRPr>
                    </a:p>
                  </a:txBody>
                  <a:tcPr/>
                </a:tc>
                <a:tc>
                  <a:txBody>
                    <a:bodyPr/>
                    <a:lstStyle/>
                    <a:p>
                      <a:pPr algn="r"/>
                      <a:r>
                        <a:rPr lang="en-US" sz="1600" dirty="0" smtClean="0">
                          <a:latin typeface="Georgia" pitchFamily="18" charset="0"/>
                        </a:rPr>
                        <a:t>$1,414</a:t>
                      </a:r>
                      <a:endParaRPr lang="en-US" sz="1600" dirty="0">
                        <a:latin typeface="Georgia" pitchFamily="18" charset="0"/>
                      </a:endParaRPr>
                    </a:p>
                  </a:txBody>
                  <a:tcPr anchor="b"/>
                </a:tc>
                <a:tc>
                  <a:txBody>
                    <a:bodyPr/>
                    <a:lstStyle/>
                    <a:p>
                      <a:pPr algn="r"/>
                      <a:r>
                        <a:rPr lang="en-US" sz="1600" dirty="0" smtClean="0">
                          <a:latin typeface="Georgia" pitchFamily="18" charset="0"/>
                        </a:rPr>
                        <a:t>19,532</a:t>
                      </a:r>
                      <a:endParaRPr lang="en-US" sz="1600" dirty="0">
                        <a:latin typeface="Georgia" pitchFamily="18" charset="0"/>
                      </a:endParaRPr>
                    </a:p>
                  </a:txBody>
                  <a:tcPr anchor="b"/>
                </a:tc>
              </a:tr>
              <a:tr h="1007180">
                <a:tc>
                  <a:txBody>
                    <a:bodyPr/>
                    <a:lstStyle/>
                    <a:p>
                      <a:r>
                        <a:rPr kumimoji="0" lang="en-US" sz="1400" b="1" kern="1200" dirty="0" smtClean="0">
                          <a:solidFill>
                            <a:schemeClr val="dk1"/>
                          </a:solidFill>
                          <a:latin typeface="Georgia" pitchFamily="18" charset="0"/>
                          <a:ea typeface="+mn-ea"/>
                          <a:cs typeface="+mn-cs"/>
                        </a:rPr>
                        <a:t>Data Systems to support instruction </a:t>
                      </a:r>
                    </a:p>
                    <a:p>
                      <a:r>
                        <a:rPr kumimoji="0" lang="en-US" sz="1400" kern="1200" dirty="0" smtClean="0">
                          <a:solidFill>
                            <a:schemeClr val="dk1"/>
                          </a:solidFill>
                          <a:latin typeface="Georgia" pitchFamily="18" charset="0"/>
                          <a:ea typeface="+mn-ea"/>
                          <a:cs typeface="+mn-cs"/>
                        </a:rPr>
                        <a:t>Reform Area 2: Building data systems that measure student growth and success, and inform teachers and principals about how they can improve instruction. </a:t>
                      </a:r>
                      <a:endParaRPr lang="en-US" sz="1400" dirty="0">
                        <a:latin typeface="Georgia" pitchFamily="18" charset="0"/>
                      </a:endParaRPr>
                    </a:p>
                  </a:txBody>
                  <a:tcPr/>
                </a:tc>
                <a:tc>
                  <a:txBody>
                    <a:bodyPr/>
                    <a:lstStyle/>
                    <a:p>
                      <a:pPr algn="r"/>
                      <a:r>
                        <a:rPr lang="en-US" sz="1600" dirty="0" smtClean="0">
                          <a:latin typeface="Georgia" pitchFamily="18" charset="0"/>
                        </a:rPr>
                        <a:t>114</a:t>
                      </a:r>
                      <a:endParaRPr lang="en-US" sz="1600" dirty="0">
                        <a:latin typeface="Georgia" pitchFamily="18" charset="0"/>
                      </a:endParaRPr>
                    </a:p>
                  </a:txBody>
                  <a:tcPr anchor="b"/>
                </a:tc>
                <a:tc>
                  <a:txBody>
                    <a:bodyPr/>
                    <a:lstStyle/>
                    <a:p>
                      <a:pPr algn="r"/>
                      <a:r>
                        <a:rPr lang="en-US" sz="1600" dirty="0" smtClean="0">
                          <a:latin typeface="Georgia" pitchFamily="18" charset="0"/>
                        </a:rPr>
                        <a:t>743</a:t>
                      </a:r>
                      <a:endParaRPr lang="en-US" sz="1600" dirty="0">
                        <a:latin typeface="Georgia" pitchFamily="18" charset="0"/>
                      </a:endParaRPr>
                    </a:p>
                  </a:txBody>
                  <a:tcPr anchor="b"/>
                </a:tc>
              </a:tr>
              <a:tr h="779752">
                <a:tc>
                  <a:txBody>
                    <a:bodyPr/>
                    <a:lstStyle/>
                    <a:p>
                      <a:r>
                        <a:rPr kumimoji="0" lang="en-US" sz="1400" b="1" kern="1200" dirty="0" smtClean="0">
                          <a:solidFill>
                            <a:schemeClr val="dk1"/>
                          </a:solidFill>
                          <a:latin typeface="Georgia" pitchFamily="18" charset="0"/>
                          <a:ea typeface="+mn-ea"/>
                          <a:cs typeface="+mn-cs"/>
                        </a:rPr>
                        <a:t>Great Teachers and Leaders </a:t>
                      </a:r>
                    </a:p>
                    <a:p>
                      <a:r>
                        <a:rPr kumimoji="0" lang="en-US" sz="1400" kern="1200" dirty="0" smtClean="0">
                          <a:solidFill>
                            <a:schemeClr val="dk1"/>
                          </a:solidFill>
                          <a:latin typeface="Georgia" pitchFamily="18" charset="0"/>
                          <a:ea typeface="+mn-ea"/>
                          <a:cs typeface="+mn-cs"/>
                        </a:rPr>
                        <a:t> Reform Area 3: Recruiting, developing, rewarding, and retaining effective teachers and principals, especially where they are needed most. </a:t>
                      </a:r>
                      <a:endParaRPr lang="en-US" sz="1400" dirty="0">
                        <a:latin typeface="Georgia" pitchFamily="18" charset="0"/>
                      </a:endParaRPr>
                    </a:p>
                  </a:txBody>
                  <a:tcPr/>
                </a:tc>
                <a:tc>
                  <a:txBody>
                    <a:bodyPr/>
                    <a:lstStyle/>
                    <a:p>
                      <a:pPr algn="r"/>
                      <a:r>
                        <a:rPr lang="en-US" sz="1600" dirty="0" smtClean="0">
                          <a:latin typeface="Georgia" pitchFamily="18" charset="0"/>
                        </a:rPr>
                        <a:t>1,320</a:t>
                      </a:r>
                      <a:endParaRPr lang="en-US" sz="1600" dirty="0">
                        <a:latin typeface="Georgia" pitchFamily="18" charset="0"/>
                      </a:endParaRPr>
                    </a:p>
                  </a:txBody>
                  <a:tcPr anchor="b"/>
                </a:tc>
                <a:tc>
                  <a:txBody>
                    <a:bodyPr/>
                    <a:lstStyle/>
                    <a:p>
                      <a:pPr algn="r"/>
                      <a:r>
                        <a:rPr lang="en-US" sz="1600" dirty="0" smtClean="0">
                          <a:latin typeface="Georgia" pitchFamily="18" charset="0"/>
                        </a:rPr>
                        <a:t>19,858</a:t>
                      </a:r>
                      <a:endParaRPr lang="en-US" sz="1600" dirty="0">
                        <a:latin typeface="Georgia" pitchFamily="18" charset="0"/>
                      </a:endParaRPr>
                    </a:p>
                  </a:txBody>
                  <a:tcPr anchor="b"/>
                </a:tc>
              </a:tr>
              <a:tr h="552324">
                <a:tc>
                  <a:txBody>
                    <a:bodyPr/>
                    <a:lstStyle/>
                    <a:p>
                      <a:r>
                        <a:rPr kumimoji="0" lang="en-US" sz="1400" b="1" kern="1200" dirty="0" smtClean="0">
                          <a:solidFill>
                            <a:schemeClr val="dk1"/>
                          </a:solidFill>
                          <a:latin typeface="Georgia" pitchFamily="18" charset="0"/>
                          <a:ea typeface="+mn-ea"/>
                          <a:cs typeface="+mn-cs"/>
                        </a:rPr>
                        <a:t>Turning Around the Lowest Achieving Schools </a:t>
                      </a:r>
                    </a:p>
                    <a:p>
                      <a:r>
                        <a:rPr kumimoji="0" lang="en-US" sz="1400" kern="1200" dirty="0" smtClean="0">
                          <a:solidFill>
                            <a:schemeClr val="dk1"/>
                          </a:solidFill>
                          <a:latin typeface="Georgia" pitchFamily="18" charset="0"/>
                          <a:ea typeface="+mn-ea"/>
                          <a:cs typeface="+mn-cs"/>
                        </a:rPr>
                        <a:t>Reform Area 4: Turning around our lowest-achieving schools.</a:t>
                      </a:r>
                      <a:endParaRPr lang="en-US" sz="1400" dirty="0">
                        <a:latin typeface="Georgia" pitchFamily="18" charset="0"/>
                      </a:endParaRPr>
                    </a:p>
                  </a:txBody>
                  <a:tcPr/>
                </a:tc>
                <a:tc>
                  <a:txBody>
                    <a:bodyPr/>
                    <a:lstStyle/>
                    <a:p>
                      <a:pPr algn="r"/>
                      <a:r>
                        <a:rPr lang="en-US" sz="1600" dirty="0" smtClean="0">
                          <a:latin typeface="Georgia" pitchFamily="18" charset="0"/>
                        </a:rPr>
                        <a:t>241</a:t>
                      </a:r>
                      <a:endParaRPr lang="en-US" sz="1600" dirty="0">
                        <a:latin typeface="Georgia" pitchFamily="18" charset="0"/>
                      </a:endParaRPr>
                    </a:p>
                  </a:txBody>
                  <a:tcPr anchor="b"/>
                </a:tc>
                <a:tc>
                  <a:txBody>
                    <a:bodyPr/>
                    <a:lstStyle/>
                    <a:p>
                      <a:pPr algn="r"/>
                      <a:r>
                        <a:rPr lang="en-US" sz="1600" dirty="0" smtClean="0">
                          <a:latin typeface="Georgia" pitchFamily="18" charset="0"/>
                        </a:rPr>
                        <a:t>3,055</a:t>
                      </a:r>
                      <a:endParaRPr lang="en-US" sz="1600" dirty="0">
                        <a:latin typeface="Georgia" pitchFamily="18" charset="0"/>
                      </a:endParaRPr>
                    </a:p>
                  </a:txBody>
                  <a:tcPr anchor="b"/>
                </a:tc>
              </a:tr>
              <a:tr h="395291">
                <a:tc>
                  <a:txBody>
                    <a:bodyPr/>
                    <a:lstStyle/>
                    <a:p>
                      <a:r>
                        <a:rPr kumimoji="0" lang="en-US" sz="1400" b="1" kern="1200" dirty="0" smtClean="0">
                          <a:solidFill>
                            <a:schemeClr val="dk1"/>
                          </a:solidFill>
                          <a:latin typeface="Georgia" pitchFamily="18" charset="0"/>
                          <a:ea typeface="+mn-ea"/>
                          <a:cs typeface="+mn-cs"/>
                        </a:rPr>
                        <a:t>Mandatory Cost of Doing Business </a:t>
                      </a:r>
                      <a:endParaRPr lang="en-US" sz="1400" dirty="0">
                        <a:latin typeface="Georgia" pitchFamily="18" charset="0"/>
                      </a:endParaRPr>
                    </a:p>
                  </a:txBody>
                  <a:tcPr/>
                </a:tc>
                <a:tc>
                  <a:txBody>
                    <a:bodyPr/>
                    <a:lstStyle/>
                    <a:p>
                      <a:pPr algn="r"/>
                      <a:r>
                        <a:rPr lang="en-US" sz="1600" dirty="0" smtClean="0">
                          <a:latin typeface="Georgia" pitchFamily="18" charset="0"/>
                        </a:rPr>
                        <a:t>7,913</a:t>
                      </a:r>
                      <a:endParaRPr lang="en-US" sz="1600" dirty="0">
                        <a:latin typeface="Georgia" pitchFamily="18" charset="0"/>
                      </a:endParaRPr>
                    </a:p>
                  </a:txBody>
                  <a:tcPr anchor="b"/>
                </a:tc>
                <a:tc>
                  <a:txBody>
                    <a:bodyPr/>
                    <a:lstStyle/>
                    <a:p>
                      <a:pPr algn="r"/>
                      <a:r>
                        <a:rPr lang="en-US" sz="1600" dirty="0" smtClean="0">
                          <a:latin typeface="Georgia" pitchFamily="18" charset="0"/>
                        </a:rPr>
                        <a:t>61,182</a:t>
                      </a:r>
                      <a:endParaRPr lang="en-US" sz="1600" dirty="0">
                        <a:latin typeface="Georgia" pitchFamily="18" charset="0"/>
                      </a:endParaRPr>
                    </a:p>
                  </a:txBody>
                  <a:tcPr anchor="b"/>
                </a:tc>
              </a:tr>
              <a:tr h="395291">
                <a:tc>
                  <a:txBody>
                    <a:bodyPr/>
                    <a:lstStyle/>
                    <a:p>
                      <a:r>
                        <a:rPr kumimoji="0" lang="en-US" sz="1400" b="1" kern="1200" dirty="0" smtClean="0">
                          <a:solidFill>
                            <a:schemeClr val="dk1"/>
                          </a:solidFill>
                          <a:latin typeface="Georgia" pitchFamily="18" charset="0"/>
                          <a:ea typeface="+mn-ea"/>
                          <a:cs typeface="+mn-cs"/>
                        </a:rPr>
                        <a:t> Other (items deemed necessary by the local Board of Education) </a:t>
                      </a:r>
                      <a:endParaRPr lang="en-US" sz="1400" dirty="0">
                        <a:latin typeface="Georgia" pitchFamily="18" charset="0"/>
                      </a:endParaRPr>
                    </a:p>
                  </a:txBody>
                  <a:tcPr/>
                </a:tc>
                <a:tc>
                  <a:txBody>
                    <a:bodyPr/>
                    <a:lstStyle/>
                    <a:p>
                      <a:pPr algn="r"/>
                      <a:r>
                        <a:rPr lang="en-US" sz="1600" dirty="0" smtClean="0">
                          <a:latin typeface="Georgia" pitchFamily="18" charset="0"/>
                        </a:rPr>
                        <a:t>71</a:t>
                      </a:r>
                      <a:endParaRPr lang="en-US" sz="1600" dirty="0">
                        <a:latin typeface="Georgia" pitchFamily="18" charset="0"/>
                      </a:endParaRPr>
                    </a:p>
                  </a:txBody>
                  <a:tcPr anchor="b"/>
                </a:tc>
                <a:tc>
                  <a:txBody>
                    <a:bodyPr/>
                    <a:lstStyle/>
                    <a:p>
                      <a:pPr algn="r"/>
                      <a:r>
                        <a:rPr lang="en-US" sz="1600" dirty="0" smtClean="0">
                          <a:latin typeface="Georgia" pitchFamily="18" charset="0"/>
                        </a:rPr>
                        <a:t>(972)</a:t>
                      </a:r>
                      <a:endParaRPr lang="en-US" sz="1600" dirty="0">
                        <a:latin typeface="Georgia" pitchFamily="18" charset="0"/>
                      </a:endParaRPr>
                    </a:p>
                  </a:txBody>
                  <a:tcPr anchor="b"/>
                </a:tc>
              </a:tr>
              <a:tr h="395291">
                <a:tc>
                  <a:txBody>
                    <a:bodyPr/>
                    <a:lstStyle/>
                    <a:p>
                      <a:r>
                        <a:rPr kumimoji="0" lang="en-US" sz="1400" b="1" kern="1200" dirty="0" smtClean="0">
                          <a:solidFill>
                            <a:schemeClr val="dk1"/>
                          </a:solidFill>
                          <a:latin typeface="Georgia" pitchFamily="18" charset="0"/>
                          <a:ea typeface="+mn-ea"/>
                          <a:cs typeface="+mn-cs"/>
                        </a:rPr>
                        <a:t> Total </a:t>
                      </a:r>
                      <a:endParaRPr lang="en-US" sz="1400" dirty="0">
                        <a:latin typeface="Georgia" pitchFamily="18" charset="0"/>
                      </a:endParaRPr>
                    </a:p>
                  </a:txBody>
                  <a:tcPr/>
                </a:tc>
                <a:tc>
                  <a:txBody>
                    <a:bodyPr/>
                    <a:lstStyle/>
                    <a:p>
                      <a:pPr algn="r"/>
                      <a:r>
                        <a:rPr lang="en-US" sz="1600" b="1" dirty="0" smtClean="0">
                          <a:latin typeface="Georgia" pitchFamily="18" charset="0"/>
                        </a:rPr>
                        <a:t>$11,073</a:t>
                      </a:r>
                      <a:endParaRPr lang="en-US" sz="1600" b="1" dirty="0">
                        <a:latin typeface="Georgia" pitchFamily="18" charset="0"/>
                      </a:endParaRPr>
                    </a:p>
                  </a:txBody>
                  <a:tcPr anchor="b"/>
                </a:tc>
                <a:tc>
                  <a:txBody>
                    <a:bodyPr/>
                    <a:lstStyle/>
                    <a:p>
                      <a:pPr algn="r"/>
                      <a:r>
                        <a:rPr lang="en-US" sz="1600" b="1" dirty="0" smtClean="0">
                          <a:latin typeface="Georgia" pitchFamily="18" charset="0"/>
                        </a:rPr>
                        <a:t>103,398</a:t>
                      </a:r>
                      <a:endParaRPr lang="en-US" sz="1600" b="1" dirty="0">
                        <a:latin typeface="Georgia" pitchFamily="18" charset="0"/>
                      </a:endParaRPr>
                    </a:p>
                  </a:txBody>
                  <a:tcPr anchor="b"/>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229600" cy="762000"/>
          </a:xfrm>
        </p:spPr>
        <p:txBody>
          <a:bodyPr>
            <a:normAutofit/>
          </a:bodyPr>
          <a:lstStyle/>
          <a:p>
            <a:pPr eaLnBrk="1" hangingPunct="1"/>
            <a:r>
              <a:rPr lang="en-US" smtClean="0"/>
              <a:t>Finance Section</a:t>
            </a:r>
          </a:p>
        </p:txBody>
      </p:sp>
      <p:graphicFrame>
        <p:nvGraphicFramePr>
          <p:cNvPr id="8" name="Content Placeholder 7"/>
          <p:cNvGraphicFramePr>
            <a:graphicFrameLocks noGrp="1"/>
          </p:cNvGraphicFramePr>
          <p:nvPr>
            <p:ph idx="1"/>
          </p:nvPr>
        </p:nvGraphicFramePr>
        <p:xfrm>
          <a:off x="381000" y="1752600"/>
          <a:ext cx="8229600" cy="4480560"/>
        </p:xfrm>
        <a:graphic>
          <a:graphicData uri="http://schemas.openxmlformats.org/drawingml/2006/table">
            <a:tbl>
              <a:tblPr firstRow="1" bandRow="1">
                <a:tableStyleId>{5C22544A-7EE6-4342-B048-85BDC9FD1C3A}</a:tableStyleId>
              </a:tblPr>
              <a:tblGrid>
                <a:gridCol w="6781800"/>
                <a:gridCol w="1447800"/>
              </a:tblGrid>
              <a:tr h="685800">
                <a:tc>
                  <a:txBody>
                    <a:bodyPr/>
                    <a:lstStyle/>
                    <a:p>
                      <a:pPr marL="0" marR="0">
                        <a:spcBef>
                          <a:spcPts val="0"/>
                        </a:spcBef>
                        <a:spcAft>
                          <a:spcPts val="0"/>
                        </a:spcAft>
                      </a:pPr>
                      <a:r>
                        <a:rPr lang="en-US" sz="1600" b="1" dirty="0">
                          <a:solidFill>
                            <a:srgbClr val="000000"/>
                          </a:solidFill>
                          <a:latin typeface="Georgia" pitchFamily="18" charset="0"/>
                          <a:ea typeface="Times New Roman"/>
                          <a:cs typeface="Times New Roman"/>
                        </a:rPr>
                        <a:t>No Child Left Behind Goals</a:t>
                      </a:r>
                      <a:endParaRPr lang="en-US" sz="1600" dirty="0">
                        <a:latin typeface="Georgia" pitchFamily="18" charset="0"/>
                        <a:ea typeface="Times New Roman"/>
                        <a:cs typeface="Times New Roman"/>
                      </a:endParaRPr>
                    </a:p>
                  </a:txBody>
                  <a:tcPr marL="68580" marR="68580" marT="0" marB="0" anchor="ctr"/>
                </a:tc>
                <a:tc>
                  <a:txBody>
                    <a:bodyPr/>
                    <a:lstStyle/>
                    <a:p>
                      <a:pPr algn="ctr"/>
                      <a:r>
                        <a:rPr kumimoji="0" lang="en-US" sz="1600" b="1" kern="1200" dirty="0" smtClean="0">
                          <a:solidFill>
                            <a:schemeClr val="tx1"/>
                          </a:solidFill>
                          <a:latin typeface="Georgia" pitchFamily="18" charset="0"/>
                          <a:ea typeface="+mn-ea"/>
                          <a:cs typeface="+mn-cs"/>
                        </a:rPr>
                        <a:t>FY 2011 Change</a:t>
                      </a:r>
                      <a:r>
                        <a:rPr kumimoji="0" lang="en-US" sz="1800" b="1" kern="1200" dirty="0" smtClean="0">
                          <a:solidFill>
                            <a:schemeClr val="tx1"/>
                          </a:solidFill>
                          <a:latin typeface="Georgia" pitchFamily="18" charset="0"/>
                          <a:ea typeface="+mn-ea"/>
                          <a:cs typeface="+mn-cs"/>
                        </a:rPr>
                        <a:t/>
                      </a:r>
                      <a:br>
                        <a:rPr kumimoji="0" lang="en-US" sz="1800" b="1" kern="1200" dirty="0" smtClean="0">
                          <a:solidFill>
                            <a:schemeClr val="tx1"/>
                          </a:solidFill>
                          <a:latin typeface="Georgia" pitchFamily="18" charset="0"/>
                          <a:ea typeface="+mn-ea"/>
                          <a:cs typeface="+mn-cs"/>
                        </a:rPr>
                      </a:br>
                      <a:r>
                        <a:rPr kumimoji="0" lang="en-US" sz="1200" b="1" kern="1200" dirty="0" smtClean="0">
                          <a:solidFill>
                            <a:schemeClr val="tx1"/>
                          </a:solidFill>
                          <a:latin typeface="Georgia" pitchFamily="18" charset="0"/>
                          <a:ea typeface="+mn-ea"/>
                          <a:cs typeface="+mn-cs"/>
                        </a:rPr>
                        <a:t> (in millions)</a:t>
                      </a:r>
                      <a:endParaRPr lang="en-US" sz="1200" dirty="0">
                        <a:solidFill>
                          <a:schemeClr val="tx1"/>
                        </a:solidFill>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1.      By 2013-2014, all students will reach high standards, at a minimum attaining proficiency in reading/language arts and mathematics.</a:t>
                      </a:r>
                      <a:endParaRPr lang="en-US" sz="1400" dirty="0">
                        <a:latin typeface="Georgia" pitchFamily="18" charset="0"/>
                        <a:ea typeface="Times New Roman"/>
                        <a:cs typeface="Times New Roman"/>
                      </a:endParaRPr>
                    </a:p>
                  </a:txBody>
                  <a:tcPr marL="68580" marR="68580" marT="0" marB="0" anchor="b"/>
                </a:tc>
                <a:tc>
                  <a:txBody>
                    <a:bodyPr/>
                    <a:lstStyle/>
                    <a:p>
                      <a:pPr lvl="1" algn="r"/>
                      <a:r>
                        <a:rPr kumimoji="0" lang="en-US" sz="1800" kern="1200" dirty="0" smtClean="0">
                          <a:solidFill>
                            <a:schemeClr val="dk1"/>
                          </a:solidFill>
                          <a:latin typeface="Georgia" pitchFamily="18" charset="0"/>
                          <a:ea typeface="+mn-ea"/>
                          <a:cs typeface="+mn-cs"/>
                        </a:rPr>
                        <a:t>$100</a:t>
                      </a:r>
                      <a:endParaRPr lang="en-US" dirty="0">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2.      All limited English proficient students will become proficient in English and reach high academic standards at a minimum attaining proficiency or better in reading/language arts and mathematics.</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(5)</a:t>
                      </a:r>
                      <a:endParaRPr lang="en-US" dirty="0">
                        <a:latin typeface="Georgia" pitchFamily="18" charset="0"/>
                      </a:endParaRPr>
                    </a:p>
                  </a:txBody>
                  <a:tcPr anchor="b"/>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3.      By 2005-2006, all students will be taught by highly qualified teachers.</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30</a:t>
                      </a:r>
                      <a:endParaRPr lang="en-US" dirty="0">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4.      All students will be educated in learning environments that are safe, drug free, and conducive to learning.</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10</a:t>
                      </a:r>
                      <a:endParaRPr lang="en-US" dirty="0">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5.      All students will graduate from high school.</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14</a:t>
                      </a:r>
                      <a:endParaRPr lang="en-US" dirty="0">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Local Goals and Indicators</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25</a:t>
                      </a:r>
                      <a:endParaRPr lang="en-US" dirty="0">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Mandatory Cost of Doing Business</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(24)</a:t>
                      </a:r>
                      <a:endParaRPr lang="en-US" dirty="0">
                        <a:latin typeface="Georgia" pitchFamily="18" charset="0"/>
                      </a:endParaRPr>
                    </a:p>
                  </a:txBody>
                  <a:tcPr/>
                </a:tc>
              </a:tr>
              <a:tr h="370840">
                <a:tc>
                  <a:txBody>
                    <a:bodyPr/>
                    <a:lstStyle/>
                    <a:p>
                      <a:pPr marL="0" marR="0">
                        <a:spcBef>
                          <a:spcPts val="0"/>
                        </a:spcBef>
                        <a:spcAft>
                          <a:spcPts val="0"/>
                        </a:spcAft>
                      </a:pPr>
                      <a:r>
                        <a:rPr lang="en-US" sz="1400" dirty="0">
                          <a:solidFill>
                            <a:srgbClr val="000000"/>
                          </a:solidFill>
                          <a:latin typeface="Georgia" pitchFamily="18" charset="0"/>
                          <a:ea typeface="Times New Roman"/>
                          <a:cs typeface="Times New Roman"/>
                        </a:rPr>
                        <a:t>Other (items not reported in above categories, including reductions)</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118</a:t>
                      </a:r>
                      <a:endParaRPr lang="en-US" dirty="0">
                        <a:latin typeface="Georgia" pitchFamily="18" charset="0"/>
                      </a:endParaRPr>
                    </a:p>
                  </a:txBody>
                  <a:tcPr/>
                </a:tc>
              </a:tr>
              <a:tr h="370840">
                <a:tc>
                  <a:txBody>
                    <a:bodyPr/>
                    <a:lstStyle/>
                    <a:p>
                      <a:pPr marL="0" marR="0">
                        <a:spcBef>
                          <a:spcPts val="0"/>
                        </a:spcBef>
                        <a:spcAft>
                          <a:spcPts val="0"/>
                        </a:spcAft>
                      </a:pPr>
                      <a:r>
                        <a:rPr lang="en-US" sz="1400" b="1" dirty="0">
                          <a:solidFill>
                            <a:srgbClr val="000000"/>
                          </a:solidFill>
                          <a:latin typeface="Georgia" pitchFamily="18" charset="0"/>
                          <a:ea typeface="Times New Roman"/>
                          <a:cs typeface="Times New Roman"/>
                        </a:rPr>
                        <a:t>Total</a:t>
                      </a:r>
                      <a:endParaRPr lang="en-US" sz="1400" dirty="0">
                        <a:latin typeface="Georgia" pitchFamily="18" charset="0"/>
                        <a:ea typeface="Times New Roman"/>
                        <a:cs typeface="Times New Roman"/>
                      </a:endParaRPr>
                    </a:p>
                  </a:txBody>
                  <a:tcPr marL="68580" marR="68580" marT="0" marB="0" anchor="b"/>
                </a:tc>
                <a:tc>
                  <a:txBody>
                    <a:bodyPr/>
                    <a:lstStyle/>
                    <a:p>
                      <a:pPr lvl="1" algn="r"/>
                      <a:r>
                        <a:rPr lang="en-US" dirty="0" smtClean="0">
                          <a:latin typeface="Georgia" pitchFamily="18" charset="0"/>
                        </a:rPr>
                        <a:t>$268</a:t>
                      </a:r>
                      <a:endParaRPr lang="en-US" dirty="0">
                        <a:latin typeface="Georgia" pitchFamily="18" charset="0"/>
                      </a:endParaRPr>
                    </a:p>
                  </a:txBody>
                  <a:tcPr/>
                </a:tc>
              </a:tr>
            </a:tbl>
          </a:graphicData>
        </a:graphic>
      </p:graphicFrame>
      <p:sp>
        <p:nvSpPr>
          <p:cNvPr id="4099" name="TextBox 3"/>
          <p:cNvSpPr txBox="1">
            <a:spLocks noChangeArrowheads="1"/>
          </p:cNvSpPr>
          <p:nvPr/>
        </p:nvSpPr>
        <p:spPr bwMode="auto">
          <a:xfrm>
            <a:off x="457200" y="1295400"/>
            <a:ext cx="7620000" cy="369888"/>
          </a:xfrm>
          <a:prstGeom prst="rect">
            <a:avLst/>
          </a:prstGeom>
          <a:noFill/>
          <a:ln w="9525">
            <a:noFill/>
            <a:miter lim="800000"/>
            <a:headEnd/>
            <a:tailEnd/>
          </a:ln>
        </p:spPr>
        <p:txBody>
          <a:bodyPr>
            <a:spAutoFit/>
          </a:bodyPr>
          <a:lstStyle/>
          <a:p>
            <a:r>
              <a:rPr lang="en-US">
                <a:latin typeface="Calibri" pitchFamily="34" charset="0"/>
              </a:rPr>
              <a:t>Reported Change in Actual FY 2011 Expenditures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1298</TotalTime>
  <Words>1437</Words>
  <Application>Microsoft Office PowerPoint</Application>
  <PresentationFormat>On-screen Show (4:3)</PresentationFormat>
  <Paragraphs>328</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2011 Bridge to Excellence Master Plan Annual Update Review</vt:lpstr>
      <vt:lpstr>Purpose of the 2011 Master Plan Update</vt:lpstr>
      <vt:lpstr>RTTT Four Assurances and NCLB </vt:lpstr>
      <vt:lpstr>Integrated NCLB/RTTT Review Process </vt:lpstr>
      <vt:lpstr>New Additions </vt:lpstr>
      <vt:lpstr>2011 Systems Identified for Improvement</vt:lpstr>
      <vt:lpstr>Finance Section</vt:lpstr>
      <vt:lpstr>Finance Section</vt:lpstr>
      <vt:lpstr>Finance Section</vt:lpstr>
      <vt:lpstr>Finance Section</vt:lpstr>
      <vt:lpstr>Finance Section </vt:lpstr>
      <vt:lpstr>Slide 12</vt:lpstr>
      <vt:lpstr>Finance Section</vt:lpstr>
      <vt:lpstr> 2011 Master Plan Review Findings </vt:lpstr>
      <vt:lpstr>Recommendation on  Approvability Status: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Bridge to Excellence Master Plan Annual Update Review</dc:title>
  <dc:creator>pbates</dc:creator>
  <cp:lastModifiedBy>pbates</cp:lastModifiedBy>
  <cp:revision>111</cp:revision>
  <dcterms:created xsi:type="dcterms:W3CDTF">2010-11-29T21:15:15Z</dcterms:created>
  <dcterms:modified xsi:type="dcterms:W3CDTF">2011-12-05T19:38:09Z</dcterms:modified>
</cp:coreProperties>
</file>