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1"/>
  </p:sldMasterIdLst>
  <p:notesMasterIdLst>
    <p:notesMasterId r:id="rId13"/>
  </p:notesMasterIdLst>
  <p:handoutMasterIdLst>
    <p:handoutMasterId r:id="rId14"/>
  </p:handoutMasterIdLst>
  <p:sldIdLst>
    <p:sldId id="259" r:id="rId2"/>
    <p:sldId id="260" r:id="rId3"/>
    <p:sldId id="264" r:id="rId4"/>
    <p:sldId id="265" r:id="rId5"/>
    <p:sldId id="262" r:id="rId6"/>
    <p:sldId id="270" r:id="rId7"/>
    <p:sldId id="268" r:id="rId8"/>
    <p:sldId id="266" r:id="rId9"/>
    <p:sldId id="257" r:id="rId10"/>
    <p:sldId id="267" r:id="rId11"/>
    <p:sldId id="269"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2AF"/>
    <a:srgbClr val="CC00CC"/>
    <a:srgbClr val="FFFF99"/>
    <a:srgbClr val="66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54" autoAdjust="0"/>
    <p:restoredTop sz="94660" autoAdjust="0"/>
  </p:normalViewPr>
  <p:slideViewPr>
    <p:cSldViewPr>
      <p:cViewPr varScale="1">
        <p:scale>
          <a:sx n="110" d="100"/>
          <a:sy n="11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DF7C3-D3E8-4467-9D8E-61AE110743FC}" type="doc">
      <dgm:prSet loTypeId="urn:microsoft.com/office/officeart/2005/8/layout/pyramid1" loCatId="pyramid" qsTypeId="urn:microsoft.com/office/officeart/2005/8/quickstyle/simple1" qsCatId="simple" csTypeId="urn:microsoft.com/office/officeart/2005/8/colors/accent1_2" csCatId="accent1" phldr="1"/>
      <dgm:spPr/>
    </dgm:pt>
    <dgm:pt modelId="{09DFFA8B-50A7-49E1-A180-EC412E68AD01}">
      <dgm:prSet phldrT="[Text]" custT="1"/>
      <dgm:spPr>
        <a:solidFill>
          <a:srgbClr val="FF0000"/>
        </a:solidFill>
      </dgm:spPr>
      <dgm:t>
        <a:bodyPr/>
        <a:lstStyle/>
        <a:p>
          <a:pPr algn="ctr"/>
          <a:r>
            <a:rPr lang="en-US" sz="1400" b="1" dirty="0" smtClean="0">
              <a:solidFill>
                <a:schemeClr val="bg1"/>
              </a:solidFill>
              <a:latin typeface="Times New Roman" pitchFamily="18" charset="0"/>
              <a:cs typeface="Times New Roman" pitchFamily="18" charset="0"/>
            </a:rPr>
            <a:t>Tier I</a:t>
          </a:r>
        </a:p>
        <a:p>
          <a:pPr algn="ctr"/>
          <a:r>
            <a:rPr lang="en-US" sz="1200" b="1" dirty="0" smtClean="0">
              <a:solidFill>
                <a:schemeClr val="bg1"/>
              </a:solidFill>
              <a:latin typeface="Times New Roman" pitchFamily="18" charset="0"/>
              <a:cs typeface="Times New Roman" pitchFamily="18" charset="0"/>
            </a:rPr>
            <a:t>The state’s 5% persistently </a:t>
          </a:r>
        </a:p>
        <a:p>
          <a:pPr algn="ctr"/>
          <a:r>
            <a:rPr lang="en-US" sz="1200" b="1" dirty="0" smtClean="0">
              <a:solidFill>
                <a:schemeClr val="bg1"/>
              </a:solidFill>
              <a:latin typeface="Times New Roman" pitchFamily="18" charset="0"/>
              <a:cs typeface="Times New Roman" pitchFamily="18" charset="0"/>
            </a:rPr>
            <a:t>lowest-achieving Title I schools in</a:t>
          </a:r>
        </a:p>
        <a:p>
          <a:pPr algn="ctr"/>
          <a:r>
            <a:rPr lang="en-US" sz="1200" b="1" dirty="0" smtClean="0">
              <a:solidFill>
                <a:schemeClr val="bg1"/>
              </a:solidFill>
              <a:latin typeface="Times New Roman" pitchFamily="18" charset="0"/>
              <a:cs typeface="Times New Roman" pitchFamily="18" charset="0"/>
            </a:rPr>
            <a:t>improvement, corrective action,</a:t>
          </a:r>
        </a:p>
        <a:p>
          <a:pPr algn="ctr"/>
          <a:r>
            <a:rPr lang="en-US" sz="1200" b="1" dirty="0" smtClean="0">
              <a:solidFill>
                <a:schemeClr val="bg1"/>
              </a:solidFill>
              <a:latin typeface="Times New Roman" pitchFamily="18" charset="0"/>
              <a:cs typeface="Times New Roman" pitchFamily="18" charset="0"/>
            </a:rPr>
            <a:t>or restructuring or the state’s</a:t>
          </a:r>
        </a:p>
        <a:p>
          <a:pPr algn="ctr"/>
          <a:r>
            <a:rPr lang="en-US" sz="1200" b="1" dirty="0" smtClean="0">
              <a:solidFill>
                <a:schemeClr val="bg1"/>
              </a:solidFill>
              <a:latin typeface="Times New Roman" pitchFamily="18" charset="0"/>
              <a:cs typeface="Times New Roman" pitchFamily="18" charset="0"/>
            </a:rPr>
            <a:t>bottom 5 lowest achieving Title I</a:t>
          </a:r>
        </a:p>
        <a:p>
          <a:pPr algn="ctr"/>
          <a:r>
            <a:rPr lang="en-US" sz="1200" b="1" dirty="0" smtClean="0">
              <a:solidFill>
                <a:schemeClr val="bg1"/>
              </a:solidFill>
              <a:latin typeface="Times New Roman" pitchFamily="18" charset="0"/>
              <a:cs typeface="Times New Roman" pitchFamily="18" charset="0"/>
            </a:rPr>
            <a:t>schools, whichever is greater.</a:t>
          </a:r>
          <a:endParaRPr lang="en-US" sz="1200" b="1" dirty="0">
            <a:solidFill>
              <a:schemeClr val="bg1"/>
            </a:solidFill>
            <a:latin typeface="Times New Roman" pitchFamily="18" charset="0"/>
            <a:cs typeface="Times New Roman" pitchFamily="18" charset="0"/>
          </a:endParaRPr>
        </a:p>
      </dgm:t>
    </dgm:pt>
    <dgm:pt modelId="{A7B7D4F4-E45D-4D7C-8696-838A3AC53290}" type="parTrans" cxnId="{DD2405E1-D3A8-4E09-882A-CCD176D1E0F2}">
      <dgm:prSet/>
      <dgm:spPr/>
      <dgm:t>
        <a:bodyPr/>
        <a:lstStyle/>
        <a:p>
          <a:endParaRPr lang="en-US"/>
        </a:p>
      </dgm:t>
    </dgm:pt>
    <dgm:pt modelId="{2E0A55BD-E6F7-40BA-BDFB-8333B5D862E7}" type="sibTrans" cxnId="{DD2405E1-D3A8-4E09-882A-CCD176D1E0F2}">
      <dgm:prSet/>
      <dgm:spPr/>
      <dgm:t>
        <a:bodyPr/>
        <a:lstStyle/>
        <a:p>
          <a:endParaRPr lang="en-US"/>
        </a:p>
      </dgm:t>
    </dgm:pt>
    <dgm:pt modelId="{2E4D7E78-E0C6-4072-8E03-1C942EB0AB09}">
      <dgm:prSet phldrT="[Text]" custT="1"/>
      <dgm:spPr>
        <a:solidFill>
          <a:srgbClr val="FFFF00"/>
        </a:solidFill>
      </dgm:spPr>
      <dgm:t>
        <a:bodyPr/>
        <a:lstStyle/>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Tier II</a:t>
          </a:r>
        </a:p>
        <a:p>
          <a:r>
            <a:rPr lang="en-US" sz="1200" b="1" dirty="0" smtClean="0">
              <a:solidFill>
                <a:schemeClr val="bg1"/>
              </a:solidFill>
              <a:latin typeface="Times New Roman" pitchFamily="18" charset="0"/>
              <a:cs typeface="Times New Roman" pitchFamily="18" charset="0"/>
            </a:rPr>
            <a:t>The state’s persistently </a:t>
          </a:r>
          <a:r>
            <a:rPr lang="en-US" sz="1200" b="1" dirty="0" smtClean="0">
              <a:solidFill>
                <a:schemeClr val="bg1"/>
              </a:solidFill>
              <a:latin typeface="Times New Roman" pitchFamily="18" charset="0"/>
              <a:cs typeface="Times New Roman" pitchFamily="18" charset="0"/>
            </a:rPr>
            <a:t>lowest-achieving </a:t>
          </a:r>
          <a:r>
            <a:rPr lang="en-US" sz="1200" b="1" i="1" dirty="0" smtClean="0">
              <a:solidFill>
                <a:srgbClr val="FF0000"/>
              </a:solidFill>
              <a:latin typeface="Times New Roman" pitchFamily="18" charset="0"/>
              <a:cs typeface="Times New Roman" pitchFamily="18" charset="0"/>
            </a:rPr>
            <a:t>Title I eligible (but not participating) secondary schools </a:t>
          </a:r>
          <a:r>
            <a:rPr lang="en-US" sz="1200" b="1" dirty="0" smtClean="0">
              <a:solidFill>
                <a:schemeClr val="bg1"/>
              </a:solidFill>
              <a:latin typeface="Times New Roman" pitchFamily="18" charset="0"/>
              <a:cs typeface="Times New Roman" pitchFamily="18" charset="0"/>
            </a:rPr>
            <a:t>with equivalently poor performance as Title I schools.  If a state chooses, certain additional Title I eligible secondary schools with a graduation rate below 60% over a number of years.</a:t>
          </a:r>
        </a:p>
        <a:p>
          <a:endParaRPr lang="en-US" sz="1400" b="0" dirty="0" smtClean="0">
            <a:solidFill>
              <a:schemeClr val="bg1"/>
            </a:solidFill>
            <a:latin typeface="Times New Roman" pitchFamily="18" charset="0"/>
            <a:cs typeface="Times New Roman" pitchFamily="18" charset="0"/>
          </a:endParaRPr>
        </a:p>
        <a:p>
          <a:endParaRPr lang="en-US" sz="1400" b="0" dirty="0" smtClean="0">
            <a:solidFill>
              <a:schemeClr val="bg1"/>
            </a:solidFill>
            <a:latin typeface="Times New Roman" pitchFamily="18" charset="0"/>
            <a:cs typeface="Times New Roman" pitchFamily="18" charset="0"/>
          </a:endParaRPr>
        </a:p>
      </dgm:t>
    </dgm:pt>
    <dgm:pt modelId="{436008CF-E8CF-48E7-983B-10592A0B1FE5}" type="parTrans" cxnId="{74123CA1-2E78-41A6-8991-5824C8DA9812}">
      <dgm:prSet/>
      <dgm:spPr/>
      <dgm:t>
        <a:bodyPr/>
        <a:lstStyle/>
        <a:p>
          <a:endParaRPr lang="en-US"/>
        </a:p>
      </dgm:t>
    </dgm:pt>
    <dgm:pt modelId="{4A588137-8C85-4E40-8F56-E71C7D536D16}" type="sibTrans" cxnId="{74123CA1-2E78-41A6-8991-5824C8DA9812}">
      <dgm:prSet/>
      <dgm:spPr/>
      <dgm:t>
        <a:bodyPr/>
        <a:lstStyle/>
        <a:p>
          <a:endParaRPr lang="en-US"/>
        </a:p>
      </dgm:t>
    </dgm:pt>
    <dgm:pt modelId="{F7E40F63-BD1B-4247-8589-5243D398977B}">
      <dgm:prSet phldrT="[Text]" custT="1"/>
      <dgm:spPr>
        <a:solidFill>
          <a:schemeClr val="accent1">
            <a:lumMod val="75000"/>
          </a:schemeClr>
        </a:solidFill>
      </dgm:spPr>
      <dgm:t>
        <a:bodyPr/>
        <a:lstStyle/>
        <a:p>
          <a:r>
            <a:rPr lang="en-US" sz="1400" b="1" dirty="0" smtClean="0">
              <a:solidFill>
                <a:schemeClr val="bg1"/>
              </a:solidFill>
              <a:latin typeface="Times New Roman" pitchFamily="18" charset="0"/>
              <a:cs typeface="Times New Roman" pitchFamily="18" charset="0"/>
            </a:rPr>
            <a:t>Tier III</a:t>
          </a:r>
        </a:p>
        <a:p>
          <a:r>
            <a:rPr lang="en-US" sz="1200" b="1" dirty="0" smtClean="0">
              <a:solidFill>
                <a:schemeClr val="bg1"/>
              </a:solidFill>
              <a:latin typeface="Times New Roman" pitchFamily="18" charset="0"/>
              <a:cs typeface="Times New Roman" pitchFamily="18" charset="0"/>
            </a:rPr>
            <a:t>Any state Title I schools in improvement, corrective action or restructuring that are not identified as persistently lowest-achieving in Tier I.  These schools are served only after sufficient funding for all Tier I and II school has been met and there is still a surplus of SIG funds.</a:t>
          </a:r>
          <a:endParaRPr lang="en-US" sz="1200" b="1" dirty="0">
            <a:solidFill>
              <a:schemeClr val="bg1"/>
            </a:solidFill>
            <a:latin typeface="Times New Roman" pitchFamily="18" charset="0"/>
            <a:cs typeface="Times New Roman" pitchFamily="18" charset="0"/>
          </a:endParaRPr>
        </a:p>
      </dgm:t>
    </dgm:pt>
    <dgm:pt modelId="{07CB7ADF-43ED-401D-83FC-F8DFAF12C390}" type="parTrans" cxnId="{07BAE921-8623-4513-BCD9-D514ECA7C9A3}">
      <dgm:prSet/>
      <dgm:spPr/>
      <dgm:t>
        <a:bodyPr/>
        <a:lstStyle/>
        <a:p>
          <a:endParaRPr lang="en-US"/>
        </a:p>
      </dgm:t>
    </dgm:pt>
    <dgm:pt modelId="{4A036234-CEF8-4656-804E-CE59C8DA26D2}" type="sibTrans" cxnId="{07BAE921-8623-4513-BCD9-D514ECA7C9A3}">
      <dgm:prSet/>
      <dgm:spPr/>
      <dgm:t>
        <a:bodyPr/>
        <a:lstStyle/>
        <a:p>
          <a:endParaRPr lang="en-US"/>
        </a:p>
      </dgm:t>
    </dgm:pt>
    <dgm:pt modelId="{932F0171-9DFF-4721-88CA-3F5DDA48D351}" type="pres">
      <dgm:prSet presAssocID="{16FDF7C3-D3E8-4467-9D8E-61AE110743FC}" presName="Name0" presStyleCnt="0">
        <dgm:presLayoutVars>
          <dgm:dir/>
          <dgm:animLvl val="lvl"/>
          <dgm:resizeHandles val="exact"/>
        </dgm:presLayoutVars>
      </dgm:prSet>
      <dgm:spPr/>
    </dgm:pt>
    <dgm:pt modelId="{957258E3-A5FD-4EF5-8018-CA44907ED29B}" type="pres">
      <dgm:prSet presAssocID="{09DFFA8B-50A7-49E1-A180-EC412E68AD01}" presName="Name8" presStyleCnt="0"/>
      <dgm:spPr/>
    </dgm:pt>
    <dgm:pt modelId="{D99B1630-9447-4612-885F-33124F9E75B3}" type="pres">
      <dgm:prSet presAssocID="{09DFFA8B-50A7-49E1-A180-EC412E68AD01}" presName="level" presStyleLbl="node1" presStyleIdx="0" presStyleCnt="3">
        <dgm:presLayoutVars>
          <dgm:chMax val="1"/>
          <dgm:bulletEnabled val="1"/>
        </dgm:presLayoutVars>
      </dgm:prSet>
      <dgm:spPr/>
      <dgm:t>
        <a:bodyPr/>
        <a:lstStyle/>
        <a:p>
          <a:endParaRPr lang="en-US"/>
        </a:p>
      </dgm:t>
    </dgm:pt>
    <dgm:pt modelId="{F35CA447-A9FF-4CEE-8919-8A6B7F70EA16}" type="pres">
      <dgm:prSet presAssocID="{09DFFA8B-50A7-49E1-A180-EC412E68AD01}" presName="levelTx" presStyleLbl="revTx" presStyleIdx="0" presStyleCnt="0">
        <dgm:presLayoutVars>
          <dgm:chMax val="1"/>
          <dgm:bulletEnabled val="1"/>
        </dgm:presLayoutVars>
      </dgm:prSet>
      <dgm:spPr/>
      <dgm:t>
        <a:bodyPr/>
        <a:lstStyle/>
        <a:p>
          <a:endParaRPr lang="en-US"/>
        </a:p>
      </dgm:t>
    </dgm:pt>
    <dgm:pt modelId="{0F409BFF-49D4-498B-BB26-950CACEC17F3}" type="pres">
      <dgm:prSet presAssocID="{2E4D7E78-E0C6-4072-8E03-1C942EB0AB09}" presName="Name8" presStyleCnt="0"/>
      <dgm:spPr/>
    </dgm:pt>
    <dgm:pt modelId="{6A287452-F50B-4633-B32E-039030197B1B}" type="pres">
      <dgm:prSet presAssocID="{2E4D7E78-E0C6-4072-8E03-1C942EB0AB09}" presName="level" presStyleLbl="node1" presStyleIdx="1" presStyleCnt="3" custLinFactNeighborY="-2031">
        <dgm:presLayoutVars>
          <dgm:chMax val="1"/>
          <dgm:bulletEnabled val="1"/>
        </dgm:presLayoutVars>
      </dgm:prSet>
      <dgm:spPr/>
      <dgm:t>
        <a:bodyPr/>
        <a:lstStyle/>
        <a:p>
          <a:endParaRPr lang="en-US"/>
        </a:p>
      </dgm:t>
    </dgm:pt>
    <dgm:pt modelId="{F539273C-96B0-48CE-B932-75DAC4CE7FF5}" type="pres">
      <dgm:prSet presAssocID="{2E4D7E78-E0C6-4072-8E03-1C942EB0AB09}" presName="levelTx" presStyleLbl="revTx" presStyleIdx="0" presStyleCnt="0">
        <dgm:presLayoutVars>
          <dgm:chMax val="1"/>
          <dgm:bulletEnabled val="1"/>
        </dgm:presLayoutVars>
      </dgm:prSet>
      <dgm:spPr/>
      <dgm:t>
        <a:bodyPr/>
        <a:lstStyle/>
        <a:p>
          <a:endParaRPr lang="en-US"/>
        </a:p>
      </dgm:t>
    </dgm:pt>
    <dgm:pt modelId="{A7F1B860-E2D0-4E11-BD4D-CA1E0CA64A9B}" type="pres">
      <dgm:prSet presAssocID="{F7E40F63-BD1B-4247-8589-5243D398977B}" presName="Name8" presStyleCnt="0"/>
      <dgm:spPr/>
    </dgm:pt>
    <dgm:pt modelId="{1000169E-391F-4DDA-99C9-7624115F3CD1}" type="pres">
      <dgm:prSet presAssocID="{F7E40F63-BD1B-4247-8589-5243D398977B}" presName="level" presStyleLbl="node1" presStyleIdx="2" presStyleCnt="3">
        <dgm:presLayoutVars>
          <dgm:chMax val="1"/>
          <dgm:bulletEnabled val="1"/>
        </dgm:presLayoutVars>
      </dgm:prSet>
      <dgm:spPr/>
      <dgm:t>
        <a:bodyPr/>
        <a:lstStyle/>
        <a:p>
          <a:endParaRPr lang="en-US"/>
        </a:p>
      </dgm:t>
    </dgm:pt>
    <dgm:pt modelId="{562BFEB0-478B-4095-AD71-CD184D67D8AB}" type="pres">
      <dgm:prSet presAssocID="{F7E40F63-BD1B-4247-8589-5243D398977B}" presName="levelTx" presStyleLbl="revTx" presStyleIdx="0" presStyleCnt="0">
        <dgm:presLayoutVars>
          <dgm:chMax val="1"/>
          <dgm:bulletEnabled val="1"/>
        </dgm:presLayoutVars>
      </dgm:prSet>
      <dgm:spPr/>
      <dgm:t>
        <a:bodyPr/>
        <a:lstStyle/>
        <a:p>
          <a:endParaRPr lang="en-US"/>
        </a:p>
      </dgm:t>
    </dgm:pt>
  </dgm:ptLst>
  <dgm:cxnLst>
    <dgm:cxn modelId="{74123CA1-2E78-41A6-8991-5824C8DA9812}" srcId="{16FDF7C3-D3E8-4467-9D8E-61AE110743FC}" destId="{2E4D7E78-E0C6-4072-8E03-1C942EB0AB09}" srcOrd="1" destOrd="0" parTransId="{436008CF-E8CF-48E7-983B-10592A0B1FE5}" sibTransId="{4A588137-8C85-4E40-8F56-E71C7D536D16}"/>
    <dgm:cxn modelId="{15724C43-5D54-4B4C-BCC5-31864062426C}" type="presOf" srcId="{16FDF7C3-D3E8-4467-9D8E-61AE110743FC}" destId="{932F0171-9DFF-4721-88CA-3F5DDA48D351}" srcOrd="0" destOrd="0" presId="urn:microsoft.com/office/officeart/2005/8/layout/pyramid1"/>
    <dgm:cxn modelId="{8E80A28E-6381-4365-86CA-7ACE77FFEC50}" type="presOf" srcId="{F7E40F63-BD1B-4247-8589-5243D398977B}" destId="{1000169E-391F-4DDA-99C9-7624115F3CD1}" srcOrd="0" destOrd="0" presId="urn:microsoft.com/office/officeart/2005/8/layout/pyramid1"/>
    <dgm:cxn modelId="{48454CF9-824F-43A1-B7C2-804BB5D30CAC}" type="presOf" srcId="{09DFFA8B-50A7-49E1-A180-EC412E68AD01}" destId="{D99B1630-9447-4612-885F-33124F9E75B3}" srcOrd="0" destOrd="0" presId="urn:microsoft.com/office/officeart/2005/8/layout/pyramid1"/>
    <dgm:cxn modelId="{28D81B51-1CA7-4FD6-BF92-6ACFC718BC09}" type="presOf" srcId="{F7E40F63-BD1B-4247-8589-5243D398977B}" destId="{562BFEB0-478B-4095-AD71-CD184D67D8AB}" srcOrd="1" destOrd="0" presId="urn:microsoft.com/office/officeart/2005/8/layout/pyramid1"/>
    <dgm:cxn modelId="{07BAE921-8623-4513-BCD9-D514ECA7C9A3}" srcId="{16FDF7C3-D3E8-4467-9D8E-61AE110743FC}" destId="{F7E40F63-BD1B-4247-8589-5243D398977B}" srcOrd="2" destOrd="0" parTransId="{07CB7ADF-43ED-401D-83FC-F8DFAF12C390}" sibTransId="{4A036234-CEF8-4656-804E-CE59C8DA26D2}"/>
    <dgm:cxn modelId="{54933A48-B87F-42A1-BE8F-CBAA33109511}" type="presOf" srcId="{2E4D7E78-E0C6-4072-8E03-1C942EB0AB09}" destId="{6A287452-F50B-4633-B32E-039030197B1B}" srcOrd="0" destOrd="0" presId="urn:microsoft.com/office/officeart/2005/8/layout/pyramid1"/>
    <dgm:cxn modelId="{FD9CAB7E-B49D-48A8-8ADF-5DC226A35A75}" type="presOf" srcId="{09DFFA8B-50A7-49E1-A180-EC412E68AD01}" destId="{F35CA447-A9FF-4CEE-8919-8A6B7F70EA16}" srcOrd="1" destOrd="0" presId="urn:microsoft.com/office/officeart/2005/8/layout/pyramid1"/>
    <dgm:cxn modelId="{9B60EA9D-8E3F-4443-B370-E7B3AFB6D45F}" type="presOf" srcId="{2E4D7E78-E0C6-4072-8E03-1C942EB0AB09}" destId="{F539273C-96B0-48CE-B932-75DAC4CE7FF5}" srcOrd="1" destOrd="0" presId="urn:microsoft.com/office/officeart/2005/8/layout/pyramid1"/>
    <dgm:cxn modelId="{DD2405E1-D3A8-4E09-882A-CCD176D1E0F2}" srcId="{16FDF7C3-D3E8-4467-9D8E-61AE110743FC}" destId="{09DFFA8B-50A7-49E1-A180-EC412E68AD01}" srcOrd="0" destOrd="0" parTransId="{A7B7D4F4-E45D-4D7C-8696-838A3AC53290}" sibTransId="{2E0A55BD-E6F7-40BA-BDFB-8333B5D862E7}"/>
    <dgm:cxn modelId="{33967D7F-0D6A-459F-AD47-3B2DCA2351A1}" type="presParOf" srcId="{932F0171-9DFF-4721-88CA-3F5DDA48D351}" destId="{957258E3-A5FD-4EF5-8018-CA44907ED29B}" srcOrd="0" destOrd="0" presId="urn:microsoft.com/office/officeart/2005/8/layout/pyramid1"/>
    <dgm:cxn modelId="{9A4D0004-7BFD-4E15-BCDE-B84EAB749CB5}" type="presParOf" srcId="{957258E3-A5FD-4EF5-8018-CA44907ED29B}" destId="{D99B1630-9447-4612-885F-33124F9E75B3}" srcOrd="0" destOrd="0" presId="urn:microsoft.com/office/officeart/2005/8/layout/pyramid1"/>
    <dgm:cxn modelId="{811E2AA4-4067-4774-8B7F-63CB7321F910}" type="presParOf" srcId="{957258E3-A5FD-4EF5-8018-CA44907ED29B}" destId="{F35CA447-A9FF-4CEE-8919-8A6B7F70EA16}" srcOrd="1" destOrd="0" presId="urn:microsoft.com/office/officeart/2005/8/layout/pyramid1"/>
    <dgm:cxn modelId="{85B2737C-A923-4F49-92F3-ED68E7C26D9D}" type="presParOf" srcId="{932F0171-9DFF-4721-88CA-3F5DDA48D351}" destId="{0F409BFF-49D4-498B-BB26-950CACEC17F3}" srcOrd="1" destOrd="0" presId="urn:microsoft.com/office/officeart/2005/8/layout/pyramid1"/>
    <dgm:cxn modelId="{29D70938-35D1-44BD-83FB-7DF9308D7158}" type="presParOf" srcId="{0F409BFF-49D4-498B-BB26-950CACEC17F3}" destId="{6A287452-F50B-4633-B32E-039030197B1B}" srcOrd="0" destOrd="0" presId="urn:microsoft.com/office/officeart/2005/8/layout/pyramid1"/>
    <dgm:cxn modelId="{7D9CB8E8-1AD4-430D-9354-4D146CEB9BB9}" type="presParOf" srcId="{0F409BFF-49D4-498B-BB26-950CACEC17F3}" destId="{F539273C-96B0-48CE-B932-75DAC4CE7FF5}" srcOrd="1" destOrd="0" presId="urn:microsoft.com/office/officeart/2005/8/layout/pyramid1"/>
    <dgm:cxn modelId="{FF995257-631F-410A-8126-BB1FF3574F0F}" type="presParOf" srcId="{932F0171-9DFF-4721-88CA-3F5DDA48D351}" destId="{A7F1B860-E2D0-4E11-BD4D-CA1E0CA64A9B}" srcOrd="2" destOrd="0" presId="urn:microsoft.com/office/officeart/2005/8/layout/pyramid1"/>
    <dgm:cxn modelId="{DDE61998-B1B3-49E2-A7C8-5D5D7EA8A892}" type="presParOf" srcId="{A7F1B860-E2D0-4E11-BD4D-CA1E0CA64A9B}" destId="{1000169E-391F-4DDA-99C9-7624115F3CD1}" srcOrd="0" destOrd="0" presId="urn:microsoft.com/office/officeart/2005/8/layout/pyramid1"/>
    <dgm:cxn modelId="{AC363CFE-5104-4265-A17C-79E967859ED2}" type="presParOf" srcId="{A7F1B860-E2D0-4E11-BD4D-CA1E0CA64A9B}" destId="{562BFEB0-478B-4095-AD71-CD184D67D8AB}" srcOrd="1" destOrd="0" presId="urn:microsoft.com/office/officeart/2005/8/layout/pyramid1"/>
  </dgm:cxnLst>
  <dgm:bg>
    <a:solidFill>
      <a:schemeClr val="tx2"/>
    </a:solidFill>
  </dgm:bg>
  <dgm:whole/>
</dgm:dataModel>
</file>

<file path=ppt/diagrams/data2.xml><?xml version="1.0" encoding="utf-8"?>
<dgm:dataModel xmlns:dgm="http://schemas.openxmlformats.org/drawingml/2006/diagram" xmlns:a="http://schemas.openxmlformats.org/drawingml/2006/main">
  <dgm:ptLst>
    <dgm:pt modelId="{D7E63639-D73C-4108-831E-0AF518E7F737}"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FC491D50-286F-4ED9-95E0-711ED94E3BC3}">
      <dgm:prSet phldrT="[Text]" custT="1">
        <dgm:style>
          <a:lnRef idx="2">
            <a:schemeClr val="dk1"/>
          </a:lnRef>
          <a:fillRef idx="1">
            <a:schemeClr val="lt1"/>
          </a:fillRef>
          <a:effectRef idx="0">
            <a:schemeClr val="dk1"/>
          </a:effectRef>
          <a:fontRef idx="minor">
            <a:schemeClr val="dk1"/>
          </a:fontRef>
        </dgm:style>
      </dgm:prSet>
      <dgm:spPr>
        <a:ln/>
      </dgm:spPr>
      <dgm:t>
        <a:bodyPr anchor="t"/>
        <a:lstStyle/>
        <a:p>
          <a:pPr algn="l">
            <a:spcAft>
              <a:spcPts val="0"/>
            </a:spcAft>
          </a:pPr>
          <a:r>
            <a:rPr lang="en-US" sz="1200" dirty="0" smtClean="0">
              <a:solidFill>
                <a:schemeClr val="bg1"/>
              </a:solidFill>
              <a:latin typeface="Calibri" pitchFamily="34" charset="0"/>
              <a:cs typeface="Arial" pitchFamily="34" charset="0"/>
            </a:rPr>
            <a:t>1.  Replace principal and at least 50% of the staff.</a:t>
          </a:r>
        </a:p>
        <a:p>
          <a:pPr algn="l">
            <a:spcAft>
              <a:spcPts val="0"/>
            </a:spcAft>
          </a:pPr>
          <a:r>
            <a:rPr lang="en-US" sz="1200" dirty="0" smtClean="0">
              <a:solidFill>
                <a:schemeClr val="bg1"/>
              </a:solidFill>
              <a:latin typeface="Calibri" pitchFamily="34" charset="0"/>
              <a:cs typeface="Arial" pitchFamily="34" charset="0"/>
            </a:rPr>
            <a:t>2.  Adopt new governance. </a:t>
          </a:r>
        </a:p>
        <a:p>
          <a:pPr algn="l">
            <a:spcAft>
              <a:spcPts val="0"/>
            </a:spcAft>
          </a:pPr>
          <a:r>
            <a:rPr lang="en-US" sz="1200" dirty="0" smtClean="0">
              <a:solidFill>
                <a:schemeClr val="bg1"/>
              </a:solidFill>
              <a:latin typeface="Calibri" pitchFamily="34" charset="0"/>
              <a:cs typeface="Arial" pitchFamily="34" charset="0"/>
            </a:rPr>
            <a:t>3.  Implement a new or revised instructional program. 4.  Recruitment,  placement, and development of staff. 5.  Schedules that increase learning time for both</a:t>
          </a:r>
        </a:p>
        <a:p>
          <a:pPr algn="l">
            <a:spcAft>
              <a:spcPts val="0"/>
            </a:spcAft>
          </a:pPr>
          <a:r>
            <a:rPr lang="en-US" sz="1200" dirty="0" smtClean="0">
              <a:solidFill>
                <a:schemeClr val="bg1"/>
              </a:solidFill>
              <a:latin typeface="Calibri" pitchFamily="34" charset="0"/>
              <a:cs typeface="Arial" pitchFamily="34" charset="0"/>
            </a:rPr>
            <a:t>     students and staff.</a:t>
          </a:r>
        </a:p>
        <a:p>
          <a:pPr algn="l">
            <a:spcAft>
              <a:spcPts val="0"/>
            </a:spcAft>
          </a:pPr>
          <a:r>
            <a:rPr lang="en-US" sz="1200" dirty="0" smtClean="0">
              <a:solidFill>
                <a:schemeClr val="bg1"/>
              </a:solidFill>
              <a:latin typeface="Calibri" pitchFamily="34" charset="0"/>
              <a:cs typeface="Arial" pitchFamily="34" charset="0"/>
            </a:rPr>
            <a:t>6. Provide appropriate social-emotional and</a:t>
          </a:r>
        </a:p>
        <a:p>
          <a:pPr algn="l">
            <a:spcAft>
              <a:spcPts val="0"/>
            </a:spcAft>
          </a:pPr>
          <a:r>
            <a:rPr lang="en-US" sz="1200" dirty="0" smtClean="0">
              <a:solidFill>
                <a:schemeClr val="bg1"/>
              </a:solidFill>
              <a:latin typeface="Calibri" pitchFamily="34" charset="0"/>
              <a:cs typeface="Arial" pitchFamily="34" charset="0"/>
            </a:rPr>
            <a:t>     community-oriented services/supports.</a:t>
          </a:r>
          <a:endParaRPr lang="en-US" sz="1200" dirty="0">
            <a:solidFill>
              <a:schemeClr val="bg1"/>
            </a:solidFill>
            <a:latin typeface="Calibri" pitchFamily="34" charset="0"/>
            <a:cs typeface="Arial" pitchFamily="34" charset="0"/>
          </a:endParaRPr>
        </a:p>
      </dgm:t>
    </dgm:pt>
    <dgm:pt modelId="{B44E8E3B-EC41-4027-AE85-6E99558A4126}" type="parTrans" cxnId="{468B2160-8252-4C9F-AA0D-2E30C75B0075}">
      <dgm:prSet/>
      <dgm:spPr/>
      <dgm:t>
        <a:bodyPr/>
        <a:lstStyle/>
        <a:p>
          <a:endParaRPr lang="en-US"/>
        </a:p>
      </dgm:t>
    </dgm:pt>
    <dgm:pt modelId="{24206B39-71C7-4A39-8045-B73411DB1217}" type="sibTrans" cxnId="{468B2160-8252-4C9F-AA0D-2E30C75B0075}">
      <dgm:prSet/>
      <dgm:spPr/>
      <dgm:t>
        <a:bodyPr/>
        <a:lstStyle/>
        <a:p>
          <a:endParaRPr lang="en-US"/>
        </a:p>
      </dgm:t>
    </dgm:pt>
    <dgm:pt modelId="{26F52826-A901-4B14-BC6E-7161EA27BD95}">
      <dgm:prSet phldrT="[Text]" custT="1">
        <dgm:style>
          <a:lnRef idx="2">
            <a:schemeClr val="dk1"/>
          </a:lnRef>
          <a:fillRef idx="1">
            <a:schemeClr val="lt1"/>
          </a:fillRef>
          <a:effectRef idx="0">
            <a:schemeClr val="dk1"/>
          </a:effectRef>
          <a:fontRef idx="minor">
            <a:schemeClr val="dk1"/>
          </a:fontRef>
        </dgm:style>
      </dgm:prSet>
      <dgm:spPr>
        <a:ln/>
      </dgm:spPr>
      <dgm:t>
        <a:bodyPr anchor="t"/>
        <a:lstStyle/>
        <a:p>
          <a:pPr algn="l"/>
          <a:r>
            <a:rPr lang="en-US" sz="1200" dirty="0" smtClean="0">
              <a:solidFill>
                <a:schemeClr val="bg1"/>
              </a:solidFill>
              <a:latin typeface="Calibri" pitchFamily="34" charset="0"/>
            </a:rPr>
            <a:t>Close the school and restart it under the management of a charter school operator, a charter management organization (CMO), or education management organization (EMO). </a:t>
          </a:r>
        </a:p>
        <a:p>
          <a:pPr algn="l"/>
          <a:r>
            <a:rPr lang="en-US" sz="1200" dirty="0" smtClean="0">
              <a:solidFill>
                <a:schemeClr val="bg1"/>
              </a:solidFill>
              <a:latin typeface="Calibri" pitchFamily="34" charset="0"/>
            </a:rPr>
            <a:t>A restart school must admit, within the grades it serves, any former student who wishes to attend.</a:t>
          </a:r>
          <a:endParaRPr lang="en-US" sz="1200" dirty="0">
            <a:solidFill>
              <a:schemeClr val="bg1"/>
            </a:solidFill>
            <a:latin typeface="Calibri" pitchFamily="34" charset="0"/>
          </a:endParaRPr>
        </a:p>
      </dgm:t>
    </dgm:pt>
    <dgm:pt modelId="{83610D9A-8634-47C3-A916-9C41EAF74E78}" type="parTrans" cxnId="{27141EBC-1430-429E-A985-5568D363EA59}">
      <dgm:prSet/>
      <dgm:spPr/>
      <dgm:t>
        <a:bodyPr/>
        <a:lstStyle/>
        <a:p>
          <a:endParaRPr lang="en-US"/>
        </a:p>
      </dgm:t>
    </dgm:pt>
    <dgm:pt modelId="{BB0DDFA1-C9C8-45F7-9264-22A33E100237}" type="sibTrans" cxnId="{27141EBC-1430-429E-A985-5568D363EA59}">
      <dgm:prSet/>
      <dgm:spPr/>
      <dgm:t>
        <a:bodyPr/>
        <a:lstStyle/>
        <a:p>
          <a:endParaRPr lang="en-US"/>
        </a:p>
      </dgm:t>
    </dgm:pt>
    <dgm:pt modelId="{6F8AB199-F7E6-468C-AD51-064F7946F239}">
      <dgm:prSet phldrT="[Text]" custT="1">
        <dgm:style>
          <a:lnRef idx="2">
            <a:schemeClr val="dk1"/>
          </a:lnRef>
          <a:fillRef idx="1">
            <a:schemeClr val="lt1"/>
          </a:fillRef>
          <a:effectRef idx="0">
            <a:schemeClr val="dk1"/>
          </a:effectRef>
          <a:fontRef idx="minor">
            <a:schemeClr val="dk1"/>
          </a:fontRef>
        </dgm:style>
      </dgm:prSet>
      <dgm:spPr>
        <a:ln/>
      </dgm:spPr>
      <dgm:t>
        <a:bodyPr anchor="t"/>
        <a:lstStyle/>
        <a:p>
          <a:pPr algn="l"/>
          <a:endParaRPr lang="en-US" sz="1200" dirty="0" smtClean="0">
            <a:solidFill>
              <a:schemeClr val="bg1"/>
            </a:solidFill>
            <a:latin typeface="Calibri" pitchFamily="34" charset="0"/>
          </a:endParaRPr>
        </a:p>
        <a:p>
          <a:pPr algn="l"/>
          <a:r>
            <a:rPr lang="en-US" sz="1200" dirty="0" smtClean="0">
              <a:solidFill>
                <a:schemeClr val="bg1"/>
              </a:solidFill>
              <a:latin typeface="Calibri" pitchFamily="34" charset="0"/>
            </a:rPr>
            <a:t>Closing the school and enrolling the students who attended the school in other, higher-performing schools in the LEA.</a:t>
          </a:r>
          <a:endParaRPr lang="en-US" sz="1200" dirty="0">
            <a:solidFill>
              <a:schemeClr val="bg1"/>
            </a:solidFill>
            <a:latin typeface="Calibri" pitchFamily="34" charset="0"/>
          </a:endParaRPr>
        </a:p>
      </dgm:t>
    </dgm:pt>
    <dgm:pt modelId="{A7ACBEFA-6C21-4D2B-9A9F-221DC5A83A08}" type="parTrans" cxnId="{7986A5C6-5292-4FA7-8870-A23ACBA5FBED}">
      <dgm:prSet/>
      <dgm:spPr/>
      <dgm:t>
        <a:bodyPr/>
        <a:lstStyle/>
        <a:p>
          <a:endParaRPr lang="en-US"/>
        </a:p>
      </dgm:t>
    </dgm:pt>
    <dgm:pt modelId="{1B4C0215-1ADB-4015-A8D5-CD66F45581B3}" type="sibTrans" cxnId="{7986A5C6-5292-4FA7-8870-A23ACBA5FBED}">
      <dgm:prSet/>
      <dgm:spPr/>
      <dgm:t>
        <a:bodyPr/>
        <a:lstStyle/>
        <a:p>
          <a:endParaRPr lang="en-US"/>
        </a:p>
      </dgm:t>
    </dgm:pt>
    <dgm:pt modelId="{E5141865-25A0-451C-9261-5BFB978673CC}">
      <dgm:prSet phldrT="[Text]" custT="1">
        <dgm:style>
          <a:lnRef idx="2">
            <a:schemeClr val="dk1"/>
          </a:lnRef>
          <a:fillRef idx="1">
            <a:schemeClr val="lt1"/>
          </a:fillRef>
          <a:effectRef idx="0">
            <a:schemeClr val="dk1"/>
          </a:effectRef>
          <a:fontRef idx="minor">
            <a:schemeClr val="dk1"/>
          </a:fontRef>
        </dgm:style>
      </dgm:prSet>
      <dgm:spPr>
        <a:ln/>
      </dgm:spPr>
      <dgm:t>
        <a:bodyPr anchor="t"/>
        <a:lstStyle/>
        <a:p>
          <a:pPr algn="l">
            <a:lnSpc>
              <a:spcPct val="100000"/>
            </a:lnSpc>
            <a:spcAft>
              <a:spcPts val="0"/>
            </a:spcAft>
          </a:pPr>
          <a:r>
            <a:rPr lang="en-US" sz="1200" dirty="0" smtClean="0">
              <a:solidFill>
                <a:schemeClr val="bg1"/>
              </a:solidFill>
              <a:latin typeface="Calibri" pitchFamily="34" charset="0"/>
            </a:rPr>
            <a:t>1.  Develop and increase teacher and leader </a:t>
          </a:r>
          <a:r>
            <a:rPr lang="en-US" sz="1200" dirty="0" smtClean="0">
              <a:solidFill>
                <a:schemeClr val="bg1"/>
              </a:solidFill>
              <a:latin typeface="Calibri" pitchFamily="34" charset="0"/>
            </a:rPr>
            <a:t>effectiveness,</a:t>
          </a:r>
          <a:endParaRPr lang="en-US" sz="1200" dirty="0" smtClean="0">
            <a:solidFill>
              <a:schemeClr val="bg1"/>
            </a:solidFill>
            <a:latin typeface="Calibri" pitchFamily="34" charset="0"/>
          </a:endParaRPr>
        </a:p>
        <a:p>
          <a:pPr algn="l">
            <a:lnSpc>
              <a:spcPct val="100000"/>
            </a:lnSpc>
            <a:spcAft>
              <a:spcPts val="0"/>
            </a:spcAft>
          </a:pPr>
          <a:r>
            <a:rPr lang="en-US" sz="1200" dirty="0" smtClean="0">
              <a:solidFill>
                <a:schemeClr val="bg1"/>
              </a:solidFill>
              <a:latin typeface="Calibri" pitchFamily="34" charset="0"/>
            </a:rPr>
            <a:t>      includes replacing the principal. </a:t>
          </a:r>
          <a:br>
            <a:rPr lang="en-US" sz="1200" dirty="0" smtClean="0">
              <a:solidFill>
                <a:schemeClr val="bg1"/>
              </a:solidFill>
              <a:latin typeface="Calibri" pitchFamily="34" charset="0"/>
            </a:rPr>
          </a:br>
          <a:r>
            <a:rPr lang="en-US" sz="1200" dirty="0" smtClean="0">
              <a:solidFill>
                <a:schemeClr val="bg1"/>
              </a:solidFill>
              <a:latin typeface="Calibri" pitchFamily="34" charset="0"/>
            </a:rPr>
            <a:t>2.  Implement comprehensive instructional reform programs</a:t>
          </a:r>
        </a:p>
        <a:p>
          <a:pPr algn="l">
            <a:lnSpc>
              <a:spcPct val="100000"/>
            </a:lnSpc>
            <a:spcAft>
              <a:spcPts val="0"/>
            </a:spcAft>
          </a:pPr>
          <a:r>
            <a:rPr lang="en-US" sz="1200" dirty="0" smtClean="0">
              <a:solidFill>
                <a:schemeClr val="bg1"/>
              </a:solidFill>
              <a:latin typeface="Calibri" pitchFamily="34" charset="0"/>
            </a:rPr>
            <a:t>      using student achievement data.</a:t>
          </a:r>
          <a:br>
            <a:rPr lang="en-US" sz="1200" dirty="0" smtClean="0">
              <a:solidFill>
                <a:schemeClr val="bg1"/>
              </a:solidFill>
              <a:latin typeface="Calibri" pitchFamily="34" charset="0"/>
            </a:rPr>
          </a:br>
          <a:r>
            <a:rPr lang="en-US" sz="1200" dirty="0" smtClean="0">
              <a:solidFill>
                <a:schemeClr val="bg1"/>
              </a:solidFill>
              <a:latin typeface="Calibri" pitchFamily="34" charset="0"/>
            </a:rPr>
            <a:t>3.  Increase learning time and create community-oriented </a:t>
          </a:r>
          <a:br>
            <a:rPr lang="en-US" sz="1200" dirty="0" smtClean="0">
              <a:solidFill>
                <a:schemeClr val="bg1"/>
              </a:solidFill>
              <a:latin typeface="Calibri" pitchFamily="34" charset="0"/>
            </a:rPr>
          </a:br>
          <a:r>
            <a:rPr lang="en-US" sz="1200" dirty="0" smtClean="0">
              <a:solidFill>
                <a:schemeClr val="bg1"/>
              </a:solidFill>
              <a:latin typeface="Calibri" pitchFamily="34" charset="0"/>
            </a:rPr>
            <a:t>      schools.</a:t>
          </a:r>
          <a:br>
            <a:rPr lang="en-US" sz="1200" dirty="0" smtClean="0">
              <a:solidFill>
                <a:schemeClr val="bg1"/>
              </a:solidFill>
              <a:latin typeface="Calibri" pitchFamily="34" charset="0"/>
            </a:rPr>
          </a:br>
          <a:r>
            <a:rPr lang="en-US" sz="1200" dirty="0" smtClean="0">
              <a:solidFill>
                <a:schemeClr val="bg1"/>
              </a:solidFill>
              <a:latin typeface="Calibri" pitchFamily="34" charset="0"/>
            </a:rPr>
            <a:t>4.  Provide operating flexibility and intensive support.</a:t>
          </a:r>
        </a:p>
        <a:p>
          <a:pPr algn="l">
            <a:lnSpc>
              <a:spcPct val="100000"/>
            </a:lnSpc>
            <a:spcAft>
              <a:spcPts val="0"/>
            </a:spcAft>
          </a:pPr>
          <a:r>
            <a:rPr lang="en-US" sz="1200" b="1" i="1" dirty="0" smtClean="0">
              <a:solidFill>
                <a:schemeClr val="bg1"/>
              </a:solidFill>
              <a:latin typeface="Calibri" pitchFamily="34" charset="0"/>
            </a:rPr>
            <a:t>(includes 11 required strategies, 15 permissible strategies)</a:t>
          </a:r>
        </a:p>
      </dgm:t>
    </dgm:pt>
    <dgm:pt modelId="{843F1438-6F82-4FF9-A969-43510E77C055}" type="parTrans" cxnId="{905567C0-A415-428F-9588-668FE686E5E6}">
      <dgm:prSet/>
      <dgm:spPr/>
      <dgm:t>
        <a:bodyPr/>
        <a:lstStyle/>
        <a:p>
          <a:endParaRPr lang="en-US"/>
        </a:p>
      </dgm:t>
    </dgm:pt>
    <dgm:pt modelId="{90ECE0F8-DEA3-45CE-83B4-D25845A9C4E1}" type="sibTrans" cxnId="{905567C0-A415-428F-9588-668FE686E5E6}">
      <dgm:prSet/>
      <dgm:spPr/>
      <dgm:t>
        <a:bodyPr/>
        <a:lstStyle/>
        <a:p>
          <a:endParaRPr lang="en-US"/>
        </a:p>
      </dgm:t>
    </dgm:pt>
    <dgm:pt modelId="{FFEC05CE-1879-4AB0-93C0-36FA78D76C00}">
      <dgm:prSet phldrT="[Text]" custT="1">
        <dgm:style>
          <a:lnRef idx="0">
            <a:schemeClr val="accent5"/>
          </a:lnRef>
          <a:fillRef idx="3">
            <a:schemeClr val="accent5"/>
          </a:fillRef>
          <a:effectRef idx="3">
            <a:schemeClr val="accent5"/>
          </a:effectRef>
          <a:fontRef idx="minor">
            <a:schemeClr val="lt1"/>
          </a:fontRef>
        </dgm:style>
      </dgm:prSet>
      <dgm:spPr>
        <a:solidFill>
          <a:srgbClr val="0070C0"/>
        </a:solidFill>
      </dgm:spPr>
      <dgm:t>
        <a:bodyPr/>
        <a:lstStyle/>
        <a:p>
          <a:r>
            <a:rPr lang="en-US" sz="3000" b="1" dirty="0" smtClean="0">
              <a:solidFill>
                <a:srgbClr val="FFFF00"/>
              </a:solidFill>
              <a:latin typeface="Times New Roman" pitchFamily="18" charset="0"/>
              <a:cs typeface="Times New Roman" pitchFamily="18" charset="0"/>
            </a:rPr>
            <a:t>Schools receiving SIG funds must select one of the four intervention models:</a:t>
          </a:r>
          <a:endParaRPr lang="en-US" sz="3000" b="1" dirty="0">
            <a:solidFill>
              <a:srgbClr val="FFFF00"/>
            </a:solidFill>
            <a:latin typeface="Times New Roman" pitchFamily="18" charset="0"/>
            <a:cs typeface="Times New Roman" pitchFamily="18" charset="0"/>
          </a:endParaRPr>
        </a:p>
      </dgm:t>
    </dgm:pt>
    <dgm:pt modelId="{D2833092-4F79-4E2B-B015-EE7FD9AB1D35}" type="parTrans" cxnId="{6535A910-B613-4765-BAD8-5C58C3A2BF8F}">
      <dgm:prSet/>
      <dgm:spPr/>
      <dgm:t>
        <a:bodyPr/>
        <a:lstStyle/>
        <a:p>
          <a:endParaRPr lang="en-US"/>
        </a:p>
      </dgm:t>
    </dgm:pt>
    <dgm:pt modelId="{BD4B3D93-68F8-46FD-BBAD-0F5E60872A97}" type="sibTrans" cxnId="{6535A910-B613-4765-BAD8-5C58C3A2BF8F}">
      <dgm:prSet/>
      <dgm:spPr/>
      <dgm:t>
        <a:bodyPr/>
        <a:lstStyle/>
        <a:p>
          <a:endParaRPr lang="en-US"/>
        </a:p>
      </dgm:t>
    </dgm:pt>
    <dgm:pt modelId="{1BDFA9E9-1576-4A7B-8429-A8A67450A40A}" type="pres">
      <dgm:prSet presAssocID="{D7E63639-D73C-4108-831E-0AF518E7F737}" presName="diagram" presStyleCnt="0">
        <dgm:presLayoutVars>
          <dgm:dir/>
          <dgm:resizeHandles val="exact"/>
        </dgm:presLayoutVars>
      </dgm:prSet>
      <dgm:spPr/>
      <dgm:t>
        <a:bodyPr/>
        <a:lstStyle/>
        <a:p>
          <a:endParaRPr lang="en-US"/>
        </a:p>
      </dgm:t>
    </dgm:pt>
    <dgm:pt modelId="{F665CA3C-D405-49AD-96DA-8B483A4172E9}" type="pres">
      <dgm:prSet presAssocID="{FC491D50-286F-4ED9-95E0-711ED94E3BC3}" presName="node" presStyleLbl="node1" presStyleIdx="0" presStyleCnt="5" custScaleX="101363" custScaleY="69955" custLinFactNeighborX="-1580" custLinFactNeighborY="47413">
        <dgm:presLayoutVars>
          <dgm:bulletEnabled val="1"/>
        </dgm:presLayoutVars>
      </dgm:prSet>
      <dgm:spPr/>
      <dgm:t>
        <a:bodyPr/>
        <a:lstStyle/>
        <a:p>
          <a:endParaRPr lang="en-US"/>
        </a:p>
      </dgm:t>
    </dgm:pt>
    <dgm:pt modelId="{E95EEAD5-1457-4001-A133-C3B77BB0DE03}" type="pres">
      <dgm:prSet presAssocID="{24206B39-71C7-4A39-8045-B73411DB1217}" presName="sibTrans" presStyleCnt="0"/>
      <dgm:spPr/>
    </dgm:pt>
    <dgm:pt modelId="{BB88460C-F3A8-45D5-90FB-B1F1CAF221BF}" type="pres">
      <dgm:prSet presAssocID="{26F52826-A901-4B14-BC6E-7161EA27BD95}" presName="node" presStyleLbl="node1" presStyleIdx="1" presStyleCnt="5" custScaleX="122058" custScaleY="67971" custLinFactNeighborX="856" custLinFactNeighborY="47413">
        <dgm:presLayoutVars>
          <dgm:bulletEnabled val="1"/>
        </dgm:presLayoutVars>
      </dgm:prSet>
      <dgm:spPr/>
      <dgm:t>
        <a:bodyPr/>
        <a:lstStyle/>
        <a:p>
          <a:endParaRPr lang="en-US"/>
        </a:p>
      </dgm:t>
    </dgm:pt>
    <dgm:pt modelId="{CE4C68D1-C1C5-4FD3-BB5E-75021E5AC3D0}" type="pres">
      <dgm:prSet presAssocID="{BB0DDFA1-C9C8-45F7-9264-22A33E100237}" presName="sibTrans" presStyleCnt="0"/>
      <dgm:spPr/>
    </dgm:pt>
    <dgm:pt modelId="{2C716C5F-C727-4AD7-A95D-116AA7C6A3C4}" type="pres">
      <dgm:prSet presAssocID="{6F8AB199-F7E6-468C-AD51-064F7946F239}" presName="node" presStyleLbl="node1" presStyleIdx="2" presStyleCnt="5" custScaleX="99968" custScaleY="82397" custLinFactNeighborX="-3803" custLinFactNeighborY="74904">
        <dgm:presLayoutVars>
          <dgm:bulletEnabled val="1"/>
        </dgm:presLayoutVars>
      </dgm:prSet>
      <dgm:spPr/>
      <dgm:t>
        <a:bodyPr/>
        <a:lstStyle/>
        <a:p>
          <a:endParaRPr lang="en-US"/>
        </a:p>
      </dgm:t>
    </dgm:pt>
    <dgm:pt modelId="{1C0A7ACF-30B7-41B4-B26C-A02EA6D307C1}" type="pres">
      <dgm:prSet presAssocID="{1B4C0215-1ADB-4015-A8D5-CD66F45581B3}" presName="sibTrans" presStyleCnt="0"/>
      <dgm:spPr/>
    </dgm:pt>
    <dgm:pt modelId="{A820DAF5-BCDA-4861-9B88-C260F3F218CD}" type="pres">
      <dgm:prSet presAssocID="{E5141865-25A0-451C-9261-5BFB978673CC}" presName="node" presStyleLbl="node1" presStyleIdx="3" presStyleCnt="5" custScaleX="121952" custScaleY="80435" custLinFactNeighborX="3804" custLinFactNeighborY="74464">
        <dgm:presLayoutVars>
          <dgm:bulletEnabled val="1"/>
        </dgm:presLayoutVars>
      </dgm:prSet>
      <dgm:spPr/>
      <dgm:t>
        <a:bodyPr/>
        <a:lstStyle/>
        <a:p>
          <a:endParaRPr lang="en-US"/>
        </a:p>
      </dgm:t>
    </dgm:pt>
    <dgm:pt modelId="{47E6FBE8-654E-4D37-B361-DB8DB4B3F806}" type="pres">
      <dgm:prSet presAssocID="{90ECE0F8-DEA3-45CE-83B4-D25845A9C4E1}" presName="sibTrans" presStyleCnt="0"/>
      <dgm:spPr/>
    </dgm:pt>
    <dgm:pt modelId="{A34BBBF9-FB52-4EE3-8FB9-AAC86506453F}" type="pres">
      <dgm:prSet presAssocID="{FFEC05CE-1879-4AB0-93C0-36FA78D76C00}" presName="node" presStyleLbl="node1" presStyleIdx="4" presStyleCnt="5" custScaleX="235132" custScaleY="52730" custLinFactY="-100000" custLinFactNeighborX="0" custLinFactNeighborY="-111146">
        <dgm:presLayoutVars>
          <dgm:bulletEnabled val="1"/>
        </dgm:presLayoutVars>
      </dgm:prSet>
      <dgm:spPr/>
      <dgm:t>
        <a:bodyPr/>
        <a:lstStyle/>
        <a:p>
          <a:endParaRPr lang="en-US"/>
        </a:p>
      </dgm:t>
    </dgm:pt>
  </dgm:ptLst>
  <dgm:cxnLst>
    <dgm:cxn modelId="{468B2160-8252-4C9F-AA0D-2E30C75B0075}" srcId="{D7E63639-D73C-4108-831E-0AF518E7F737}" destId="{FC491D50-286F-4ED9-95E0-711ED94E3BC3}" srcOrd="0" destOrd="0" parTransId="{B44E8E3B-EC41-4027-AE85-6E99558A4126}" sibTransId="{24206B39-71C7-4A39-8045-B73411DB1217}"/>
    <dgm:cxn modelId="{6535A910-B613-4765-BAD8-5C58C3A2BF8F}" srcId="{D7E63639-D73C-4108-831E-0AF518E7F737}" destId="{FFEC05CE-1879-4AB0-93C0-36FA78D76C00}" srcOrd="4" destOrd="0" parTransId="{D2833092-4F79-4E2B-B015-EE7FD9AB1D35}" sibTransId="{BD4B3D93-68F8-46FD-BBAD-0F5E60872A97}"/>
    <dgm:cxn modelId="{905567C0-A415-428F-9588-668FE686E5E6}" srcId="{D7E63639-D73C-4108-831E-0AF518E7F737}" destId="{E5141865-25A0-451C-9261-5BFB978673CC}" srcOrd="3" destOrd="0" parTransId="{843F1438-6F82-4FF9-A969-43510E77C055}" sibTransId="{90ECE0F8-DEA3-45CE-83B4-D25845A9C4E1}"/>
    <dgm:cxn modelId="{F3DBEB83-107F-4DB5-A1AB-B9F07AB5CF2C}" type="presOf" srcId="{6F8AB199-F7E6-468C-AD51-064F7946F239}" destId="{2C716C5F-C727-4AD7-A95D-116AA7C6A3C4}" srcOrd="0" destOrd="0" presId="urn:microsoft.com/office/officeart/2005/8/layout/default"/>
    <dgm:cxn modelId="{195E139C-F27E-43C1-86C0-397D627F7D06}" type="presOf" srcId="{FC491D50-286F-4ED9-95E0-711ED94E3BC3}" destId="{F665CA3C-D405-49AD-96DA-8B483A4172E9}" srcOrd="0" destOrd="0" presId="urn:microsoft.com/office/officeart/2005/8/layout/default"/>
    <dgm:cxn modelId="{D98EB061-7321-4FD7-ABDC-CA951B762FC8}" type="presOf" srcId="{FFEC05CE-1879-4AB0-93C0-36FA78D76C00}" destId="{A34BBBF9-FB52-4EE3-8FB9-AAC86506453F}" srcOrd="0" destOrd="0" presId="urn:microsoft.com/office/officeart/2005/8/layout/default"/>
    <dgm:cxn modelId="{663C7A65-61A9-441D-87F8-70637F26654A}" type="presOf" srcId="{E5141865-25A0-451C-9261-5BFB978673CC}" destId="{A820DAF5-BCDA-4861-9B88-C260F3F218CD}" srcOrd="0" destOrd="0" presId="urn:microsoft.com/office/officeart/2005/8/layout/default"/>
    <dgm:cxn modelId="{7986A5C6-5292-4FA7-8870-A23ACBA5FBED}" srcId="{D7E63639-D73C-4108-831E-0AF518E7F737}" destId="{6F8AB199-F7E6-468C-AD51-064F7946F239}" srcOrd="2" destOrd="0" parTransId="{A7ACBEFA-6C21-4D2B-9A9F-221DC5A83A08}" sibTransId="{1B4C0215-1ADB-4015-A8D5-CD66F45581B3}"/>
    <dgm:cxn modelId="{27141EBC-1430-429E-A985-5568D363EA59}" srcId="{D7E63639-D73C-4108-831E-0AF518E7F737}" destId="{26F52826-A901-4B14-BC6E-7161EA27BD95}" srcOrd="1" destOrd="0" parTransId="{83610D9A-8634-47C3-A916-9C41EAF74E78}" sibTransId="{BB0DDFA1-C9C8-45F7-9264-22A33E100237}"/>
    <dgm:cxn modelId="{291CF35F-B59B-4DAB-B478-F46F3149272C}" type="presOf" srcId="{26F52826-A901-4B14-BC6E-7161EA27BD95}" destId="{BB88460C-F3A8-45D5-90FB-B1F1CAF221BF}" srcOrd="0" destOrd="0" presId="urn:microsoft.com/office/officeart/2005/8/layout/default"/>
    <dgm:cxn modelId="{371EB2C2-6E30-4CFE-A8F6-58520E6B9D73}" type="presOf" srcId="{D7E63639-D73C-4108-831E-0AF518E7F737}" destId="{1BDFA9E9-1576-4A7B-8429-A8A67450A40A}" srcOrd="0" destOrd="0" presId="urn:microsoft.com/office/officeart/2005/8/layout/default"/>
    <dgm:cxn modelId="{5D841322-7B30-4750-BEA3-B1501A3ABC82}" type="presParOf" srcId="{1BDFA9E9-1576-4A7B-8429-A8A67450A40A}" destId="{F665CA3C-D405-49AD-96DA-8B483A4172E9}" srcOrd="0" destOrd="0" presId="urn:microsoft.com/office/officeart/2005/8/layout/default"/>
    <dgm:cxn modelId="{5A07A808-551B-4D55-859B-4A592EFFD3FC}" type="presParOf" srcId="{1BDFA9E9-1576-4A7B-8429-A8A67450A40A}" destId="{E95EEAD5-1457-4001-A133-C3B77BB0DE03}" srcOrd="1" destOrd="0" presId="urn:microsoft.com/office/officeart/2005/8/layout/default"/>
    <dgm:cxn modelId="{33541C4E-E45B-469A-B898-7AF05F2D8288}" type="presParOf" srcId="{1BDFA9E9-1576-4A7B-8429-A8A67450A40A}" destId="{BB88460C-F3A8-45D5-90FB-B1F1CAF221BF}" srcOrd="2" destOrd="0" presId="urn:microsoft.com/office/officeart/2005/8/layout/default"/>
    <dgm:cxn modelId="{B4976644-689D-4064-A0C9-CE8F0C6F2A73}" type="presParOf" srcId="{1BDFA9E9-1576-4A7B-8429-A8A67450A40A}" destId="{CE4C68D1-C1C5-4FD3-BB5E-75021E5AC3D0}" srcOrd="3" destOrd="0" presId="urn:microsoft.com/office/officeart/2005/8/layout/default"/>
    <dgm:cxn modelId="{214EFF6C-45BA-45F8-9C16-A27DA7618A9D}" type="presParOf" srcId="{1BDFA9E9-1576-4A7B-8429-A8A67450A40A}" destId="{2C716C5F-C727-4AD7-A95D-116AA7C6A3C4}" srcOrd="4" destOrd="0" presId="urn:microsoft.com/office/officeart/2005/8/layout/default"/>
    <dgm:cxn modelId="{C921E88B-F57E-429E-B889-7199D6EF7A46}" type="presParOf" srcId="{1BDFA9E9-1576-4A7B-8429-A8A67450A40A}" destId="{1C0A7ACF-30B7-41B4-B26C-A02EA6D307C1}" srcOrd="5" destOrd="0" presId="urn:microsoft.com/office/officeart/2005/8/layout/default"/>
    <dgm:cxn modelId="{1A71E812-FF42-46E6-827F-CBBCCC8E0C43}" type="presParOf" srcId="{1BDFA9E9-1576-4A7B-8429-A8A67450A40A}" destId="{A820DAF5-BCDA-4861-9B88-C260F3F218CD}" srcOrd="6" destOrd="0" presId="urn:microsoft.com/office/officeart/2005/8/layout/default"/>
    <dgm:cxn modelId="{A2372E25-A6E8-4999-9951-956D74A43325}" type="presParOf" srcId="{1BDFA9E9-1576-4A7B-8429-A8A67450A40A}" destId="{47E6FBE8-654E-4D37-B361-DB8DB4B3F806}" srcOrd="7" destOrd="0" presId="urn:microsoft.com/office/officeart/2005/8/layout/default"/>
    <dgm:cxn modelId="{64F67941-DFB7-47E1-B2F6-BF09309EA39D}" type="presParOf" srcId="{1BDFA9E9-1576-4A7B-8429-A8A67450A40A}" destId="{A34BBBF9-FB52-4EE3-8FB9-AAC86506453F}" srcOrd="8"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E33152FF-FCB5-49DE-A918-753332896833}" type="doc">
      <dgm:prSet loTypeId="urn:microsoft.com/office/officeart/2005/8/layout/venn1" loCatId="relationship" qsTypeId="urn:microsoft.com/office/officeart/2005/8/quickstyle/simple4" qsCatId="simple" csTypeId="urn:microsoft.com/office/officeart/2005/8/colors/accent4_2" csCatId="accent4" phldr="1"/>
      <dgm:spPr/>
    </dgm:pt>
    <dgm:pt modelId="{E078BC8F-228D-4E6E-8E1D-E52792CB574A}">
      <dgm:prSet phldrT="[Text]"/>
      <dgm:spPr/>
      <dgm:t>
        <a:bodyPr/>
        <a:lstStyle/>
        <a:p>
          <a:endParaRPr lang="en-US" dirty="0"/>
        </a:p>
      </dgm:t>
    </dgm:pt>
    <dgm:pt modelId="{5C3ABA06-940F-4702-82CE-DDA780EFE74F}" type="sibTrans" cxnId="{194DDC63-0121-470F-BF12-3066AB19F145}">
      <dgm:prSet/>
      <dgm:spPr/>
      <dgm:t>
        <a:bodyPr/>
        <a:lstStyle/>
        <a:p>
          <a:endParaRPr lang="en-US"/>
        </a:p>
      </dgm:t>
    </dgm:pt>
    <dgm:pt modelId="{0251A269-D18B-4E46-A047-71D3739833DC}" type="parTrans" cxnId="{194DDC63-0121-470F-BF12-3066AB19F145}">
      <dgm:prSet/>
      <dgm:spPr/>
      <dgm:t>
        <a:bodyPr/>
        <a:lstStyle/>
        <a:p>
          <a:endParaRPr lang="en-US"/>
        </a:p>
      </dgm:t>
    </dgm:pt>
    <dgm:pt modelId="{EA820211-8EE2-41DC-9370-DD2527058E92}">
      <dgm:prSet phldrT="[Text]"/>
      <dgm:spPr/>
      <dgm:t>
        <a:bodyPr/>
        <a:lstStyle/>
        <a:p>
          <a:endParaRPr lang="en-US" dirty="0"/>
        </a:p>
      </dgm:t>
    </dgm:pt>
    <dgm:pt modelId="{FDB9CE72-C115-494B-8B22-71A3567A8851}" type="sibTrans" cxnId="{0A3BE531-EB70-40DD-9BDD-C387176D5514}">
      <dgm:prSet/>
      <dgm:spPr/>
      <dgm:t>
        <a:bodyPr/>
        <a:lstStyle/>
        <a:p>
          <a:endParaRPr lang="en-US"/>
        </a:p>
      </dgm:t>
    </dgm:pt>
    <dgm:pt modelId="{F895F877-AD9D-446B-8E7C-B9CD0FDF3046}" type="parTrans" cxnId="{0A3BE531-EB70-40DD-9BDD-C387176D5514}">
      <dgm:prSet/>
      <dgm:spPr/>
      <dgm:t>
        <a:bodyPr/>
        <a:lstStyle/>
        <a:p>
          <a:endParaRPr lang="en-US"/>
        </a:p>
      </dgm:t>
    </dgm:pt>
    <dgm:pt modelId="{56EDA6D3-2DEC-4187-B3A0-5280CD1EFBF9}" type="pres">
      <dgm:prSet presAssocID="{E33152FF-FCB5-49DE-A918-753332896833}" presName="compositeShape" presStyleCnt="0">
        <dgm:presLayoutVars>
          <dgm:chMax val="7"/>
          <dgm:dir/>
          <dgm:resizeHandles val="exact"/>
        </dgm:presLayoutVars>
      </dgm:prSet>
      <dgm:spPr/>
    </dgm:pt>
    <dgm:pt modelId="{E4311C36-C7D7-4A5E-8F16-2256A8FDCFE0}" type="pres">
      <dgm:prSet presAssocID="{E078BC8F-228D-4E6E-8E1D-E52792CB574A}" presName="circ1" presStyleLbl="vennNode1" presStyleIdx="0" presStyleCnt="2" custScaleX="116959" custScaleY="116936" custLinFactNeighborX="13260" custLinFactNeighborY="-1592"/>
      <dgm:spPr/>
      <dgm:t>
        <a:bodyPr/>
        <a:lstStyle/>
        <a:p>
          <a:endParaRPr lang="en-US"/>
        </a:p>
      </dgm:t>
    </dgm:pt>
    <dgm:pt modelId="{50E7172A-BB75-46E2-90A5-B9CC19287D97}" type="pres">
      <dgm:prSet presAssocID="{E078BC8F-228D-4E6E-8E1D-E52792CB574A}" presName="circ1Tx" presStyleLbl="revTx" presStyleIdx="0" presStyleCnt="0">
        <dgm:presLayoutVars>
          <dgm:chMax val="0"/>
          <dgm:chPref val="0"/>
          <dgm:bulletEnabled val="1"/>
        </dgm:presLayoutVars>
      </dgm:prSet>
      <dgm:spPr/>
      <dgm:t>
        <a:bodyPr/>
        <a:lstStyle/>
        <a:p>
          <a:endParaRPr lang="en-US"/>
        </a:p>
      </dgm:t>
    </dgm:pt>
    <dgm:pt modelId="{D25E146A-F937-46E4-9BCA-4806746D5F97}" type="pres">
      <dgm:prSet presAssocID="{EA820211-8EE2-41DC-9370-DD2527058E92}" presName="circ2" presStyleLbl="vennNode1" presStyleIdx="1" presStyleCnt="2" custScaleX="114366" custScaleY="113798" custLinFactNeighborX="-14273" custLinFactNeighborY="-1581"/>
      <dgm:spPr/>
      <dgm:t>
        <a:bodyPr/>
        <a:lstStyle/>
        <a:p>
          <a:endParaRPr lang="en-US"/>
        </a:p>
      </dgm:t>
    </dgm:pt>
    <dgm:pt modelId="{CC23BDCC-36C7-4D6A-98F7-6091837DB6A9}" type="pres">
      <dgm:prSet presAssocID="{EA820211-8EE2-41DC-9370-DD2527058E92}" presName="circ2Tx" presStyleLbl="revTx" presStyleIdx="0" presStyleCnt="0">
        <dgm:presLayoutVars>
          <dgm:chMax val="0"/>
          <dgm:chPref val="0"/>
          <dgm:bulletEnabled val="1"/>
        </dgm:presLayoutVars>
      </dgm:prSet>
      <dgm:spPr/>
      <dgm:t>
        <a:bodyPr/>
        <a:lstStyle/>
        <a:p>
          <a:endParaRPr lang="en-US"/>
        </a:p>
      </dgm:t>
    </dgm:pt>
  </dgm:ptLst>
  <dgm:cxnLst>
    <dgm:cxn modelId="{10F78565-A5D1-48D4-AC6E-372C1CB5A134}" type="presOf" srcId="{EA820211-8EE2-41DC-9370-DD2527058E92}" destId="{CC23BDCC-36C7-4D6A-98F7-6091837DB6A9}" srcOrd="1" destOrd="0" presId="urn:microsoft.com/office/officeart/2005/8/layout/venn1"/>
    <dgm:cxn modelId="{4B1AAC96-33D1-4DFD-93B9-26ACF0C2978F}" type="presOf" srcId="{E078BC8F-228D-4E6E-8E1D-E52792CB574A}" destId="{E4311C36-C7D7-4A5E-8F16-2256A8FDCFE0}" srcOrd="0" destOrd="0" presId="urn:microsoft.com/office/officeart/2005/8/layout/venn1"/>
    <dgm:cxn modelId="{9B32EAAA-65C6-41CD-B790-D239420C9D24}" type="presOf" srcId="{E078BC8F-228D-4E6E-8E1D-E52792CB574A}" destId="{50E7172A-BB75-46E2-90A5-B9CC19287D97}" srcOrd="1" destOrd="0" presId="urn:microsoft.com/office/officeart/2005/8/layout/venn1"/>
    <dgm:cxn modelId="{194DDC63-0121-470F-BF12-3066AB19F145}" srcId="{E33152FF-FCB5-49DE-A918-753332896833}" destId="{E078BC8F-228D-4E6E-8E1D-E52792CB574A}" srcOrd="0" destOrd="0" parTransId="{0251A269-D18B-4E46-A047-71D3739833DC}" sibTransId="{5C3ABA06-940F-4702-82CE-DDA780EFE74F}"/>
    <dgm:cxn modelId="{3C4DAD82-04AA-492B-9458-8448DFDBB0A3}" type="presOf" srcId="{E33152FF-FCB5-49DE-A918-753332896833}" destId="{56EDA6D3-2DEC-4187-B3A0-5280CD1EFBF9}" srcOrd="0" destOrd="0" presId="urn:microsoft.com/office/officeart/2005/8/layout/venn1"/>
    <dgm:cxn modelId="{4A3BAC37-274E-4AE3-8101-AC9BDDA4AEFB}" type="presOf" srcId="{EA820211-8EE2-41DC-9370-DD2527058E92}" destId="{D25E146A-F937-46E4-9BCA-4806746D5F97}" srcOrd="0" destOrd="0" presId="urn:microsoft.com/office/officeart/2005/8/layout/venn1"/>
    <dgm:cxn modelId="{0A3BE531-EB70-40DD-9BDD-C387176D5514}" srcId="{E33152FF-FCB5-49DE-A918-753332896833}" destId="{EA820211-8EE2-41DC-9370-DD2527058E92}" srcOrd="1" destOrd="0" parTransId="{F895F877-AD9D-446B-8E7C-B9CD0FDF3046}" sibTransId="{FDB9CE72-C115-494B-8B22-71A3567A8851}"/>
    <dgm:cxn modelId="{A4FE4609-C172-4496-8BED-5D0A6FC914A2}" type="presParOf" srcId="{56EDA6D3-2DEC-4187-B3A0-5280CD1EFBF9}" destId="{E4311C36-C7D7-4A5E-8F16-2256A8FDCFE0}" srcOrd="0" destOrd="0" presId="urn:microsoft.com/office/officeart/2005/8/layout/venn1"/>
    <dgm:cxn modelId="{FFF383D4-2BD8-4391-B396-999EB0AB1A49}" type="presParOf" srcId="{56EDA6D3-2DEC-4187-B3A0-5280CD1EFBF9}" destId="{50E7172A-BB75-46E2-90A5-B9CC19287D97}" srcOrd="1" destOrd="0" presId="urn:microsoft.com/office/officeart/2005/8/layout/venn1"/>
    <dgm:cxn modelId="{6DADEA83-3E3B-4E42-860C-81979ED63355}" type="presParOf" srcId="{56EDA6D3-2DEC-4187-B3A0-5280CD1EFBF9}" destId="{D25E146A-F937-46E4-9BCA-4806746D5F97}" srcOrd="2" destOrd="0" presId="urn:microsoft.com/office/officeart/2005/8/layout/venn1"/>
    <dgm:cxn modelId="{131CB805-47F3-484D-B6ED-50E69B5338B8}" type="presParOf" srcId="{56EDA6D3-2DEC-4187-B3A0-5280CD1EFBF9}" destId="{CC23BDCC-36C7-4D6A-98F7-6091837DB6A9}"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11C36-C7D7-4A5E-8F16-2256A8FDCFE0}">
      <dsp:nvSpPr>
        <dsp:cNvPr id="0" name=""/>
        <dsp:cNvSpPr/>
      </dsp:nvSpPr>
      <dsp:spPr>
        <a:xfrm>
          <a:off x="457182" y="152402"/>
          <a:ext cx="5638796" cy="5637688"/>
        </a:xfrm>
        <a:prstGeom prst="ellipse">
          <a:avLst/>
        </a:prstGeom>
        <a:gradFill rotWithShape="0">
          <a:gsLst>
            <a:gs pos="0">
              <a:schemeClr val="accent4">
                <a:alpha val="50000"/>
                <a:hueOff val="0"/>
                <a:satOff val="0"/>
                <a:lumOff val="0"/>
                <a:alphaOff val="0"/>
                <a:tint val="55000"/>
                <a:satMod val="138000"/>
              </a:schemeClr>
            </a:gs>
            <a:gs pos="40000">
              <a:schemeClr val="accent4">
                <a:alpha val="50000"/>
                <a:hueOff val="0"/>
                <a:satOff val="0"/>
                <a:lumOff val="0"/>
                <a:alphaOff val="0"/>
                <a:tint val="94000"/>
              </a:schemeClr>
            </a:gs>
            <a:gs pos="50000">
              <a:schemeClr val="accent4">
                <a:alpha val="50000"/>
                <a:hueOff val="0"/>
                <a:satOff val="0"/>
                <a:lumOff val="0"/>
                <a:alphaOff val="0"/>
                <a:tint val="100000"/>
              </a:schemeClr>
            </a:gs>
            <a:gs pos="68000">
              <a:schemeClr val="accent4">
                <a:alpha val="50000"/>
                <a:hueOff val="0"/>
                <a:satOff val="0"/>
                <a:lumOff val="0"/>
                <a:alphaOff val="0"/>
                <a:tint val="92000"/>
              </a:schemeClr>
            </a:gs>
            <a:gs pos="100000">
              <a:schemeClr val="accent4">
                <a:alpha val="50000"/>
                <a:hueOff val="0"/>
                <a:satOff val="0"/>
                <a:lumOff val="0"/>
                <a:alphaOff val="0"/>
                <a:tint val="48000"/>
                <a:satMod val="135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244582" y="817207"/>
        <a:ext cx="3251198" cy="4308078"/>
      </dsp:txXfrm>
    </dsp:sp>
    <dsp:sp modelId="{D25E146A-F937-46E4-9BCA-4806746D5F97}">
      <dsp:nvSpPr>
        <dsp:cNvPr id="0" name=""/>
        <dsp:cNvSpPr/>
      </dsp:nvSpPr>
      <dsp:spPr>
        <a:xfrm>
          <a:off x="2666995" y="228577"/>
          <a:ext cx="5513783" cy="5486399"/>
        </a:xfrm>
        <a:prstGeom prst="ellipse">
          <a:avLst/>
        </a:prstGeom>
        <a:gradFill rotWithShape="0">
          <a:gsLst>
            <a:gs pos="0">
              <a:schemeClr val="accent4">
                <a:alpha val="50000"/>
                <a:hueOff val="0"/>
                <a:satOff val="0"/>
                <a:lumOff val="0"/>
                <a:alphaOff val="0"/>
                <a:tint val="55000"/>
                <a:satMod val="138000"/>
              </a:schemeClr>
            </a:gs>
            <a:gs pos="40000">
              <a:schemeClr val="accent4">
                <a:alpha val="50000"/>
                <a:hueOff val="0"/>
                <a:satOff val="0"/>
                <a:lumOff val="0"/>
                <a:alphaOff val="0"/>
                <a:tint val="94000"/>
              </a:schemeClr>
            </a:gs>
            <a:gs pos="50000">
              <a:schemeClr val="accent4">
                <a:alpha val="50000"/>
                <a:hueOff val="0"/>
                <a:satOff val="0"/>
                <a:lumOff val="0"/>
                <a:alphaOff val="0"/>
                <a:tint val="100000"/>
              </a:schemeClr>
            </a:gs>
            <a:gs pos="68000">
              <a:schemeClr val="accent4">
                <a:alpha val="50000"/>
                <a:hueOff val="0"/>
                <a:satOff val="0"/>
                <a:lumOff val="0"/>
                <a:alphaOff val="0"/>
                <a:tint val="92000"/>
              </a:schemeClr>
            </a:gs>
            <a:gs pos="100000">
              <a:schemeClr val="accent4">
                <a:alpha val="50000"/>
                <a:hueOff val="0"/>
                <a:satOff val="0"/>
                <a:lumOff val="0"/>
                <a:alphaOff val="0"/>
                <a:tint val="48000"/>
                <a:satMod val="135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31717" y="875541"/>
        <a:ext cx="3179118" cy="41924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20" tIns="45712" rIns="91420" bIns="45712" rtlCol="0"/>
          <a:lstStyle>
            <a:lvl1pPr algn="r">
              <a:defRPr sz="1200"/>
            </a:lvl1pPr>
          </a:lstStyle>
          <a:p>
            <a:fld id="{A8B9E9F1-FE2A-43B0-8A2C-2A7348F82C9A}" type="datetimeFigureOut">
              <a:rPr lang="en-US" smtClean="0"/>
              <a:pPr/>
              <a:t>4/12/2010</a:t>
            </a:fld>
            <a:endParaRPr lang="en-US"/>
          </a:p>
        </p:txBody>
      </p:sp>
      <p:sp>
        <p:nvSpPr>
          <p:cNvPr id="4" name="Footer Placeholder 3"/>
          <p:cNvSpPr>
            <a:spLocks noGrp="1"/>
          </p:cNvSpPr>
          <p:nvPr>
            <p:ph type="ftr" sz="quarter" idx="2"/>
          </p:nvPr>
        </p:nvSpPr>
        <p:spPr>
          <a:xfrm>
            <a:off x="2" y="8829677"/>
            <a:ext cx="3038475" cy="465138"/>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0" tIns="45712" rIns="91420" bIns="45712" rtlCol="0" anchor="b"/>
          <a:lstStyle>
            <a:lvl1pPr algn="r">
              <a:defRPr sz="1200"/>
            </a:lvl1pPr>
          </a:lstStyle>
          <a:p>
            <a:fld id="{6EC314F7-B337-47E9-9D2F-21769DC78F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9" tIns="46579" rIns="93159" bIns="46579" rtlCol="0"/>
          <a:lstStyle>
            <a:lvl1pPr algn="r" fontAlgn="auto">
              <a:spcBef>
                <a:spcPts val="0"/>
              </a:spcBef>
              <a:spcAft>
                <a:spcPts val="0"/>
              </a:spcAft>
              <a:defRPr sz="1200" smtClean="0">
                <a:latin typeface="+mn-lt"/>
              </a:defRPr>
            </a:lvl1pPr>
          </a:lstStyle>
          <a:p>
            <a:pPr>
              <a:defRPr/>
            </a:pPr>
            <a:fld id="{926D0305-8D6D-4AD1-8867-297F22B34C40}" type="datetimeFigureOut">
              <a:rPr lang="en-US"/>
              <a:pPr>
                <a:defRPr/>
              </a:pPr>
              <a:t>4/12/2010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pPr lvl="0"/>
            <a:endParaRPr lang="en-US" noProof="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9" tIns="46579" rIns="93159" bIns="465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9"/>
            <a:ext cx="3037840" cy="464820"/>
          </a:xfrm>
          <a:prstGeom prst="rect">
            <a:avLst/>
          </a:prstGeom>
        </p:spPr>
        <p:txBody>
          <a:bodyPr vert="horz" lIns="93159" tIns="46579" rIns="93159" bIns="465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9" tIns="46579" rIns="93159" bIns="46579" rtlCol="0" anchor="b"/>
          <a:lstStyle>
            <a:lvl1pPr algn="r" fontAlgn="auto">
              <a:spcBef>
                <a:spcPts val="0"/>
              </a:spcBef>
              <a:spcAft>
                <a:spcPts val="0"/>
              </a:spcAft>
              <a:defRPr sz="1200" smtClean="0">
                <a:latin typeface="+mn-lt"/>
              </a:defRPr>
            </a:lvl1pPr>
          </a:lstStyle>
          <a:p>
            <a:pPr>
              <a:defRPr/>
            </a:pPr>
            <a:fld id="{B1EB97E5-AB1C-471E-8CA2-53BEEC0F46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EB97E5-AB1C-471E-8CA2-53BEEC0F465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EB97E5-AB1C-471E-8CA2-53BEEC0F465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EB97E5-AB1C-471E-8CA2-53BEEC0F465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EB97E5-AB1C-471E-8CA2-53BEEC0F465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2732087"/>
          </a:xfrm>
        </p:spPr>
      </p:sp>
      <p:sp>
        <p:nvSpPr>
          <p:cNvPr id="3" name="Notes Placeholder 2"/>
          <p:cNvSpPr>
            <a:spLocks noGrp="1"/>
          </p:cNvSpPr>
          <p:nvPr>
            <p:ph type="body" idx="1"/>
          </p:nvPr>
        </p:nvSpPr>
        <p:spPr>
          <a:xfrm>
            <a:off x="762000" y="3657600"/>
            <a:ext cx="5608320" cy="5257800"/>
          </a:xfrm>
        </p:spPr>
        <p:txBody>
          <a:bodyPr>
            <a:normAutofit/>
          </a:bodyPr>
          <a:lstStyle/>
          <a:p>
            <a:r>
              <a:rPr lang="en-US" dirty="0" smtClean="0"/>
              <a:t>Shortly before noon on March 25 Dr. </a:t>
            </a:r>
            <a:r>
              <a:rPr lang="en-US" dirty="0" err="1" smtClean="0"/>
              <a:t>Grasmick</a:t>
            </a:r>
            <a:r>
              <a:rPr lang="en-US" dirty="0" smtClean="0"/>
              <a:t> was informed of the final approve of the Maryland Title I 1003 (g) School Improvement Grant (SIG). The award to the state is </a:t>
            </a:r>
            <a:r>
              <a:rPr lang="en-US" b="1" u="sng" dirty="0" smtClean="0"/>
              <a:t>$47, 247, 771</a:t>
            </a:r>
            <a:r>
              <a:rPr lang="en-US" dirty="0" smtClean="0"/>
              <a:t>.  The work on writing the SEA and the LEA application for the SIG grant was done by Mari, Jim, Carol, and I.    There many long days in Jan and Feb at MSDE and at home as we wrote and still had to fulfill our other Title I responsibilities, like our annual Title I Program Reviews.</a:t>
            </a:r>
          </a:p>
          <a:p>
            <a:endParaRPr lang="en-US" dirty="0" smtClean="0"/>
          </a:p>
          <a:p>
            <a:r>
              <a:rPr lang="en-US" dirty="0" smtClean="0"/>
              <a:t>Maryland’s large SIG grant award is indicative of the massive infusion of federal funds through the American Recovery and Reinvestment Act of 2009.  A little over $40 million of the SIG grant were from ARRA as Dr. G pointed out in her presentation this morning.  The rest is regular Title I part A which is annually awarded to SEA for low achieving Title I  schools. </a:t>
            </a:r>
          </a:p>
        </p:txBody>
      </p:sp>
      <p:sp>
        <p:nvSpPr>
          <p:cNvPr id="4" name="Slide Number Placeholder 3"/>
          <p:cNvSpPr>
            <a:spLocks noGrp="1"/>
          </p:cNvSpPr>
          <p:nvPr>
            <p:ph type="sldNum" sz="quarter" idx="10"/>
          </p:nvPr>
        </p:nvSpPr>
        <p:spPr/>
        <p:txBody>
          <a:bodyPr/>
          <a:lstStyle/>
          <a:p>
            <a:pPr>
              <a:defRPr/>
            </a:pPr>
            <a:fld id="{B1EB97E5-AB1C-471E-8CA2-53BEEC0F465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lIns="93159" tIns="46579" rIns="93159" bIns="46579"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lIns="93159" tIns="46579" rIns="93159" bIns="46579" numCol="1" anchorCtr="0" compatLnSpc="1">
            <a:prstTxWarp prst="textNoShape">
              <a:avLst/>
            </a:prstTxWarp>
          </a:bodyPr>
          <a:lstStyle/>
          <a:p>
            <a:pPr fontAlgn="base">
              <a:spcBef>
                <a:spcPct val="0"/>
              </a:spcBef>
              <a:spcAft>
                <a:spcPct val="0"/>
              </a:spcAft>
            </a:pPr>
            <a:fld id="{80BC8B16-5A7A-47E7-9DC7-97E829C7ACE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fld id="{253511FF-4662-4C10-BC9D-295DCD1019FF}" type="datetime8">
              <a:rPr lang="en-US" smtClean="0"/>
              <a:pPr>
                <a:defRPr/>
              </a:pPr>
              <a:t>4/12/2010 10:09 AM</a:t>
            </a:fld>
            <a:endParaRPr lang="en-US"/>
          </a:p>
        </p:txBody>
      </p:sp>
      <p:sp>
        <p:nvSpPr>
          <p:cNvPr id="17" name="Footer Placeholder 16"/>
          <p:cNvSpPr>
            <a:spLocks noGrp="1"/>
          </p:cNvSpPr>
          <p:nvPr>
            <p:ph type="ftr" sz="quarter" idx="11"/>
          </p:nvPr>
        </p:nvSpPr>
        <p:spPr/>
        <p:txBody>
          <a:bodyPr/>
          <a:lstStyle>
            <a:extLst/>
          </a:lstStyle>
          <a:p>
            <a:pPr>
              <a:defRPr/>
            </a:pPr>
            <a:endParaRPr lang="en-US"/>
          </a:p>
        </p:txBody>
      </p:sp>
      <p:sp>
        <p:nvSpPr>
          <p:cNvPr id="29" name="Slide Number Placeholder 28"/>
          <p:cNvSpPr>
            <a:spLocks noGrp="1"/>
          </p:cNvSpPr>
          <p:nvPr>
            <p:ph type="sldNum" sz="quarter" idx="12"/>
          </p:nvPr>
        </p:nvSpPr>
        <p:spPr/>
        <p:txBody>
          <a:bodyPr/>
          <a:lstStyle>
            <a:extLst/>
          </a:lstStyle>
          <a:p>
            <a:pPr>
              <a:defRPr/>
            </a:pPr>
            <a:fld id="{BB4C70CA-AAE8-4272-9622-50206D6124B0}" type="slidenum">
              <a:rPr lang="en-US"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61FC874-D5A8-4011-89AC-A722FB817919}" type="datetime8">
              <a:rPr lang="en-US" smtClean="0"/>
              <a:pPr>
                <a:defRPr/>
              </a:pPr>
              <a:t>4/12/2010 10:09 AM</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0B571E5-E11C-490D-9A26-5FA6721F45F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61FC874-D5A8-4011-89AC-A722FB817919}" type="datetime8">
              <a:rPr lang="en-US" smtClean="0"/>
              <a:pPr>
                <a:defRPr/>
              </a:pPr>
              <a:t>4/12/2010 10:09 AM</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0B571E5-E11C-490D-9A26-5FA6721F45F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F64D4BE-4D40-4BAD-BB24-706F19016BCA}" type="datetime8">
              <a:rPr lang="en-US" smtClean="0"/>
              <a:pPr>
                <a:defRPr/>
              </a:pPr>
              <a:t>4/12/2010 10:09 AM</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29E606A-06A6-4E7C-B065-E123078122C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62A8D82-59F9-4DFD-9084-0C52B54EA618}" type="datetime8">
              <a:rPr lang="en-US" smtClean="0"/>
              <a:pPr>
                <a:defRPr/>
              </a:pPr>
              <a:t>4/12/2010 10:09 AM</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F1D9212-121F-4572-8235-F9575F0A562E}" type="slidenum">
              <a:rPr lang="en-US"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6B8A5-C930-47C6-9003-02451FCFB33A}" type="datetime8">
              <a:rPr lang="en-US" smtClean="0"/>
              <a:pPr>
                <a:defRPr/>
              </a:pPr>
              <a:t>4/12/2010 10:09 AM</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C1FA1C6-9273-4F60-B9D3-07B0FBB314F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A14ADA8-FCBF-4B87-94CE-94D02AD43267}" type="datetime8">
              <a:rPr lang="en-US" smtClean="0"/>
              <a:pPr>
                <a:defRPr/>
              </a:pPr>
              <a:t>4/12/2010 10:09 AM</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07784FBE-8E6E-474A-B4B5-86A48DC648D5}" type="slidenum">
              <a:rPr lang="en-US"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FB1555F7-371B-4CD9-9EE3-0D89BDEB0C02}" type="datetime8">
              <a:rPr lang="en-US" smtClean="0"/>
              <a:pPr>
                <a:defRPr/>
              </a:pPr>
              <a:t>4/12/2010 10:09 AM</a:t>
            </a:fld>
            <a:endParaRPr lang="en-US" dirty="0"/>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EBFF8E7A-112D-466C-AEAC-E87DC97D6D5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B3CA6FD0-67AB-449A-B1C5-3BAE7D0B2633}" type="datetime8">
              <a:rPr lang="en-US" smtClean="0"/>
              <a:pPr>
                <a:defRPr/>
              </a:pPr>
              <a:t>4/12/2010 10:09 AM</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19AB693-F26C-41C8-B337-A18CDC8546E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31B9B10-6FCF-4A36-983D-6E755C7EE215}" type="datetime8">
              <a:rPr lang="en-US" smtClean="0"/>
              <a:pPr>
                <a:defRPr/>
              </a:pPr>
              <a:t>4/12/2010 10:09 AM</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60354D5-A5DC-4397-9070-18F5AFD8EAD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fld id="{C80CCF50-FA1C-43DF-90DE-ABB95B090BB8}" type="datetime8">
              <a:rPr lang="en-US" smtClean="0"/>
              <a:pPr>
                <a:defRPr/>
              </a:pPr>
              <a:t>4/12/2010 10:09 AM</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8E9AB44C-FEDA-4B42-AB76-CA0130928A2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A61FC874-D5A8-4011-89AC-A722FB817919}" type="datetime8">
              <a:rPr lang="en-US" smtClean="0"/>
              <a:pPr>
                <a:defRPr/>
              </a:pPr>
              <a:t>4/12/2010 10:09 AM</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C0B571E5-E11C-490D-9A26-5FA6721F45F4}"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Support for the Change, Challenge, and Commitment </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dirty="0" smtClean="0">
                <a:latin typeface="Times New Roman" pitchFamily="18" charset="0"/>
                <a:cs typeface="Times New Roman" pitchFamily="18" charset="0"/>
              </a:rPr>
              <a:t>All Maryland Students </a:t>
            </a:r>
          </a:p>
          <a:p>
            <a:pPr algn="ctr">
              <a:buNone/>
            </a:pPr>
            <a:r>
              <a:rPr lang="en-US" dirty="0" smtClean="0">
                <a:latin typeface="Times New Roman" pitchFamily="18" charset="0"/>
                <a:cs typeface="Times New Roman" pitchFamily="18" charset="0"/>
              </a:rPr>
              <a:t>College and Career Ready</a:t>
            </a:r>
          </a:p>
          <a:p>
            <a:endParaRPr lang="en-US" dirty="0"/>
          </a:p>
        </p:txBody>
      </p:sp>
      <p:pic>
        <p:nvPicPr>
          <p:cNvPr id="1031" name="Picture 7" descr="C:\Documents and Settings\tmcknight\Local Settings\Temporary Internet Files\Content.IE5\1MJ79A5S\MPj04394530000[1].jpg"/>
          <p:cNvPicPr>
            <a:picLocks noChangeAspect="1" noChangeArrowheads="1"/>
          </p:cNvPicPr>
          <p:nvPr/>
        </p:nvPicPr>
        <p:blipFill>
          <a:blip r:embed="rId3"/>
          <a:srcRect/>
          <a:stretch>
            <a:fillRect/>
          </a:stretch>
        </p:blipFill>
        <p:spPr bwMode="auto">
          <a:xfrm>
            <a:off x="2209800" y="2057400"/>
            <a:ext cx="50292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ejohnson\Local Settings\Temporary Internet Files\Content.IE5\T9GXHBEE\MCj04396100000[1].png"/>
          <p:cNvPicPr>
            <a:picLocks noChangeAspect="1" noChangeArrowheads="1"/>
          </p:cNvPicPr>
          <p:nvPr/>
        </p:nvPicPr>
        <p:blipFill>
          <a:blip r:embed="rId2" cstate="print">
            <a:lum bright="55000"/>
          </a:blip>
          <a:srcRect/>
          <a:stretch>
            <a:fillRect/>
          </a:stretch>
        </p:blipFill>
        <p:spPr bwMode="auto">
          <a:xfrm>
            <a:off x="4495800" y="990600"/>
            <a:ext cx="4267200" cy="3962400"/>
          </a:xfrm>
          <a:prstGeom prst="rect">
            <a:avLst/>
          </a:prstGeom>
          <a:noFill/>
        </p:spPr>
      </p:pic>
      <p:sp>
        <p:nvSpPr>
          <p:cNvPr id="6" name="Right Arrow 5"/>
          <p:cNvSpPr/>
          <p:nvPr/>
        </p:nvSpPr>
        <p:spPr>
          <a:xfrm rot="20337488">
            <a:off x="2330139" y="3452467"/>
            <a:ext cx="3463448" cy="8806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297834">
            <a:off x="2392678" y="3801076"/>
            <a:ext cx="2895600" cy="307777"/>
          </a:xfrm>
          <a:prstGeom prst="rect">
            <a:avLst/>
          </a:prstGeom>
          <a:noFill/>
        </p:spPr>
        <p:txBody>
          <a:bodyPr wrap="square" rtlCol="0">
            <a:spAutoFit/>
          </a:bodyPr>
          <a:lstStyle/>
          <a:p>
            <a:r>
              <a:rPr lang="en-US" sz="1400" dirty="0" smtClean="0">
                <a:solidFill>
                  <a:schemeClr val="bg1"/>
                </a:solidFill>
              </a:rPr>
              <a:t> Change, Challenge, Commitment</a:t>
            </a:r>
            <a:endParaRPr lang="en-US" sz="1400" dirty="0">
              <a:solidFill>
                <a:schemeClr val="bg1"/>
              </a:solidFill>
            </a:endParaRPr>
          </a:p>
        </p:txBody>
      </p:sp>
      <p:sp>
        <p:nvSpPr>
          <p:cNvPr id="10" name="TextBox 9"/>
          <p:cNvSpPr txBox="1"/>
          <p:nvPr/>
        </p:nvSpPr>
        <p:spPr>
          <a:xfrm>
            <a:off x="6477000" y="1447800"/>
            <a:ext cx="1524000" cy="1631216"/>
          </a:xfrm>
          <a:prstGeom prst="rect">
            <a:avLst/>
          </a:prstGeom>
          <a:noFill/>
        </p:spPr>
        <p:txBody>
          <a:bodyPr wrap="square" rtlCol="0">
            <a:spAutoFit/>
          </a:bodyPr>
          <a:lstStyle/>
          <a:p>
            <a:pPr algn="ctr"/>
            <a:r>
              <a:rPr lang="en-US" sz="2000" b="1" dirty="0" smtClean="0">
                <a:solidFill>
                  <a:schemeClr val="bg1"/>
                </a:solidFill>
              </a:rPr>
              <a:t>Future of Reform for All Maryland Schools</a:t>
            </a:r>
            <a:endParaRPr lang="en-US" sz="2000" b="1" dirty="0">
              <a:solidFill>
                <a:schemeClr val="bg1"/>
              </a:solidFill>
            </a:endParaRPr>
          </a:p>
        </p:txBody>
      </p:sp>
      <p:sp>
        <p:nvSpPr>
          <p:cNvPr id="11" name="Flowchart: Manual Operation 10"/>
          <p:cNvSpPr/>
          <p:nvPr/>
        </p:nvSpPr>
        <p:spPr>
          <a:xfrm rot="14913097">
            <a:off x="679220" y="3924353"/>
            <a:ext cx="1638702" cy="2102215"/>
          </a:xfrm>
          <a:prstGeom prst="flowChartManualOperation">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0259507">
            <a:off x="488216" y="4538516"/>
            <a:ext cx="2072005" cy="954107"/>
          </a:xfrm>
          <a:prstGeom prst="rect">
            <a:avLst/>
          </a:prstGeom>
          <a:noFill/>
        </p:spPr>
        <p:txBody>
          <a:bodyPr wrap="square" rtlCol="0">
            <a:spAutoFit/>
          </a:bodyPr>
          <a:lstStyle/>
          <a:p>
            <a:pPr algn="ctr">
              <a:spcBef>
                <a:spcPts val="0"/>
              </a:spcBef>
              <a:spcAft>
                <a:spcPts val="0"/>
              </a:spcAft>
            </a:pPr>
            <a:r>
              <a:rPr lang="en-US" sz="1400" b="1" dirty="0" smtClean="0">
                <a:solidFill>
                  <a:schemeClr val="bg1"/>
                </a:solidFill>
              </a:rPr>
              <a:t>Race to the Top</a:t>
            </a:r>
          </a:p>
          <a:p>
            <a:pPr algn="ctr">
              <a:spcBef>
                <a:spcPts val="0"/>
              </a:spcBef>
              <a:spcAft>
                <a:spcPts val="0"/>
              </a:spcAft>
            </a:pPr>
            <a:r>
              <a:rPr lang="en-US" sz="1400" b="1" dirty="0" smtClean="0">
                <a:solidFill>
                  <a:schemeClr val="bg1"/>
                </a:solidFill>
              </a:rPr>
              <a:t>and</a:t>
            </a:r>
          </a:p>
          <a:p>
            <a:pPr algn="ctr">
              <a:spcBef>
                <a:spcPts val="0"/>
              </a:spcBef>
              <a:spcAft>
                <a:spcPts val="0"/>
              </a:spcAft>
            </a:pPr>
            <a:r>
              <a:rPr lang="en-US" sz="1400" b="1" dirty="0" smtClean="0">
                <a:solidFill>
                  <a:schemeClr val="bg1"/>
                </a:solidFill>
              </a:rPr>
              <a:t>School Improvement Grant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0" presetClass="entr" presetSubtype="0" fill="hold" grpId="0" nodeType="afterEffect">
                                  <p:stCondLst>
                                    <p:cond delay="5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par>
                          <p:cTn id="15" fill="hold">
                            <p:stCondLst>
                              <p:cond delay="10000"/>
                            </p:stCondLst>
                            <p:childTnLst>
                              <p:par>
                                <p:cTn id="16" presetID="1" presetClass="entr" presetSubtype="0" fill="hold" grpId="0" nodeType="afterEffect">
                                  <p:stCondLst>
                                    <p:cond delay="20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2000"/>
                            </p:stCondLst>
                            <p:childTnLst>
                              <p:par>
                                <p:cTn id="19" presetID="10" presetClass="entr" presetSubtype="0" fill="hold" grpId="0" nodeType="afterEffect">
                                  <p:stCondLst>
                                    <p:cond delay="5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par>
                          <p:cTn id="22" fill="hold">
                            <p:stCondLst>
                              <p:cond delay="19000"/>
                            </p:stCondLst>
                            <p:childTnLst>
                              <p:par>
                                <p:cTn id="23" presetID="10"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par>
                          <p:cTn id="26" fill="hold">
                            <p:stCondLst>
                              <p:cond delay="22000"/>
                            </p:stCondLst>
                            <p:childTnLst>
                              <p:par>
                                <p:cTn id="27" presetID="6" presetClass="emph" presetSubtype="0" fill="hold" grpId="2" nodeType="afterEffect">
                                  <p:stCondLst>
                                    <p:cond delay="5000"/>
                                  </p:stCondLst>
                                  <p:childTnLst>
                                    <p:animScale>
                                      <p:cBhvr>
                                        <p:cTn id="2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2" animBg="1"/>
      <p:bldP spid="7"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3" name="Picture 5" descr="C:\Documents and Settings\tmcknight\Local Settings\Temporary Internet Files\Content.IE5\S1JCGMYZ\MPj04308840000[1].jpg"/>
          <p:cNvPicPr>
            <a:picLocks noChangeAspect="1" noChangeArrowheads="1"/>
          </p:cNvPicPr>
          <p:nvPr/>
        </p:nvPicPr>
        <p:blipFill>
          <a:blip r:embed="rId2"/>
          <a:srcRect/>
          <a:stretch>
            <a:fillRect/>
          </a:stretch>
        </p:blipFill>
        <p:spPr bwMode="auto">
          <a:xfrm>
            <a:off x="609600" y="457200"/>
            <a:ext cx="8001000" cy="5943600"/>
          </a:xfrm>
          <a:prstGeom prst="rect">
            <a:avLst/>
          </a:prstGeom>
          <a:noFill/>
        </p:spPr>
      </p:pic>
      <p:sp>
        <p:nvSpPr>
          <p:cNvPr id="7" name="TextBox 6"/>
          <p:cNvSpPr txBox="1"/>
          <p:nvPr/>
        </p:nvSpPr>
        <p:spPr>
          <a:xfrm>
            <a:off x="762000" y="685800"/>
            <a:ext cx="4343400" cy="2031325"/>
          </a:xfrm>
          <a:prstGeom prst="rect">
            <a:avLst/>
          </a:prstGeom>
          <a:noFill/>
        </p:spPr>
        <p:txBody>
          <a:bodyPr wrap="square" rtlCol="0">
            <a:spAutoFit/>
          </a:bodyPr>
          <a:lstStyle/>
          <a:p>
            <a:r>
              <a:rPr lang="en-US" b="1" dirty="0" smtClean="0">
                <a:solidFill>
                  <a:schemeClr val="bg1">
                    <a:lumMod val="95000"/>
                    <a:lumOff val="5000"/>
                  </a:schemeClr>
                </a:solidFill>
                <a:latin typeface="Arial Black" pitchFamily="34" charset="0"/>
                <a:cs typeface="Times New Roman" pitchFamily="18" charset="0"/>
              </a:rPr>
              <a:t>By 2020, America will once again have the highest proportion of college graduates in the world.” </a:t>
            </a:r>
          </a:p>
          <a:p>
            <a:r>
              <a:rPr lang="en-US" b="1" dirty="0" smtClean="0">
                <a:solidFill>
                  <a:schemeClr val="bg1">
                    <a:lumMod val="95000"/>
                    <a:lumOff val="5000"/>
                  </a:schemeClr>
                </a:solidFill>
                <a:latin typeface="Arial Black" pitchFamily="34" charset="0"/>
                <a:cs typeface="Times New Roman" pitchFamily="18" charset="0"/>
              </a:rPr>
              <a:t>President Barack Obama, </a:t>
            </a:r>
          </a:p>
          <a:p>
            <a:r>
              <a:rPr lang="en-US" b="1" dirty="0" smtClean="0">
                <a:solidFill>
                  <a:schemeClr val="bg1">
                    <a:lumMod val="95000"/>
                    <a:lumOff val="5000"/>
                  </a:schemeClr>
                </a:solidFill>
                <a:latin typeface="Arial Black" pitchFamily="34" charset="0"/>
                <a:cs typeface="Times New Roman" pitchFamily="18" charset="0"/>
              </a:rPr>
              <a:t>February 24, 2009</a:t>
            </a:r>
            <a:endParaRPr lang="en-US" dirty="0" smtClean="0">
              <a:solidFill>
                <a:schemeClr val="bg1">
                  <a:lumMod val="95000"/>
                  <a:lumOff val="5000"/>
                </a:schemeClr>
              </a:solidFill>
              <a:latin typeface="Arial Black"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45336"/>
          </a:xfrm>
        </p:spPr>
        <p:txBody>
          <a:bodyPr/>
          <a:lstStyle/>
          <a:p>
            <a:pPr algn="ctr"/>
            <a:r>
              <a:rPr lang="en-US" b="1" dirty="0" smtClean="0">
                <a:latin typeface="Times New Roman" pitchFamily="18" charset="0"/>
                <a:cs typeface="Times New Roman" pitchFamily="18" charset="0"/>
              </a:rPr>
              <a:t>Funding for the Change,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Challenge and Commitment</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914400" y="3048000"/>
            <a:ext cx="7772400" cy="3307560"/>
          </a:xfrm>
        </p:spPr>
        <p:txBody>
          <a:bodyPr>
            <a:normAutofit/>
          </a:bodyPr>
          <a:lstStyle/>
          <a:p>
            <a:pPr>
              <a:buNone/>
            </a:pPr>
            <a:r>
              <a:rPr lang="en-US" sz="4000" dirty="0" smtClean="0">
                <a:latin typeface="Times New Roman" pitchFamily="18" charset="0"/>
                <a:cs typeface="Times New Roman" pitchFamily="18" charset="0"/>
              </a:rPr>
              <a:t>Race to the Top </a:t>
            </a:r>
          </a:p>
          <a:p>
            <a:pPr algn="ct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Title I School Improvement Grant</a:t>
            </a:r>
            <a:endParaRPr lang="en-US" sz="4000" dirty="0">
              <a:latin typeface="Times New Roman" pitchFamily="18" charset="0"/>
              <a:cs typeface="Times New Roman" pitchFamily="18" charset="0"/>
            </a:endParaRPr>
          </a:p>
        </p:txBody>
      </p:sp>
      <p:pic>
        <p:nvPicPr>
          <p:cNvPr id="2064" name="Picture 16" descr="C:\Documents and Settings\tmcknight\Local Settings\Temporary Internet Files\Content.IE5\7T7GO4R5\MPj04394550000[1].jpg"/>
          <p:cNvPicPr>
            <a:picLocks noChangeAspect="1" noChangeArrowheads="1"/>
          </p:cNvPicPr>
          <p:nvPr/>
        </p:nvPicPr>
        <p:blipFill>
          <a:blip r:embed="rId3" cstate="print"/>
          <a:srcRect/>
          <a:stretch>
            <a:fillRect/>
          </a:stretch>
        </p:blipFill>
        <p:spPr bwMode="auto">
          <a:xfrm>
            <a:off x="6172200" y="1905000"/>
            <a:ext cx="2118360" cy="2514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ahoma" pitchFamily="34" charset="0"/>
              </a:rPr>
              <a:t>Four Assurances for Reform</a:t>
            </a:r>
            <a:r>
              <a:rPr lang="en-US" sz="2400" b="1" dirty="0" smtClean="0">
                <a:latin typeface="Tahoma" pitchFamily="34" charset="0"/>
              </a:rPr>
              <a:t/>
            </a:r>
            <a:br>
              <a:rPr lang="en-US" sz="2400" b="1" dirty="0" smtClean="0">
                <a:latin typeface="Tahoma" pitchFamily="34" charset="0"/>
              </a:rPr>
            </a:br>
            <a:endParaRPr lang="en-US" dirty="0"/>
          </a:p>
        </p:txBody>
      </p:sp>
      <p:sp>
        <p:nvSpPr>
          <p:cNvPr id="4" name="Rectangle 33"/>
          <p:cNvSpPr>
            <a:spLocks noChangeAspect="1" noChangeArrowheads="1"/>
          </p:cNvSpPr>
          <p:nvPr/>
        </p:nvSpPr>
        <p:spPr bwMode="auto">
          <a:xfrm>
            <a:off x="5334000" y="4267200"/>
            <a:ext cx="2825496" cy="2212848"/>
          </a:xfrm>
          <a:prstGeom prst="rect">
            <a:avLst/>
          </a:prstGeom>
          <a:solidFill>
            <a:srgbClr val="CBE5FF"/>
          </a:solidFill>
          <a:ln w="9525">
            <a:solidFill>
              <a:schemeClr val="accent2"/>
            </a:solidFill>
            <a:miter lim="800000"/>
            <a:headEnd/>
            <a:tailEnd/>
          </a:ln>
        </p:spPr>
        <p:txBody>
          <a:bodyPr wrap="none" anchor="ctr"/>
          <a:lstStyle/>
          <a:p>
            <a:pPr algn="ctr"/>
            <a:endParaRPr lang="en-US" b="1">
              <a:latin typeface="Tahoma" pitchFamily="34" charset="0"/>
            </a:endParaRPr>
          </a:p>
        </p:txBody>
      </p:sp>
      <p:sp>
        <p:nvSpPr>
          <p:cNvPr id="5" name="Rectangle 20"/>
          <p:cNvSpPr>
            <a:spLocks noChangeAspect="1" noChangeArrowheads="1"/>
          </p:cNvSpPr>
          <p:nvPr/>
        </p:nvSpPr>
        <p:spPr bwMode="auto">
          <a:xfrm>
            <a:off x="1447800" y="4264152"/>
            <a:ext cx="2825496" cy="2212848"/>
          </a:xfrm>
          <a:prstGeom prst="rect">
            <a:avLst/>
          </a:prstGeom>
          <a:solidFill>
            <a:srgbClr val="CBE5FF"/>
          </a:solidFill>
          <a:ln w="9525">
            <a:solidFill>
              <a:schemeClr val="accent2"/>
            </a:solidFill>
            <a:miter lim="800000"/>
            <a:headEnd/>
            <a:tailEnd/>
          </a:ln>
        </p:spPr>
        <p:txBody>
          <a:bodyPr wrap="none" anchor="ctr"/>
          <a:lstStyle/>
          <a:p>
            <a:pPr algn="ctr"/>
            <a:endParaRPr lang="en-US" b="1">
              <a:latin typeface="Tahoma" pitchFamily="34" charset="0"/>
            </a:endParaRPr>
          </a:p>
        </p:txBody>
      </p:sp>
      <p:sp>
        <p:nvSpPr>
          <p:cNvPr id="6" name="Rectangle 14"/>
          <p:cNvSpPr>
            <a:spLocks noChangeAspect="1" noChangeArrowheads="1"/>
          </p:cNvSpPr>
          <p:nvPr/>
        </p:nvSpPr>
        <p:spPr bwMode="auto">
          <a:xfrm>
            <a:off x="5334000" y="1524000"/>
            <a:ext cx="2825496" cy="2212848"/>
          </a:xfrm>
          <a:prstGeom prst="rect">
            <a:avLst/>
          </a:prstGeom>
          <a:solidFill>
            <a:srgbClr val="CBE5FF"/>
          </a:solidFill>
          <a:ln w="9525">
            <a:solidFill>
              <a:schemeClr val="accent2"/>
            </a:solidFill>
            <a:miter lim="800000"/>
            <a:headEnd/>
            <a:tailEnd/>
          </a:ln>
        </p:spPr>
        <p:txBody>
          <a:bodyPr wrap="none" anchor="ctr"/>
          <a:lstStyle/>
          <a:p>
            <a:pPr algn="ctr"/>
            <a:endParaRPr lang="en-US" b="1" dirty="0">
              <a:latin typeface="Tahoma" pitchFamily="34" charset="0"/>
            </a:endParaRPr>
          </a:p>
        </p:txBody>
      </p:sp>
      <p:sp>
        <p:nvSpPr>
          <p:cNvPr id="7" name="Rectangle 9"/>
          <p:cNvSpPr>
            <a:spLocks noChangeAspect="1" noChangeArrowheads="1"/>
          </p:cNvSpPr>
          <p:nvPr/>
        </p:nvSpPr>
        <p:spPr bwMode="auto">
          <a:xfrm>
            <a:off x="1443911" y="1523999"/>
            <a:ext cx="2823289" cy="2212848"/>
          </a:xfrm>
          <a:prstGeom prst="rect">
            <a:avLst/>
          </a:prstGeom>
          <a:solidFill>
            <a:srgbClr val="CBE5FF"/>
          </a:solidFill>
          <a:ln w="9525">
            <a:solidFill>
              <a:srgbClr val="333399"/>
            </a:solidFill>
            <a:miter lim="800000"/>
            <a:headEnd/>
            <a:tailEnd/>
          </a:ln>
        </p:spPr>
        <p:txBody>
          <a:bodyPr wrap="none" anchor="ctr"/>
          <a:lstStyle/>
          <a:p>
            <a:pPr algn="ctr"/>
            <a:endParaRPr lang="en-US" b="1">
              <a:latin typeface="Tahoma" pitchFamily="34" charset="0"/>
            </a:endParaRPr>
          </a:p>
        </p:txBody>
      </p:sp>
      <p:sp>
        <p:nvSpPr>
          <p:cNvPr id="9" name="Text Box 10"/>
          <p:cNvSpPr txBox="1">
            <a:spLocks noChangeArrowheads="1"/>
          </p:cNvSpPr>
          <p:nvPr/>
        </p:nvSpPr>
        <p:spPr bwMode="auto">
          <a:xfrm>
            <a:off x="838200" y="2298700"/>
            <a:ext cx="1524000" cy="366713"/>
          </a:xfrm>
          <a:prstGeom prst="rect">
            <a:avLst/>
          </a:prstGeom>
          <a:noFill/>
          <a:ln w="9525">
            <a:noFill/>
            <a:miter lim="800000"/>
            <a:headEnd/>
            <a:tailEnd/>
          </a:ln>
        </p:spPr>
        <p:txBody>
          <a:bodyPr>
            <a:spAutoFit/>
          </a:bodyPr>
          <a:lstStyle/>
          <a:p>
            <a:endParaRPr lang="en-US">
              <a:latin typeface="Tahoma" pitchFamily="34" charset="0"/>
            </a:endParaRPr>
          </a:p>
        </p:txBody>
      </p:sp>
      <p:sp>
        <p:nvSpPr>
          <p:cNvPr id="10" name="Rectangle 12"/>
          <p:cNvSpPr>
            <a:spLocks noChangeArrowheads="1"/>
          </p:cNvSpPr>
          <p:nvPr/>
        </p:nvSpPr>
        <p:spPr bwMode="auto">
          <a:xfrm>
            <a:off x="1676400" y="1752600"/>
            <a:ext cx="2286000" cy="1752600"/>
          </a:xfrm>
          <a:prstGeom prst="rect">
            <a:avLst/>
          </a:prstGeom>
          <a:solidFill>
            <a:schemeClr val="bg1"/>
          </a:solidFill>
          <a:ln w="9525">
            <a:solidFill>
              <a:schemeClr val="accent2"/>
            </a:solidFill>
            <a:miter lim="800000"/>
            <a:headEnd/>
            <a:tailEnd/>
          </a:ln>
        </p:spPr>
        <p:txBody>
          <a:bodyPr/>
          <a:lstStyle/>
          <a:p>
            <a:pPr algn="ctr"/>
            <a:endParaRPr lang="en-US" sz="1600" dirty="0" smtClean="0">
              <a:latin typeface="Arial Black" pitchFamily="34" charset="0"/>
            </a:endParaRPr>
          </a:p>
          <a:p>
            <a:pPr algn="ctr"/>
            <a:r>
              <a:rPr lang="en-US" sz="1600" dirty="0" smtClean="0">
                <a:latin typeface="Arial Black" pitchFamily="34" charset="0"/>
              </a:rPr>
              <a:t>Implementing </a:t>
            </a:r>
            <a:r>
              <a:rPr lang="en-US" sz="1600" dirty="0">
                <a:latin typeface="Arial Black" pitchFamily="34" charset="0"/>
              </a:rPr>
              <a:t>College </a:t>
            </a:r>
          </a:p>
          <a:p>
            <a:pPr algn="ctr"/>
            <a:r>
              <a:rPr lang="en-US" sz="1600" dirty="0">
                <a:latin typeface="Arial Black" pitchFamily="34" charset="0"/>
              </a:rPr>
              <a:t>and </a:t>
            </a:r>
          </a:p>
          <a:p>
            <a:pPr algn="ctr"/>
            <a:r>
              <a:rPr lang="en-US" sz="1600" dirty="0">
                <a:latin typeface="Arial Black" pitchFamily="34" charset="0"/>
              </a:rPr>
              <a:t>Career-Ready Standards</a:t>
            </a:r>
          </a:p>
        </p:txBody>
      </p:sp>
      <p:sp>
        <p:nvSpPr>
          <p:cNvPr id="12" name="Rectangle 18"/>
          <p:cNvSpPr>
            <a:spLocks noChangeAspect="1" noChangeArrowheads="1"/>
          </p:cNvSpPr>
          <p:nvPr/>
        </p:nvSpPr>
        <p:spPr bwMode="auto">
          <a:xfrm>
            <a:off x="5638800" y="1752600"/>
            <a:ext cx="2286000" cy="1755648"/>
          </a:xfrm>
          <a:prstGeom prst="rect">
            <a:avLst/>
          </a:prstGeom>
          <a:solidFill>
            <a:schemeClr val="bg1"/>
          </a:solidFill>
          <a:ln w="9525">
            <a:solidFill>
              <a:schemeClr val="accent2"/>
            </a:solidFill>
            <a:miter lim="800000"/>
            <a:headEnd/>
            <a:tailEnd/>
          </a:ln>
        </p:spPr>
        <p:txBody>
          <a:bodyPr/>
          <a:lstStyle/>
          <a:p>
            <a:pPr algn="ctr"/>
            <a:endParaRPr lang="en-US" sz="1600" dirty="0" smtClean="0">
              <a:latin typeface="Arial Black" pitchFamily="34" charset="0"/>
            </a:endParaRPr>
          </a:p>
          <a:p>
            <a:pPr algn="ctr"/>
            <a:r>
              <a:rPr lang="en-US" sz="1600" dirty="0" smtClean="0">
                <a:latin typeface="Arial Black" pitchFamily="34" charset="0"/>
              </a:rPr>
              <a:t>Great Teachers</a:t>
            </a:r>
          </a:p>
          <a:p>
            <a:pPr algn="ctr"/>
            <a:r>
              <a:rPr lang="en-US" sz="1600" dirty="0" smtClean="0">
                <a:latin typeface="Arial Black" pitchFamily="34" charset="0"/>
              </a:rPr>
              <a:t> and </a:t>
            </a:r>
          </a:p>
          <a:p>
            <a:pPr algn="ctr"/>
            <a:r>
              <a:rPr lang="en-US" sz="1600" dirty="0" smtClean="0">
                <a:latin typeface="Arial Black" pitchFamily="34" charset="0"/>
              </a:rPr>
              <a:t>Leaders</a:t>
            </a:r>
            <a:endParaRPr lang="en-US" sz="1600" dirty="0">
              <a:latin typeface="Arial Black" pitchFamily="34" charset="0"/>
            </a:endParaRPr>
          </a:p>
        </p:txBody>
      </p:sp>
      <p:sp>
        <p:nvSpPr>
          <p:cNvPr id="13" name="Text Box 23"/>
          <p:cNvSpPr txBox="1">
            <a:spLocks noChangeArrowheads="1"/>
          </p:cNvSpPr>
          <p:nvPr/>
        </p:nvSpPr>
        <p:spPr bwMode="auto">
          <a:xfrm>
            <a:off x="838200" y="6197600"/>
            <a:ext cx="1524000" cy="366713"/>
          </a:xfrm>
          <a:prstGeom prst="rect">
            <a:avLst/>
          </a:prstGeom>
          <a:noFill/>
          <a:ln w="9525">
            <a:noFill/>
            <a:miter lim="800000"/>
            <a:headEnd/>
            <a:tailEnd/>
          </a:ln>
        </p:spPr>
        <p:txBody>
          <a:bodyPr>
            <a:spAutoFit/>
          </a:bodyPr>
          <a:lstStyle/>
          <a:p>
            <a:endParaRPr lang="en-US">
              <a:latin typeface="Tahoma" pitchFamily="34" charset="0"/>
            </a:endParaRPr>
          </a:p>
        </p:txBody>
      </p:sp>
      <p:sp>
        <p:nvSpPr>
          <p:cNvPr id="14" name="Rectangle 25"/>
          <p:cNvSpPr>
            <a:spLocks noChangeAspect="1" noChangeArrowheads="1"/>
          </p:cNvSpPr>
          <p:nvPr/>
        </p:nvSpPr>
        <p:spPr bwMode="auto">
          <a:xfrm>
            <a:off x="1676400" y="4495800"/>
            <a:ext cx="2286000" cy="1752600"/>
          </a:xfrm>
          <a:prstGeom prst="rect">
            <a:avLst/>
          </a:prstGeom>
          <a:solidFill>
            <a:schemeClr val="bg1"/>
          </a:solidFill>
          <a:ln w="9525">
            <a:solidFill>
              <a:schemeClr val="accent2"/>
            </a:solidFill>
            <a:miter lim="800000"/>
            <a:headEnd/>
            <a:tailEnd/>
          </a:ln>
        </p:spPr>
        <p:txBody>
          <a:bodyPr anchor="ctr"/>
          <a:lstStyle/>
          <a:p>
            <a:pPr algn="ctr"/>
            <a:r>
              <a:rPr lang="en-US" sz="1600" dirty="0">
                <a:latin typeface="Arial Black" pitchFamily="34" charset="0"/>
              </a:rPr>
              <a:t>Providing information to families and educators through improved data management systems</a:t>
            </a:r>
          </a:p>
        </p:txBody>
      </p:sp>
      <p:sp>
        <p:nvSpPr>
          <p:cNvPr id="15" name="Text Box 36"/>
          <p:cNvSpPr txBox="1">
            <a:spLocks noChangeArrowheads="1"/>
          </p:cNvSpPr>
          <p:nvPr/>
        </p:nvSpPr>
        <p:spPr bwMode="auto">
          <a:xfrm>
            <a:off x="4114800" y="6197600"/>
            <a:ext cx="1524000" cy="366713"/>
          </a:xfrm>
          <a:prstGeom prst="rect">
            <a:avLst/>
          </a:prstGeom>
          <a:noFill/>
          <a:ln w="9525">
            <a:noFill/>
            <a:miter lim="800000"/>
            <a:headEnd/>
            <a:tailEnd/>
          </a:ln>
        </p:spPr>
        <p:txBody>
          <a:bodyPr>
            <a:spAutoFit/>
          </a:bodyPr>
          <a:lstStyle/>
          <a:p>
            <a:endParaRPr lang="en-US">
              <a:latin typeface="Tahoma" pitchFamily="34" charset="0"/>
            </a:endParaRPr>
          </a:p>
        </p:txBody>
      </p:sp>
      <p:sp>
        <p:nvSpPr>
          <p:cNvPr id="16" name="Rectangle 38"/>
          <p:cNvSpPr>
            <a:spLocks noChangeAspect="1" noChangeArrowheads="1"/>
          </p:cNvSpPr>
          <p:nvPr/>
        </p:nvSpPr>
        <p:spPr bwMode="auto">
          <a:xfrm>
            <a:off x="5638800" y="4492752"/>
            <a:ext cx="2286000" cy="1755648"/>
          </a:xfrm>
          <a:prstGeom prst="rect">
            <a:avLst/>
          </a:prstGeom>
          <a:solidFill>
            <a:schemeClr val="bg1"/>
          </a:solidFill>
          <a:ln w="9525">
            <a:solidFill>
              <a:srgbClr val="333399"/>
            </a:solidFill>
            <a:miter lim="800000"/>
            <a:headEnd/>
            <a:tailEnd/>
          </a:ln>
        </p:spPr>
        <p:txBody>
          <a:bodyPr anchor="ctr"/>
          <a:lstStyle/>
          <a:p>
            <a:pPr algn="ctr"/>
            <a:r>
              <a:rPr lang="en-US" sz="1600" dirty="0">
                <a:latin typeface="Arial Black" pitchFamily="34" charset="0"/>
              </a:rPr>
              <a:t>Improving student learning and achievement in our lowest performing schools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219200"/>
          </a:xfrm>
        </p:spPr>
        <p:txBody>
          <a:bodyPr/>
          <a:lstStyle/>
          <a:p>
            <a:pPr algn="ctr"/>
            <a:r>
              <a:rPr lang="en-US" b="1" dirty="0" smtClean="0">
                <a:latin typeface="Times New Roman" pitchFamily="18" charset="0"/>
                <a:cs typeface="Times New Roman" pitchFamily="18" charset="0"/>
              </a:rPr>
              <a:t>Overarching Themes for Reform </a:t>
            </a:r>
            <a:r>
              <a:rPr lang="en-US" dirty="0" smtClean="0"/>
              <a:t/>
            </a:r>
            <a:br>
              <a:rPr lang="en-US" dirty="0" smtClean="0"/>
            </a:br>
            <a:endParaRPr lang="en-US" dirty="0"/>
          </a:p>
        </p:txBody>
      </p:sp>
      <p:sp>
        <p:nvSpPr>
          <p:cNvPr id="3" name="Content Placeholder 2"/>
          <p:cNvSpPr>
            <a:spLocks noGrp="1"/>
          </p:cNvSpPr>
          <p:nvPr>
            <p:ph idx="1"/>
          </p:nvPr>
        </p:nvSpPr>
        <p:spPr>
          <a:xfrm>
            <a:off x="838200" y="2057400"/>
            <a:ext cx="8001000" cy="4298160"/>
          </a:xfrm>
        </p:spPr>
        <p:txBody>
          <a:bodyPr>
            <a:normAutofit/>
          </a:bodyPr>
          <a:lstStyle/>
          <a:p>
            <a:pPr fontAlgn="auto">
              <a:spcAft>
                <a:spcPts val="0"/>
              </a:spcAft>
              <a:buFont typeface="Arial" pitchFamily="34" charset="0"/>
              <a:buNone/>
              <a:defRPr/>
            </a:pPr>
            <a:r>
              <a:rPr lang="en-US" dirty="0" smtClean="0"/>
              <a:t>    • </a:t>
            </a:r>
            <a:r>
              <a:rPr lang="en-US" b="1" dirty="0" smtClean="0"/>
              <a:t>Raise the bar and close the gap for all</a:t>
            </a:r>
          </a:p>
          <a:p>
            <a:pPr fontAlgn="auto">
              <a:spcAft>
                <a:spcPts val="0"/>
              </a:spcAft>
              <a:buFont typeface="Arial" pitchFamily="34" charset="0"/>
              <a:buNone/>
              <a:defRPr/>
            </a:pPr>
            <a:r>
              <a:rPr lang="en-US" b="1" dirty="0" smtClean="0"/>
              <a:t>        students.</a:t>
            </a:r>
            <a:br>
              <a:rPr lang="en-US" b="1" dirty="0" smtClean="0"/>
            </a:br>
            <a:r>
              <a:rPr lang="en-US" dirty="0" smtClean="0"/>
              <a:t>• </a:t>
            </a:r>
            <a:r>
              <a:rPr lang="en-US" b="1" dirty="0" smtClean="0"/>
              <a:t>Tight on goals. Loose on means.</a:t>
            </a:r>
            <a:br>
              <a:rPr lang="en-US" b="1" dirty="0" smtClean="0"/>
            </a:br>
            <a:r>
              <a:rPr lang="en-US" dirty="0" smtClean="0"/>
              <a:t>• </a:t>
            </a:r>
            <a:r>
              <a:rPr lang="en-US" b="1" dirty="0" smtClean="0"/>
              <a:t>Foster innovation and reward success</a:t>
            </a:r>
            <a:r>
              <a:rPr lang="en-US" b="1" i="1" dirty="0" smtClean="0"/>
              <a:t>.</a:t>
            </a:r>
            <a:br>
              <a:rPr lang="en-US" b="1" i="1" dirty="0" smtClean="0"/>
            </a:br>
            <a:r>
              <a:rPr lang="en-US" dirty="0" smtClean="0"/>
              <a:t>• </a:t>
            </a:r>
            <a:r>
              <a:rPr lang="en-US" b="1" dirty="0" smtClean="0"/>
              <a:t>Support students graduating ready for        </a:t>
            </a:r>
          </a:p>
          <a:p>
            <a:pPr fontAlgn="auto">
              <a:spcAft>
                <a:spcPts val="0"/>
              </a:spcAft>
              <a:buFont typeface="Arial" pitchFamily="34" charset="0"/>
              <a:buNone/>
              <a:defRPr/>
            </a:pPr>
            <a:r>
              <a:rPr lang="en-US" b="1" dirty="0" smtClean="0"/>
              <a:t>	   college and a career.</a:t>
            </a:r>
            <a:br>
              <a:rPr lang="en-US" b="1" dirty="0" smtClean="0"/>
            </a:br>
            <a:r>
              <a:rPr lang="en-US" dirty="0" smtClean="0"/>
              <a:t>• Build on the </a:t>
            </a:r>
            <a:r>
              <a:rPr lang="en-US" b="1" dirty="0" smtClean="0"/>
              <a:t>four assurances.</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Times New Roman" pitchFamily="18" charset="0"/>
                <a:cs typeface="Times New Roman" pitchFamily="18" charset="0"/>
              </a:rPr>
              <a:t>Overview of Title I 1003(g)</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School Improvement Grant (SIG)</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600200"/>
            <a:ext cx="7772400" cy="4755360"/>
          </a:xfrm>
        </p:spPr>
        <p:txBody>
          <a:bodyPr>
            <a:normAutofit/>
          </a:bodyPr>
          <a:lstStyle/>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Maryland’s SIG Award $47,247,771 </a:t>
            </a:r>
          </a:p>
          <a:p>
            <a:r>
              <a:rPr lang="en-US" sz="2400" dirty="0" smtClean="0">
                <a:latin typeface="Times New Roman" pitchFamily="18" charset="0"/>
                <a:cs typeface="Times New Roman" pitchFamily="18" charset="0"/>
              </a:rPr>
              <a:t>Timeline- School Year 2010-2013</a:t>
            </a:r>
          </a:p>
          <a:p>
            <a:r>
              <a:rPr lang="en-US" sz="2400" dirty="0" smtClean="0">
                <a:latin typeface="Times New Roman" pitchFamily="18" charset="0"/>
                <a:cs typeface="Times New Roman" pitchFamily="18" charset="0"/>
              </a:rPr>
              <a:t>Purpose- Support for Maryland’s lowest performing schools</a:t>
            </a:r>
          </a:p>
          <a:p>
            <a:r>
              <a:rPr lang="en-US" sz="2400" dirty="0" smtClean="0">
                <a:latin typeface="Times New Roman" pitchFamily="18" charset="0"/>
                <a:cs typeface="Times New Roman" pitchFamily="18" charset="0"/>
              </a:rPr>
              <a:t>Maryland’s definition for Tier I, Tier II, and Tier III Schools</a:t>
            </a:r>
          </a:p>
          <a:p>
            <a:r>
              <a:rPr lang="en-US" sz="2400" dirty="0" smtClean="0">
                <a:latin typeface="Times New Roman" pitchFamily="18" charset="0"/>
                <a:cs typeface="Times New Roman" pitchFamily="18" charset="0"/>
              </a:rPr>
              <a:t>Four Required Intervention Models</a:t>
            </a:r>
          </a:p>
          <a:p>
            <a:r>
              <a:rPr lang="en-US" sz="2400" dirty="0" smtClean="0">
                <a:latin typeface="Times New Roman" pitchFamily="18" charset="0"/>
                <a:cs typeface="Times New Roman" pitchFamily="18" charset="0"/>
              </a:rPr>
              <a:t>Maryland’s approved application posted on the ed.gov website </a:t>
            </a:r>
            <a:endParaRPr lang="en-US" sz="2400" dirty="0">
              <a:latin typeface="Times New Roman" pitchFamily="18" charset="0"/>
              <a:cs typeface="Times New Roman" pitchFamily="18" charset="0"/>
            </a:endParaRPr>
          </a:p>
        </p:txBody>
      </p:sp>
      <p:pic>
        <p:nvPicPr>
          <p:cNvPr id="1032" name="Picture 8" descr="C:\Documents and Settings\tmcknight\Local Settings\Temporary Internet Files\Content.IE5\1BRYX1HQ\MPj04394650000[1].jpg"/>
          <p:cNvPicPr>
            <a:picLocks noChangeAspect="1" noChangeArrowheads="1"/>
          </p:cNvPicPr>
          <p:nvPr/>
        </p:nvPicPr>
        <p:blipFill>
          <a:blip r:embed="rId3" cstate="print"/>
          <a:srcRect/>
          <a:stretch>
            <a:fillRect/>
          </a:stretch>
        </p:blipFill>
        <p:spPr bwMode="auto">
          <a:xfrm>
            <a:off x="6781800" y="1523999"/>
            <a:ext cx="1905000" cy="14478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Times New Roman" pitchFamily="18" charset="0"/>
                <a:cs typeface="Times New Roman" pitchFamily="18" charset="0"/>
              </a:rPr>
              <a:t>Maryland’s Tier I, Tier II and Tier III Schools</a:t>
            </a:r>
            <a:endParaRPr lang="en-US" sz="32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6858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457200" y="533400"/>
          <a:ext cx="8153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1752600"/>
            <a:ext cx="2224263" cy="369332"/>
          </a:xfrm>
          <a:prstGeom prst="rect">
            <a:avLst/>
          </a:prstGeom>
          <a:noFill/>
        </p:spPr>
        <p:txBody>
          <a:bodyPr wrap="none" rtlCol="0">
            <a:spAutoFit/>
          </a:bodyPr>
          <a:lstStyle/>
          <a:p>
            <a:r>
              <a:rPr lang="en-US" dirty="0" smtClean="0">
                <a:solidFill>
                  <a:srgbClr val="FFFF00"/>
                </a:solidFill>
                <a:latin typeface="Arial Rounded MT Bold" pitchFamily="34" charset="0"/>
              </a:rPr>
              <a:t>Turnaround Model</a:t>
            </a:r>
            <a:endParaRPr lang="en-US" dirty="0">
              <a:solidFill>
                <a:srgbClr val="FFFF00"/>
              </a:solidFill>
              <a:latin typeface="Arial Rounded MT Bold" pitchFamily="34" charset="0"/>
            </a:endParaRPr>
          </a:p>
        </p:txBody>
      </p:sp>
      <p:sp>
        <p:nvSpPr>
          <p:cNvPr id="4" name="TextBox 3"/>
          <p:cNvSpPr txBox="1"/>
          <p:nvPr/>
        </p:nvSpPr>
        <p:spPr>
          <a:xfrm>
            <a:off x="4348149" y="1764268"/>
            <a:ext cx="1747851" cy="369332"/>
          </a:xfrm>
          <a:prstGeom prst="rect">
            <a:avLst/>
          </a:prstGeom>
          <a:noFill/>
        </p:spPr>
        <p:txBody>
          <a:bodyPr wrap="none" rtlCol="0">
            <a:spAutoFit/>
          </a:bodyPr>
          <a:lstStyle/>
          <a:p>
            <a:r>
              <a:rPr lang="en-US" dirty="0" smtClean="0">
                <a:solidFill>
                  <a:srgbClr val="FFFF00"/>
                </a:solidFill>
                <a:latin typeface="Arial Rounded MT Bold" pitchFamily="34" charset="0"/>
              </a:rPr>
              <a:t>Restart Model</a:t>
            </a:r>
            <a:endParaRPr lang="en-US" dirty="0">
              <a:solidFill>
                <a:srgbClr val="FFFF00"/>
              </a:solidFill>
              <a:latin typeface="Arial Rounded MT Bold" pitchFamily="34" charset="0"/>
            </a:endParaRPr>
          </a:p>
        </p:txBody>
      </p:sp>
      <p:sp>
        <p:nvSpPr>
          <p:cNvPr id="5" name="TextBox 4"/>
          <p:cNvSpPr txBox="1"/>
          <p:nvPr/>
        </p:nvSpPr>
        <p:spPr>
          <a:xfrm>
            <a:off x="457200" y="4126468"/>
            <a:ext cx="1789914" cy="369332"/>
          </a:xfrm>
          <a:prstGeom prst="rect">
            <a:avLst/>
          </a:prstGeom>
          <a:noFill/>
        </p:spPr>
        <p:txBody>
          <a:bodyPr wrap="none" rtlCol="0">
            <a:spAutoFit/>
          </a:bodyPr>
          <a:lstStyle/>
          <a:p>
            <a:r>
              <a:rPr lang="en-US" dirty="0" smtClean="0">
                <a:solidFill>
                  <a:srgbClr val="FFFF00"/>
                </a:solidFill>
                <a:latin typeface="Arial Rounded MT Bold" pitchFamily="34" charset="0"/>
              </a:rPr>
              <a:t>Closure Model</a:t>
            </a:r>
            <a:endParaRPr lang="en-US" dirty="0">
              <a:solidFill>
                <a:srgbClr val="FFFF00"/>
              </a:solidFill>
              <a:latin typeface="Arial Rounded MT Bold" pitchFamily="34" charset="0"/>
            </a:endParaRPr>
          </a:p>
        </p:txBody>
      </p:sp>
      <p:sp>
        <p:nvSpPr>
          <p:cNvPr id="6" name="TextBox 5"/>
          <p:cNvSpPr txBox="1"/>
          <p:nvPr/>
        </p:nvSpPr>
        <p:spPr>
          <a:xfrm>
            <a:off x="4343400" y="4126468"/>
            <a:ext cx="2625142" cy="369332"/>
          </a:xfrm>
          <a:prstGeom prst="rect">
            <a:avLst/>
          </a:prstGeom>
          <a:noFill/>
        </p:spPr>
        <p:txBody>
          <a:bodyPr wrap="none" rtlCol="0">
            <a:spAutoFit/>
          </a:bodyPr>
          <a:lstStyle/>
          <a:p>
            <a:r>
              <a:rPr lang="en-US" dirty="0" smtClean="0">
                <a:solidFill>
                  <a:srgbClr val="FFFF00"/>
                </a:solidFill>
                <a:latin typeface="Arial Rounded MT Bold" pitchFamily="34" charset="0"/>
              </a:rPr>
              <a:t>Transformation Model</a:t>
            </a:r>
            <a:endParaRPr lang="en-US" dirty="0">
              <a:solidFill>
                <a:srgbClr val="FFFF00"/>
              </a:solidFill>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381000"/>
            <a:ext cx="7848599"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4572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52800" y="1447800"/>
            <a:ext cx="2971800" cy="3277820"/>
          </a:xfrm>
          <a:prstGeom prst="rect">
            <a:avLst/>
          </a:prstGeom>
          <a:noFill/>
        </p:spPr>
        <p:txBody>
          <a:bodyPr wrap="square" rtlCol="0">
            <a:spAutoFit/>
          </a:bodyPr>
          <a:lstStyle/>
          <a:p>
            <a:pPr marL="114300" indent="-114300">
              <a:spcAft>
                <a:spcPts val="300"/>
              </a:spcAft>
              <a:buSzPct val="120000"/>
              <a:buFont typeface="Arial" pitchFamily="34" charset="0"/>
              <a:buChar char="•"/>
            </a:pPr>
            <a:endParaRPr lang="en-US" sz="1200" dirty="0" smtClean="0"/>
          </a:p>
          <a:p>
            <a:pPr marL="114300" indent="-114300">
              <a:spcAft>
                <a:spcPts val="300"/>
              </a:spcAft>
              <a:buSzPct val="120000"/>
              <a:buFont typeface="Arial" pitchFamily="34" charset="0"/>
              <a:buChar char="•"/>
            </a:pPr>
            <a:endParaRPr lang="en-US" sz="1200" dirty="0" smtClean="0"/>
          </a:p>
          <a:p>
            <a:pPr marL="114300" indent="-114300">
              <a:spcAft>
                <a:spcPts val="300"/>
              </a:spcAft>
              <a:buSzPct val="120000"/>
              <a:buFont typeface="Arial" pitchFamily="34" charset="0"/>
              <a:buChar char="•"/>
            </a:pPr>
            <a:endParaRPr lang="en-US" sz="1200" dirty="0" smtClean="0"/>
          </a:p>
          <a:p>
            <a:pPr marL="114300" indent="-114300">
              <a:spcAft>
                <a:spcPts val="300"/>
              </a:spcAft>
              <a:buSzPct val="120000"/>
              <a:buFont typeface="Arial" pitchFamily="34" charset="0"/>
              <a:buChar char="•"/>
            </a:pPr>
            <a:r>
              <a:rPr lang="en-US" sz="1200" dirty="0" smtClean="0"/>
              <a:t>Lowest achieving schools</a:t>
            </a:r>
          </a:p>
          <a:p>
            <a:pPr marL="114300" indent="-114300">
              <a:spcAft>
                <a:spcPts val="300"/>
              </a:spcAft>
              <a:buSzPct val="120000"/>
              <a:buFont typeface="Arial" pitchFamily="34" charset="0"/>
              <a:buChar char="•"/>
            </a:pPr>
            <a:r>
              <a:rPr lang="en-US" sz="1200" dirty="0" smtClean="0"/>
              <a:t>Definition of Tier I, II and III schools</a:t>
            </a:r>
          </a:p>
          <a:p>
            <a:pPr marL="114300" indent="-114300">
              <a:spcAft>
                <a:spcPts val="300"/>
              </a:spcAft>
              <a:buSzPct val="120000"/>
              <a:buFont typeface="Arial" pitchFamily="34" charset="0"/>
              <a:buChar char="•"/>
            </a:pPr>
            <a:r>
              <a:rPr lang="en-US" sz="1200" dirty="0" smtClean="0"/>
              <a:t>Breakthrough Center support</a:t>
            </a:r>
          </a:p>
          <a:p>
            <a:pPr marL="114300" indent="-114300">
              <a:spcAft>
                <a:spcPts val="300"/>
              </a:spcAft>
              <a:buSzPct val="120000"/>
              <a:buFont typeface="Arial" pitchFamily="34" charset="0"/>
              <a:buChar char="•"/>
            </a:pPr>
            <a:r>
              <a:rPr lang="en-US" sz="1200" dirty="0" smtClean="0"/>
              <a:t>Title I Schools</a:t>
            </a:r>
          </a:p>
          <a:p>
            <a:pPr marL="114300" indent="-114300">
              <a:spcAft>
                <a:spcPts val="300"/>
              </a:spcAft>
              <a:buSzPct val="120000"/>
              <a:buFont typeface="Arial" pitchFamily="34" charset="0"/>
              <a:buChar char="•"/>
            </a:pPr>
            <a:r>
              <a:rPr lang="en-US" sz="1200" dirty="0" smtClean="0"/>
              <a:t>Title I Eligible Schools</a:t>
            </a:r>
          </a:p>
          <a:p>
            <a:pPr marL="114300" indent="-114300">
              <a:spcAft>
                <a:spcPts val="300"/>
              </a:spcAft>
              <a:buSzPct val="120000"/>
              <a:buFont typeface="Arial" pitchFamily="34" charset="0"/>
              <a:buChar char="•"/>
            </a:pPr>
            <a:r>
              <a:rPr lang="en-US" sz="1200" dirty="0" smtClean="0"/>
              <a:t>Grants to LEA s with MOU agreements</a:t>
            </a:r>
          </a:p>
          <a:p>
            <a:pPr marL="114300" indent="-114300">
              <a:spcAft>
                <a:spcPts val="300"/>
              </a:spcAft>
              <a:buSzPct val="120000"/>
              <a:buFont typeface="Arial" pitchFamily="34" charset="0"/>
              <a:buChar char="•"/>
            </a:pPr>
            <a:r>
              <a:rPr lang="en-US" sz="1200" dirty="0" smtClean="0"/>
              <a:t>4 Intervention Models</a:t>
            </a:r>
          </a:p>
          <a:p>
            <a:pPr marL="114300" indent="-114300">
              <a:spcAft>
                <a:spcPts val="300"/>
              </a:spcAft>
              <a:buSzPct val="120000"/>
              <a:buFont typeface="Arial" pitchFamily="34" charset="0"/>
              <a:buChar char="•"/>
            </a:pPr>
            <a:r>
              <a:rPr lang="en-US" sz="1200" dirty="0" smtClean="0"/>
              <a:t>Frequent Monitoring and  Accountability</a:t>
            </a:r>
          </a:p>
          <a:p>
            <a:pPr marL="114300" indent="-114300">
              <a:spcAft>
                <a:spcPts val="300"/>
              </a:spcAft>
              <a:buSzPct val="120000"/>
              <a:buFont typeface="Arial" pitchFamily="34" charset="0"/>
              <a:buChar char="•"/>
            </a:pPr>
            <a:r>
              <a:rPr lang="en-US" sz="1200" dirty="0" smtClean="0"/>
              <a:t>Competitive Grants</a:t>
            </a:r>
          </a:p>
          <a:p>
            <a:pPr marL="114300" indent="-114300">
              <a:spcAft>
                <a:spcPts val="0"/>
              </a:spcAft>
              <a:buSzPct val="120000"/>
              <a:buFont typeface="Arial" pitchFamily="34" charset="0"/>
              <a:buChar char="•"/>
            </a:pPr>
            <a:r>
              <a:rPr lang="en-US" sz="1200" dirty="0" smtClean="0"/>
              <a:t>Glimpse of Reauthorization</a:t>
            </a:r>
          </a:p>
          <a:p>
            <a:pPr marL="176213" indent="-61913">
              <a:spcAft>
                <a:spcPts val="0"/>
              </a:spcAft>
              <a:buSzPct val="110000"/>
            </a:pPr>
            <a:r>
              <a:rPr lang="en-US" sz="1200" dirty="0" smtClean="0"/>
              <a:t>(Reform for all schools)</a:t>
            </a:r>
          </a:p>
          <a:p>
            <a:pPr>
              <a:spcAft>
                <a:spcPts val="600"/>
              </a:spcAft>
              <a:buSzPct val="110000"/>
              <a:buFont typeface="Arial" pitchFamily="34" charset="0"/>
              <a:buChar char="•"/>
            </a:pPr>
            <a:endParaRPr lang="en-US" sz="900" dirty="0"/>
          </a:p>
        </p:txBody>
      </p:sp>
      <p:sp>
        <p:nvSpPr>
          <p:cNvPr id="5" name="TextBox 4"/>
          <p:cNvSpPr txBox="1"/>
          <p:nvPr/>
        </p:nvSpPr>
        <p:spPr>
          <a:xfrm>
            <a:off x="1066800" y="1981200"/>
            <a:ext cx="1752600" cy="2800767"/>
          </a:xfrm>
          <a:prstGeom prst="rect">
            <a:avLst/>
          </a:prstGeom>
          <a:noFill/>
        </p:spPr>
        <p:txBody>
          <a:bodyPr wrap="square" rtlCol="0">
            <a:spAutoFit/>
          </a:bodyPr>
          <a:lstStyle/>
          <a:p>
            <a:pPr marL="228600" indent="-228600">
              <a:spcAft>
                <a:spcPts val="600"/>
              </a:spcAft>
              <a:buSzPct val="100000"/>
              <a:buFont typeface="+mj-lt"/>
              <a:buAutoNum type="arabicPeriod"/>
            </a:pPr>
            <a:r>
              <a:rPr lang="en-US" sz="1200" dirty="0" smtClean="0"/>
              <a:t>Up to $250M possible for Maryland</a:t>
            </a:r>
          </a:p>
          <a:p>
            <a:pPr marL="228600" indent="-228600">
              <a:buSzPct val="100000"/>
              <a:buFont typeface="+mj-lt"/>
              <a:buAutoNum type="arabicPeriod"/>
            </a:pPr>
            <a:r>
              <a:rPr lang="en-US" sz="1200" dirty="0" smtClean="0"/>
              <a:t>Broad Focus</a:t>
            </a:r>
          </a:p>
          <a:p>
            <a:pPr marL="342900" indent="-114300">
              <a:spcAft>
                <a:spcPts val="600"/>
              </a:spcAft>
              <a:buSzPct val="100000"/>
              <a:buFont typeface="Arial" pitchFamily="34" charset="0"/>
              <a:buChar char="•"/>
            </a:pPr>
            <a:r>
              <a:rPr lang="en-US" sz="1200" dirty="0" smtClean="0"/>
              <a:t>4 Assurances</a:t>
            </a:r>
          </a:p>
          <a:p>
            <a:pPr marL="228600" indent="-228600">
              <a:spcAft>
                <a:spcPts val="600"/>
              </a:spcAft>
              <a:buSzPct val="100000"/>
            </a:pPr>
            <a:r>
              <a:rPr lang="en-US" sz="1200" dirty="0" smtClean="0"/>
              <a:t>3.  Extends statewide support  through Breakthrough Center</a:t>
            </a:r>
          </a:p>
          <a:p>
            <a:pPr marL="228600" indent="-228600">
              <a:spcAft>
                <a:spcPts val="600"/>
              </a:spcAft>
              <a:buSzPct val="100000"/>
            </a:pPr>
            <a:r>
              <a:rPr lang="en-US" sz="1200" dirty="0" smtClean="0"/>
              <a:t>4. </a:t>
            </a:r>
            <a:r>
              <a:rPr lang="en-US" sz="1200" dirty="0" smtClean="0"/>
              <a:t> SEA  </a:t>
            </a:r>
            <a:r>
              <a:rPr lang="en-US" sz="1200" dirty="0" smtClean="0"/>
              <a:t>and LEA reforms</a:t>
            </a:r>
          </a:p>
          <a:p>
            <a:pPr marL="228600" indent="-228600">
              <a:spcAft>
                <a:spcPts val="600"/>
              </a:spcAft>
              <a:buSzPct val="100000"/>
            </a:pPr>
            <a:r>
              <a:rPr lang="en-US" sz="1200" dirty="0" smtClean="0"/>
              <a:t>5.  Timeline </a:t>
            </a:r>
            <a:r>
              <a:rPr lang="en-US" sz="1200" dirty="0" smtClean="0"/>
              <a:t>(fall 2010-2014)</a:t>
            </a:r>
          </a:p>
        </p:txBody>
      </p:sp>
      <p:sp>
        <p:nvSpPr>
          <p:cNvPr id="7" name="TextBox 6"/>
          <p:cNvSpPr txBox="1"/>
          <p:nvPr/>
        </p:nvSpPr>
        <p:spPr>
          <a:xfrm>
            <a:off x="457200" y="762000"/>
            <a:ext cx="2819400" cy="400110"/>
          </a:xfrm>
          <a:prstGeom prst="rect">
            <a:avLst/>
          </a:prstGeom>
          <a:noFill/>
        </p:spPr>
        <p:txBody>
          <a:bodyPr wrap="square" rtlCol="0">
            <a:spAutoFit/>
          </a:bodyPr>
          <a:lstStyle/>
          <a:p>
            <a:pPr algn="ctr"/>
            <a:r>
              <a:rPr lang="en-US" sz="2000" dirty="0" smtClean="0">
                <a:latin typeface="Arial Black" pitchFamily="34" charset="0"/>
              </a:rPr>
              <a:t>Race to the Top</a:t>
            </a:r>
          </a:p>
        </p:txBody>
      </p:sp>
      <p:sp>
        <p:nvSpPr>
          <p:cNvPr id="8" name="TextBox 7"/>
          <p:cNvSpPr txBox="1"/>
          <p:nvPr/>
        </p:nvSpPr>
        <p:spPr>
          <a:xfrm>
            <a:off x="5791200" y="762000"/>
            <a:ext cx="2895600" cy="707886"/>
          </a:xfrm>
          <a:prstGeom prst="rect">
            <a:avLst/>
          </a:prstGeom>
          <a:noFill/>
        </p:spPr>
        <p:txBody>
          <a:bodyPr wrap="square" rtlCol="0">
            <a:spAutoFit/>
          </a:bodyPr>
          <a:lstStyle/>
          <a:p>
            <a:r>
              <a:rPr lang="en-US" sz="2000" dirty="0" smtClean="0">
                <a:latin typeface="Arial Black" pitchFamily="34" charset="0"/>
              </a:rPr>
              <a:t>    Title I School Improvement Grant</a:t>
            </a:r>
          </a:p>
        </p:txBody>
      </p:sp>
      <p:sp>
        <p:nvSpPr>
          <p:cNvPr id="9" name="TextBox 8"/>
          <p:cNvSpPr txBox="1"/>
          <p:nvPr/>
        </p:nvSpPr>
        <p:spPr>
          <a:xfrm>
            <a:off x="6553200" y="1981200"/>
            <a:ext cx="1828800" cy="2769989"/>
          </a:xfrm>
          <a:prstGeom prst="rect">
            <a:avLst/>
          </a:prstGeom>
          <a:noFill/>
        </p:spPr>
        <p:txBody>
          <a:bodyPr wrap="square" rtlCol="0">
            <a:spAutoFit/>
          </a:bodyPr>
          <a:lstStyle/>
          <a:p>
            <a:pPr marL="228600" indent="-228600">
              <a:spcAft>
                <a:spcPts val="600"/>
              </a:spcAft>
              <a:buSzPct val="120000"/>
            </a:pPr>
            <a:r>
              <a:rPr lang="en-US" sz="1200" dirty="0" smtClean="0"/>
              <a:t> 1.  $47M (ARRA + </a:t>
            </a:r>
          </a:p>
          <a:p>
            <a:pPr marL="228600" indent="-228600">
              <a:spcAft>
                <a:spcPts val="600"/>
              </a:spcAft>
              <a:buSzPct val="120000"/>
            </a:pPr>
            <a:r>
              <a:rPr lang="en-US" sz="1200" dirty="0" smtClean="0"/>
              <a:t>      Title I, Part A)</a:t>
            </a:r>
          </a:p>
          <a:p>
            <a:pPr marL="228600" indent="-228600">
              <a:spcAft>
                <a:spcPts val="600"/>
              </a:spcAft>
              <a:buSzPct val="120000"/>
            </a:pPr>
            <a:r>
              <a:rPr lang="en-US" sz="1200" dirty="0" smtClean="0"/>
              <a:t>2. Focus on the state’s persistently lowest achieving schools</a:t>
            </a:r>
          </a:p>
          <a:p>
            <a:pPr marL="228600" indent="-228600">
              <a:spcAft>
                <a:spcPts val="600"/>
              </a:spcAft>
              <a:buSzPct val="120000"/>
            </a:pPr>
            <a:r>
              <a:rPr lang="en-US" sz="1200" dirty="0" smtClean="0"/>
              <a:t>3.  Supplement  </a:t>
            </a:r>
            <a:r>
              <a:rPr lang="en-US" sz="1200" u="sng" dirty="0" smtClean="0"/>
              <a:t>Not</a:t>
            </a:r>
            <a:r>
              <a:rPr lang="en-US" sz="1200" dirty="0" smtClean="0"/>
              <a:t> Supplant applies</a:t>
            </a:r>
          </a:p>
          <a:p>
            <a:pPr marL="228600" indent="-228600">
              <a:spcAft>
                <a:spcPts val="600"/>
              </a:spcAft>
              <a:buSzPct val="120000"/>
            </a:pPr>
            <a:r>
              <a:rPr lang="en-US" sz="1200" dirty="0" smtClean="0"/>
              <a:t>4</a:t>
            </a:r>
            <a:r>
              <a:rPr lang="en-US" sz="1200" dirty="0" smtClean="0"/>
              <a:t>.  </a:t>
            </a:r>
            <a:r>
              <a:rPr lang="en-US" sz="1200" dirty="0" smtClean="0"/>
              <a:t>LEA and school reforms</a:t>
            </a:r>
          </a:p>
          <a:p>
            <a:pPr marL="228600" indent="-228600">
              <a:spcAft>
                <a:spcPts val="600"/>
              </a:spcAft>
              <a:buSzPct val="120000"/>
            </a:pPr>
            <a:r>
              <a:rPr lang="en-US" sz="1200" dirty="0" smtClean="0"/>
              <a:t>5.  Timeline </a:t>
            </a:r>
            <a:r>
              <a:rPr lang="en-US" sz="1200" dirty="0" smtClean="0"/>
              <a:t>(SY 2010-2013)</a:t>
            </a:r>
          </a:p>
          <a:p>
            <a:pPr marL="228600" indent="-228600">
              <a:spcAft>
                <a:spcPts val="600"/>
              </a:spcAft>
              <a:buSzPct val="120000"/>
              <a:buAutoNum type="arabicPeriod" startAt="4"/>
            </a:pP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807</Words>
  <Application>Microsoft Office PowerPoint</Application>
  <PresentationFormat>On-screen Show (4:3)</PresentationFormat>
  <Paragraphs>115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Metro</vt:lpstr>
      <vt:lpstr>Support for the Change, Challenge, and Commitment </vt:lpstr>
      <vt:lpstr>Funding for the Change,  Challenge and Commitment       </vt:lpstr>
      <vt:lpstr>Four Assurances for Reform </vt:lpstr>
      <vt:lpstr>Overarching Themes for Reform  </vt:lpstr>
      <vt:lpstr>Overview of Title I 1003(g) School Improvement Grant (SIG) </vt:lpstr>
      <vt:lpstr>Maryland’s Tier I, Tier II and Tier III Schools</vt:lpstr>
      <vt:lpstr>Slide 7</vt:lpstr>
      <vt:lpstr>Slide 8</vt:lpstr>
      <vt:lpstr>Slide 9</vt:lpstr>
      <vt:lpstr>Slide 10</vt:lpstr>
      <vt:lpstr>Slide 11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2010-04-05T18:47:30Z</dcterms:created>
  <dcterms:modified xsi:type="dcterms:W3CDTF">2010-04-12T15:21:26Z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TC101743271033</vt:lpwstr>
  </property>
</Properties>
</file>