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8" r:id="rId3"/>
    <p:sldId id="257" r:id="rId4"/>
    <p:sldId id="269" r:id="rId5"/>
    <p:sldId id="270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5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383C3BB-C20C-4EF1-A134-5FE723AFE849}" type="datetimeFigureOut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2ECEB1F-D0EA-4069-B1C6-86C239056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92A8AE-655E-48E0-899A-ABCC31E8B89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AFBEC28-13B6-46BF-A94F-D9897C284FAD}" type="datetime1">
              <a:rPr/>
              <a:pPr>
                <a:defRPr/>
              </a:pPr>
              <a:t>4/19/2010</a:t>
            </a:fld>
            <a:endParaRPr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Title I 2010 Spring Admin. Meeting</a:t>
            </a:r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1B6BF9C-F246-46CB-AAE0-6844FA3BDA8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8B558-C2F6-45B4-BF29-EAF528FB8383}" type="datetime1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Title I 2010 Spring Admin. Meeting</a:t>
            </a:r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092ED-259C-4B9A-B8A4-1D325B62D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502ED5-611C-4DC8-AD46-BAD00C18D93C}" type="datetime1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 I 2010 Spring Admin.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5575CBB-8FDC-48C7-946E-EA4F0B7C2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A919B-B769-41B7-8782-E68A182976DC}" type="datetime1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Title I 2010 Spring Admin. Meeting</a:t>
            </a:r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E5A4A-E9F1-4A5F-8832-F3C3D7F22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B356876-A926-4C09-B1D6-560088C6D6C7}" type="datetime1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 I 2010 Spring Admin.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928515-389F-4EA2-A363-CA5E06872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B790C-39EA-4926-A2B3-B75C2C997F8C}" type="datetime1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Title I 2010 Spring Admin. Meeting</a:t>
            </a:r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4FFE9-6F63-4000-AAD1-496481518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B4CA5-2B65-4E69-A769-8ECF14778226}" type="datetime1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Title I 2010 Spring Admin. Meeting</a:t>
            </a:r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E4B13-719F-438B-9144-6C09CC9F2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6FDCB-CC56-4130-98B0-AAEC9F6D6EAE}" type="datetime1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Title I 2010 Spring Admin. Meeting</a:t>
            </a:r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74F7D-16C3-4D11-960F-8B2E1FCB43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450BB-3427-4E6A-8528-01441B2D1969}" type="datetime1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Title I 2010 Spring Admin. Meeting</a:t>
            </a:r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5656C-213A-4D02-ADDA-7191E0A53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C6B53-40C1-4522-8018-B1EB5DAB407A}" type="datetime1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Title I 2010 Spring Admin. Meeting</a:t>
            </a:r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81FE4-B386-4977-998E-592D30588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B08B4F-01C3-4F9C-9D8D-35DB26B26F96}" type="datetime1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Title I 2010 Spring Admin. Meeting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F940EC-A9D4-45C1-B97C-B0D23BCF7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69F1A8F-7FC4-498E-843C-8FEB0B9EA865}" type="datetime1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r>
              <a:rPr lang="en-US"/>
              <a:t>Title I 2010 Spring Admin. Meeting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FB24AA4-2DBC-4DB6-930B-A7E2B47F6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75" r:id="rId11"/>
  </p:sldLayoutIdLst>
  <p:transition>
    <p:dissolv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Title I 2010 Spring Admin. Meeting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Change, Challenge, and Commitment</a:t>
            </a:r>
            <a:endParaRPr lang="en-US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Spring Title I Administrative Meeting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Maryland State Department of Education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April 13-14, 2010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124200" y="5105400"/>
            <a:ext cx="56388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Presented by: Maria E. Lamb, Director</a:t>
            </a:r>
          </a:p>
          <a:p>
            <a:pPr>
              <a:spcBef>
                <a:spcPct val="50000"/>
              </a:spcBef>
            </a:pPr>
            <a:r>
              <a:rPr lang="en-US"/>
              <a:t>Program Improvement and Family Support Branch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Title I 2010 Spring Admin. Meeting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Student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Replace adequate yearly progress with a broader picture of student growth and school progress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Recognition and rewards for schools showing growth in closing the achievement gap, individual student growth, graduation rates and other appropriate measures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Persistently low performing schools would be required to implement one of the four models: transformation, turnaround, school closure, restart	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Title I 2010 Spring Admin. Meeting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rgbClr val="FF0000"/>
                </a:solidFill>
              </a:rPr>
              <a:t>Turnaround model </a:t>
            </a:r>
            <a:r>
              <a:rPr lang="en-US" b="1" dirty="0" smtClean="0"/>
              <a:t>- Replace the principal and rehire no more than 50 percent of the staff and </a:t>
            </a:r>
            <a:r>
              <a:rPr lang="en-US" dirty="0" smtClean="0"/>
              <a:t>grant the principal sufficient operational flexibility (including in staffing, calendars/time, and budgeting) to implement fully a comprehensive approach to substantially improve student outcomes.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rgbClr val="FF0000"/>
                </a:solidFill>
              </a:rPr>
              <a:t>Restart model </a:t>
            </a:r>
            <a:r>
              <a:rPr lang="en-US" b="1" dirty="0" smtClean="0"/>
              <a:t>- Convert a school or close and reopen it under a charter school operator, a charter </a:t>
            </a:r>
            <a:r>
              <a:rPr lang="en-US" dirty="0" smtClean="0"/>
              <a:t>management organization, or an education management organization that has been selected through a rigorous review process.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Title I 2010 Spring Admin. Meeting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rgbClr val="FF0000"/>
                </a:solidFill>
              </a:rPr>
              <a:t>School closure </a:t>
            </a:r>
            <a:r>
              <a:rPr lang="en-US" b="1" dirty="0" smtClean="0"/>
              <a:t>- Close a school and enroll the students who attended that school in other schools in the </a:t>
            </a:r>
            <a:r>
              <a:rPr lang="en-US" dirty="0" smtClean="0"/>
              <a:t>LEA that are higher achieving.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rgbClr val="FF0000"/>
                </a:solidFill>
              </a:rPr>
              <a:t>Transformation model</a:t>
            </a:r>
            <a:r>
              <a:rPr lang="en-US" dirty="0" smtClean="0"/>
              <a:t> </a:t>
            </a:r>
            <a:r>
              <a:rPr lang="en-US" b="1" dirty="0" smtClean="0"/>
              <a:t>- Implement each of the following strategies: (1) replace the principal and take </a:t>
            </a:r>
            <a:r>
              <a:rPr lang="en-US" dirty="0" smtClean="0"/>
              <a:t>steps to increase teacher and school leader effectiveness; (2) institute comprehensive instructional reforms; (3) increase learning time and create community-oriented schools; and (4) provide operational flexibility and sustained support.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Title I 2010 Spring Admin. Meeting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Continue to pursue 4 Assurances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Stronger standards and assessments</a:t>
            </a:r>
          </a:p>
          <a:p>
            <a:r>
              <a:rPr lang="en-US" smtClean="0"/>
              <a:t>Effective teachers and leaders	</a:t>
            </a:r>
          </a:p>
          <a:p>
            <a:r>
              <a:rPr lang="en-US" smtClean="0"/>
              <a:t>Using data systems to improve instruction</a:t>
            </a:r>
          </a:p>
          <a:p>
            <a:r>
              <a:rPr lang="en-US" smtClean="0"/>
              <a:t>Turning around lowest performing schools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Title I 2010 Spring Admin. Meeting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2011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School Turnaround Grants (1003g)</a:t>
            </a:r>
          </a:p>
          <a:p>
            <a:r>
              <a:rPr lang="en-US" smtClean="0"/>
              <a:t>Assessing Achievement (state assessments)</a:t>
            </a:r>
          </a:p>
          <a:p>
            <a:r>
              <a:rPr lang="en-US" smtClean="0"/>
              <a:t>Race to the Top</a:t>
            </a:r>
          </a:p>
          <a:p>
            <a:r>
              <a:rPr lang="en-US" smtClean="0"/>
              <a:t>Investing in Innovation Fund</a:t>
            </a:r>
          </a:p>
          <a:p>
            <a:r>
              <a:rPr lang="en-US" smtClean="0"/>
              <a:t>Effective Teachers and Leaders (Title II)</a:t>
            </a:r>
          </a:p>
          <a:p>
            <a:r>
              <a:rPr lang="en-US" smtClean="0"/>
              <a:t>Effective Teaching and Learning: Literacy (replaces many early literacy programs)</a:t>
            </a:r>
          </a:p>
          <a:p>
            <a:r>
              <a:rPr lang="en-US" smtClean="0"/>
              <a:t>Effective Teaching and Learning: STEM</a:t>
            </a:r>
          </a:p>
          <a:p>
            <a:r>
              <a:rPr lang="en-US" smtClean="0"/>
              <a:t>Successful, Safe, and Healthy Students (Safe and Drug Free, etc. )</a:t>
            </a:r>
          </a:p>
          <a:p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Title I 2010 Spring Admin. Meeting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2011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21</a:t>
            </a:r>
            <a:r>
              <a:rPr lang="en-US" baseline="30000" smtClean="0"/>
              <a:t>st</a:t>
            </a:r>
            <a:r>
              <a:rPr lang="en-US" smtClean="0"/>
              <a:t> Century Community Learning Centers</a:t>
            </a:r>
          </a:p>
          <a:p>
            <a:r>
              <a:rPr lang="en-US" smtClean="0"/>
              <a:t>Expanding Educational Options (Charter Schools)</a:t>
            </a:r>
          </a:p>
          <a:p>
            <a:r>
              <a:rPr lang="en-US" smtClean="0"/>
              <a:t>English Learner Education (Title III)</a:t>
            </a:r>
          </a:p>
          <a:p>
            <a:r>
              <a:rPr lang="en-US" smtClean="0"/>
              <a:t>Title I State Agency Programs: Migrant Education, Neglected and Delinquent</a:t>
            </a:r>
          </a:p>
          <a:p>
            <a:r>
              <a:rPr lang="en-US" smtClean="0"/>
              <a:t>Homeless Children and Youth Education</a:t>
            </a:r>
          </a:p>
          <a:p>
            <a:pPr algn="ctr"/>
            <a:endParaRPr lang="en-US" smtClean="0"/>
          </a:p>
          <a:p>
            <a:pPr algn="ctr">
              <a:buFont typeface="Wingdings 2" pitchFamily="18" charset="2"/>
              <a:buNone/>
            </a:pPr>
            <a:r>
              <a:rPr lang="en-US" smtClean="0">
                <a:solidFill>
                  <a:srgbClr val="FF0000"/>
                </a:solidFill>
              </a:rPr>
              <a:t>STAY TUNED IT IS SURE TO BE A WILD RIDE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358 0.02361 C -0.37083 0.00023 -0.3474 -0.02269 -0.32396 -0.02014 C -0.3007 -0.01782 -0.28125 0.0375 -0.25382 0.03935 C -0.22622 0.04097 -0.1882 -0.0125 -0.1592 -0.00995 C -0.13004 -0.00718 -0.11215 0.05185 -0.07917 0.05509 C -0.04583 0.05764 0.01858 0.00532 0.03993 0.0081 C 0.06128 0.01088 0.11493 0.06759 0.04948 0.0713 C -0.01563 0.07523 -0.33854 0.04306 -0.35122 0.03056 C -0.36337 0.01782 -0.08281 0.00116 -0.02431 -0.0037 C 0.03437 -0.00857 0.01701 -0.0044 1.38889E-6 3.7037E-7 " pathEditMode="relative" rAng="234273" ptsTypes="aaaaaaaaaA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Title I 2010 Spring Admin. Meeting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/>
              <a:t>welcome</a:t>
            </a:r>
            <a:endParaRPr lang="en-US" sz="4000" dirty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mtClean="0"/>
          </a:p>
          <a:p>
            <a:pPr algn="ctr"/>
            <a:endParaRPr lang="en-US" smtClean="0"/>
          </a:p>
          <a:p>
            <a:pPr algn="ctr"/>
            <a:endParaRPr lang="en-US" smtClean="0"/>
          </a:p>
        </p:txBody>
      </p:sp>
      <p:pic>
        <p:nvPicPr>
          <p:cNvPr id="15363" name="Picture 3" descr="C:\Documents and Settings\mlamb\Local Settings\Temporary Internet Files\Content.IE5\E5J7P7ZO\MPj0443239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752600"/>
            <a:ext cx="6756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Title I 2010 Spring Admin. Meeting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Change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smtClean="0"/>
          </a:p>
          <a:p>
            <a:pPr algn="ctr">
              <a:buFont typeface="Wingdings 2" pitchFamily="18" charset="2"/>
              <a:buNone/>
            </a:pPr>
            <a:endParaRPr lang="en-US" smtClean="0"/>
          </a:p>
          <a:p>
            <a:pPr algn="ctr">
              <a:buFont typeface="Wingdings 2" pitchFamily="18" charset="2"/>
              <a:buNone/>
            </a:pPr>
            <a:endParaRPr lang="en-US" smtClean="0"/>
          </a:p>
          <a:p>
            <a:pPr algn="ctr">
              <a:buFont typeface="Wingdings 2" pitchFamily="18" charset="2"/>
              <a:buNone/>
            </a:pPr>
            <a:r>
              <a:rPr lang="en-US" smtClean="0"/>
              <a:t>Location of Our Spring Meeting</a:t>
            </a:r>
          </a:p>
          <a:p>
            <a:r>
              <a:rPr lang="en-US" smtClean="0"/>
              <a:t>Towson, Maryland</a:t>
            </a:r>
          </a:p>
          <a:p>
            <a:pPr algn="ctr">
              <a:buFont typeface="Wingdings 2" pitchFamily="18" charset="2"/>
              <a:buNone/>
            </a:pPr>
            <a:endParaRPr lang="en-US" smtClean="0"/>
          </a:p>
          <a:p>
            <a:pPr algn="ctr">
              <a:buFont typeface="Wingdings 2" pitchFamily="18" charset="2"/>
              <a:buNone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Title I 2010 Spring Admin. Meeting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Change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smtClean="0"/>
          </a:p>
          <a:p>
            <a:pPr algn="ctr">
              <a:buFont typeface="Wingdings 2" pitchFamily="18" charset="2"/>
              <a:buNone/>
            </a:pPr>
            <a:endParaRPr lang="en-US" smtClean="0"/>
          </a:p>
          <a:p>
            <a:pPr algn="ctr">
              <a:buFont typeface="Wingdings 2" pitchFamily="18" charset="2"/>
              <a:buNone/>
            </a:pPr>
            <a:r>
              <a:rPr lang="en-US" smtClean="0"/>
              <a:t>Welcome New Title I Coordinators</a:t>
            </a:r>
          </a:p>
          <a:p>
            <a:r>
              <a:rPr lang="en-US" smtClean="0"/>
              <a:t>Prince George’s County: Betty Joseph</a:t>
            </a:r>
          </a:p>
          <a:p>
            <a:r>
              <a:rPr lang="en-US" smtClean="0"/>
              <a:t>Baltimore City: Tasha Franklin Johnson</a:t>
            </a:r>
          </a:p>
          <a:p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Title I 2010 Spring Admin. Meeting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change</a:t>
            </a:r>
            <a:endParaRPr lang="en-US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smtClean="0"/>
          </a:p>
          <a:p>
            <a:pPr algn="ctr">
              <a:buFont typeface="Wingdings 2" pitchFamily="18" charset="2"/>
              <a:buNone/>
            </a:pPr>
            <a:r>
              <a:rPr lang="en-US" smtClean="0"/>
              <a:t>Farewell</a:t>
            </a:r>
          </a:p>
          <a:p>
            <a:r>
              <a:rPr lang="en-US" smtClean="0"/>
              <a:t>Linda Burnette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Title I 2010 Spring Admin. Meeting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Maryland received 47 million for Title I 1003g School Improvement Grant</a:t>
            </a:r>
          </a:p>
          <a:p>
            <a:r>
              <a:rPr lang="en-US" smtClean="0"/>
              <a:t>Implementation of the new School Improvement Grant- 1003g SIG</a:t>
            </a:r>
          </a:p>
          <a:p>
            <a:r>
              <a:rPr lang="en-US" smtClean="0"/>
              <a:t>Identification of the lowest performing schools</a:t>
            </a:r>
          </a:p>
          <a:p>
            <a:r>
              <a:rPr lang="en-US" smtClean="0"/>
              <a:t>Definition of the lowest performing schools</a:t>
            </a:r>
          </a:p>
          <a:p>
            <a:r>
              <a:rPr lang="en-US" smtClean="0"/>
              <a:t>Adoption of a reform model</a:t>
            </a:r>
          </a:p>
          <a:p>
            <a:r>
              <a:rPr lang="en-US" smtClean="0"/>
              <a:t>2011 Renaming of the SIG grant to School Turnaround Grant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Title I 2010 Spring Admin. Meeting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Challenge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More rigorous monitoring with higher accountabilty</a:t>
            </a:r>
          </a:p>
          <a:p>
            <a:r>
              <a:rPr lang="en-US" smtClean="0"/>
              <a:t>Reporting requirements for Title I ARRA</a:t>
            </a:r>
          </a:p>
          <a:p>
            <a:r>
              <a:rPr lang="en-US" smtClean="0"/>
              <a:t>Increased number of schools receiving Title I funds </a:t>
            </a:r>
          </a:p>
          <a:p>
            <a:r>
              <a:rPr lang="en-US" smtClean="0"/>
              <a:t>Doing more with less- money, staff, time </a:t>
            </a:r>
          </a:p>
          <a:p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Title I 2010 Spring Admin. Meeting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Commitment</a:t>
            </a:r>
            <a:endParaRPr lang="en-US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Quality </a:t>
            </a:r>
          </a:p>
          <a:p>
            <a:r>
              <a:rPr lang="en-US" smtClean="0"/>
              <a:t>Student achievement</a:t>
            </a:r>
          </a:p>
          <a:p>
            <a:r>
              <a:rPr lang="en-US" smtClean="0"/>
              <a:t>Support to low performing schools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Title I 2010 Spring Admin. Meeting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What does the future look like?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b="1" u="sng" smtClean="0"/>
              <a:t>Reauthorization of ESEA</a:t>
            </a:r>
          </a:p>
          <a:p>
            <a:r>
              <a:rPr lang="en-US" i="1" smtClean="0"/>
              <a:t>New Name, New Focus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College and Career Ready Students (formally Title I)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Adoption of statewide standards that build towards college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Implement high-quality assessments that measure individual growth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Develop definition of effective teacher that is based on student learning 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Link academic achievement and growth of students to teachers and school leadership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  <a:p>
            <a:pPr lvl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123</TotalTime>
  <Words>484</Words>
  <Application>Microsoft Office PowerPoint</Application>
  <PresentationFormat>On-screen Show (4:3)</PresentationFormat>
  <Paragraphs>68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Trebuchet MS</vt:lpstr>
      <vt:lpstr>Arial</vt:lpstr>
      <vt:lpstr>Wingdings 2</vt:lpstr>
      <vt:lpstr>Wingdings</vt:lpstr>
      <vt:lpstr>Calibri</vt:lpstr>
      <vt:lpstr>Opulent</vt:lpstr>
      <vt:lpstr>Opulent</vt:lpstr>
      <vt:lpstr>Opulent</vt:lpstr>
      <vt:lpstr>Opulent</vt:lpstr>
      <vt:lpstr>Opulent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Change, Challenge, and Commitment</dc:title>
  <dc:creator>Maria E Lamb</dc:creator>
  <cp:lastModifiedBy>mlamb</cp:lastModifiedBy>
  <cp:revision>20</cp:revision>
  <dcterms:created xsi:type="dcterms:W3CDTF">2010-04-13T01:15:34Z</dcterms:created>
  <dcterms:modified xsi:type="dcterms:W3CDTF">2010-04-19T12:34:56Z</dcterms:modified>
</cp:coreProperties>
</file>