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441" r:id="rId2"/>
    <p:sldId id="715" r:id="rId3"/>
    <p:sldId id="706" r:id="rId4"/>
    <p:sldId id="584" r:id="rId5"/>
    <p:sldId id="581" r:id="rId6"/>
    <p:sldId id="574" r:id="rId7"/>
    <p:sldId id="707" r:id="rId8"/>
    <p:sldId id="708" r:id="rId9"/>
    <p:sldId id="709" r:id="rId10"/>
    <p:sldId id="710" r:id="rId11"/>
    <p:sldId id="566" r:id="rId12"/>
    <p:sldId id="712" r:id="rId13"/>
    <p:sldId id="713" r:id="rId14"/>
    <p:sldId id="716" r:id="rId15"/>
    <p:sldId id="585" r:id="rId16"/>
    <p:sldId id="717" r:id="rId17"/>
    <p:sldId id="738" r:id="rId18"/>
    <p:sldId id="718" r:id="rId19"/>
    <p:sldId id="719" r:id="rId20"/>
    <p:sldId id="720" r:id="rId21"/>
    <p:sldId id="721" r:id="rId22"/>
    <p:sldId id="722" r:id="rId23"/>
    <p:sldId id="589" r:id="rId24"/>
    <p:sldId id="727" r:id="rId25"/>
    <p:sldId id="728" r:id="rId26"/>
    <p:sldId id="729" r:id="rId27"/>
    <p:sldId id="730" r:id="rId28"/>
    <p:sldId id="731" r:id="rId29"/>
    <p:sldId id="732" r:id="rId30"/>
    <p:sldId id="677" r:id="rId31"/>
    <p:sldId id="733" r:id="rId32"/>
    <p:sldId id="734" r:id="rId33"/>
    <p:sldId id="600" r:id="rId34"/>
    <p:sldId id="704" r:id="rId35"/>
    <p:sldId id="737"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CC"/>
    <a:srgbClr val="000099"/>
    <a:srgbClr val="6699FF"/>
    <a:srgbClr val="7039F9"/>
    <a:srgbClr val="7A7AFE"/>
    <a:srgbClr val="76B531"/>
    <a:srgbClr val="7F7F7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1764" y="-90"/>
      </p:cViewPr>
      <p:guideLst>
        <p:guide orient="horz" pos="2160"/>
        <p:guide orient="horz" pos="720"/>
        <p:guide orient="horz" pos="288"/>
        <p:guide orient="horz" pos="3888"/>
        <p:guide orient="horz" pos="1440"/>
        <p:guide orient="horz" pos="4032"/>
        <p:guide orient="horz" pos="864"/>
        <p:guide pos="2880"/>
        <p:guide pos="288"/>
        <p:guide pos="5472"/>
      </p:guideLst>
    </p:cSldViewPr>
  </p:slideViewPr>
  <p:outlineViewPr>
    <p:cViewPr>
      <p:scale>
        <a:sx n="33" d="100"/>
        <a:sy n="33" d="100"/>
      </p:scale>
      <p:origin x="0" y="1722"/>
    </p:cViewPr>
  </p:outlineViewPr>
  <p:notesTextViewPr>
    <p:cViewPr>
      <p:scale>
        <a:sx n="100" d="100"/>
        <a:sy n="100" d="100"/>
      </p:scale>
      <p:origin x="0" y="0"/>
    </p:cViewPr>
  </p:notesTextViewPr>
  <p:sorterViewPr>
    <p:cViewPr>
      <p:scale>
        <a:sx n="100" d="100"/>
        <a:sy n="100" d="100"/>
      </p:scale>
      <p:origin x="0" y="12348"/>
    </p:cViewPr>
  </p:sorterViewPr>
  <p:notesViewPr>
    <p:cSldViewPr>
      <p:cViewPr>
        <p:scale>
          <a:sx n="100" d="100"/>
          <a:sy n="100" d="100"/>
        </p:scale>
        <p:origin x="-732" y="210"/>
      </p:cViewPr>
      <p:guideLst>
        <p:guide orient="horz" pos="2929"/>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16" tIns="45708" rIns="91416" bIns="45708" rtlCol="0"/>
          <a:lstStyle>
            <a:lvl1pPr algn="l">
              <a:defRPr sz="1200">
                <a:latin typeface="Arial" charset="0"/>
                <a:ea typeface="+mn-ea"/>
                <a:cs typeface="Arial" charset="0"/>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16" tIns="45708" rIns="91416" bIns="45708" numCol="1" anchor="t" anchorCtr="0" compatLnSpc="1">
            <a:prstTxWarp prst="textNoShape">
              <a:avLst/>
            </a:prstTxWarp>
          </a:bodyPr>
          <a:lstStyle>
            <a:lvl1pPr algn="r">
              <a:defRPr sz="1200"/>
            </a:lvl1pPr>
          </a:lstStyle>
          <a:p>
            <a:fld id="{D765D9CA-6D4C-4BA7-9561-D920E3F36867}" type="datetime1">
              <a:rPr lang="en-US"/>
              <a:pPr/>
              <a:t>3/26/2010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16" tIns="45708" rIns="91416" bIns="45708" rtlCol="0" anchor="b"/>
          <a:lstStyle>
            <a:lvl1pPr algn="l">
              <a:defRPr sz="1200">
                <a:latin typeface="Arial" charset="0"/>
                <a:ea typeface="+mn-ea"/>
                <a:cs typeface="Arial" charset="0"/>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16" tIns="45708" rIns="91416" bIns="45708" numCol="1" anchor="b" anchorCtr="0" compatLnSpc="1">
            <a:prstTxWarp prst="textNoShape">
              <a:avLst/>
            </a:prstTxWarp>
          </a:bodyPr>
          <a:lstStyle>
            <a:lvl1pPr algn="r">
              <a:defRPr sz="1200"/>
            </a:lvl1pPr>
          </a:lstStyle>
          <a:p>
            <a:fld id="{0DF30AA8-698E-44B0-A9A3-D85A901537D4}" type="slidenum">
              <a:rPr lang="en-US"/>
              <a:pPr/>
              <a:t>‹#›</a:t>
            </a:fld>
            <a:endParaRPr 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53" tIns="46578" rIns="93153" bIns="46578"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53" tIns="46578" rIns="93153" bIns="46578" rtlCol="0"/>
          <a:lstStyle>
            <a:lvl1pPr algn="r" fontAlgn="auto">
              <a:spcBef>
                <a:spcPts val="0"/>
              </a:spcBef>
              <a:spcAft>
                <a:spcPts val="0"/>
              </a:spcAft>
              <a:defRPr sz="1200">
                <a:latin typeface="+mn-lt"/>
                <a:ea typeface="+mn-ea"/>
                <a:cs typeface="+mn-cs"/>
              </a:defRPr>
            </a:lvl1pPr>
          </a:lstStyle>
          <a:p>
            <a:pPr>
              <a:defRPr/>
            </a:pP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3" tIns="46578" rIns="93153" bIns="46578"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53" tIns="46578" rIns="93153" bIns="4657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53" tIns="46578" rIns="93153" bIns="46578"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53" tIns="46578" rIns="93153" bIns="46578" numCol="1" anchor="b" anchorCtr="0" compatLnSpc="1">
            <a:prstTxWarp prst="textNoShape">
              <a:avLst/>
            </a:prstTxWarp>
          </a:bodyPr>
          <a:lstStyle>
            <a:lvl1pPr algn="r">
              <a:defRPr sz="1200">
                <a:latin typeface="Calibri" pitchFamily="-110" charset="0"/>
              </a:defRPr>
            </a:lvl1pPr>
          </a:lstStyle>
          <a:p>
            <a:fld id="{AC66DD69-5571-402D-9663-73866814B580}" type="slidenum">
              <a:rPr lang="en-US"/>
              <a:pPr/>
              <a:t>‹#›</a:t>
            </a:fld>
            <a:endParaRPr lang="en-US"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MSDE sent these topics to me several months ago and asked if I would cover them at your coordinators’ meeting.  </a:t>
            </a:r>
            <a:br>
              <a:rPr lang="en-US" dirty="0" smtClean="0"/>
            </a:br>
            <a:endParaRPr lang="en-US" dirty="0" smtClean="0"/>
          </a:p>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means that the private school classroom teachers cannot be using Title I equipment, materials and supplies at any time.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marL="0" lvl="1" defTabSz="912813"/>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marL="0" lvl="1" defTabSz="912813"/>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marL="0" lvl="1" defTabSz="912813"/>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marL="0" lvl="1" defTabSz="912813"/>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lvl1pPr algn="ctr">
              <a:defRPr/>
            </a:lvl1pPr>
          </a:lstStyle>
          <a:p>
            <a:pPr lvl="0"/>
            <a:r>
              <a:rPr lang="en-US" dirty="0" smtClean="0"/>
              <a:t>Click to edit Master title style</a:t>
            </a:r>
          </a:p>
        </p:txBody>
      </p:sp>
      <p:sp>
        <p:nvSpPr>
          <p:cNvPr id="4" name="Date Placeholder 3"/>
          <p:cNvSpPr>
            <a:spLocks noGrp="1"/>
          </p:cNvSpPr>
          <p:nvPr>
            <p:ph type="dt" sz="half" idx="10"/>
          </p:nvPr>
        </p:nvSpPr>
        <p:spPr/>
        <p:txBody>
          <a:bodyPr/>
          <a:lstStyle>
            <a:lvl1pPr>
              <a:defRPr/>
            </a:lvl1pPr>
          </a:lstStyle>
          <a:p>
            <a:fld id="{2311F4D6-757A-4F1B-94BF-DCA9827BCF24}" type="datetime1">
              <a:rPr lang="en-US"/>
              <a:pPr/>
              <a:t>3/26/2010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2"/>
          <p:cNvSpPr>
            <a:spLocks noGrp="1"/>
          </p:cNvSpPr>
          <p:nvPr userDrawn="1">
            <p:ph type="sldNum" sz="quarter" idx="12"/>
          </p:nvPr>
        </p:nvSpPr>
        <p:spPr>
          <a:xfrm>
            <a:off x="8686800" y="6400800"/>
            <a:ext cx="457200" cy="457200"/>
          </a:xfrm>
        </p:spPr>
        <p:txBody>
          <a:bodyPr anchor="ctr" anchorCtr="1"/>
          <a:lstStyle>
            <a:lvl1pPr>
              <a:defRPr/>
            </a:lvl1pPr>
          </a:lstStyle>
          <a:p>
            <a:fld id="{B7D0DF1A-AB15-4540-9694-E4688E7C444F}" type="slidenum">
              <a:rPr lang="en-US"/>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6" name="Content Placeholder 2"/>
          <p:cNvSpPr>
            <a:spLocks noGrp="1"/>
          </p:cNvSpPr>
          <p:nvPr>
            <p:ph idx="1"/>
          </p:nvPr>
        </p:nvSpPr>
        <p:spPr>
          <a:xfrm>
            <a:off x="457200" y="1600201"/>
            <a:ext cx="8229600" cy="4038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8"/>
          <p:cNvSpPr>
            <a:spLocks noGrp="1"/>
          </p:cNvSpPr>
          <p:nvPr>
            <p:ph type="sldNum" sz="quarter" idx="10"/>
          </p:nvPr>
        </p:nvSpPr>
        <p:spPr/>
        <p:txBody>
          <a:bodyPr rtlCol="0"/>
          <a:lstStyle>
            <a:lvl1pPr fontAlgn="auto">
              <a:spcBef>
                <a:spcPts val="0"/>
              </a:spcBef>
              <a:spcAft>
                <a:spcPts val="0"/>
              </a:spcAft>
              <a:defRPr sz="1050">
                <a:solidFill>
                  <a:schemeClr val="accent5">
                    <a:lumMod val="75000"/>
                  </a:schemeClr>
                </a:solidFill>
                <a:latin typeface="Arial" pitchFamily="34" charset="0"/>
                <a:ea typeface="+mn-ea"/>
                <a:cs typeface="Arial" pitchFamily="34" charset="0"/>
              </a:defRPr>
            </a:lvl1pPr>
          </a:lstStyle>
          <a:p>
            <a:pPr>
              <a:defRPr/>
            </a:pPr>
            <a:r>
              <a:rPr lang="en-US" dirty="0"/>
              <a:t>2</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E717947C-C8AF-4BE2-99A2-294AAF634526}" type="datetime1">
              <a:rPr lang="en-US"/>
              <a:pPr/>
              <a:t>3/26/2010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1589AE6B-1F4D-45E0-A59C-006E4437E55B}" type="slidenum">
              <a:rPr lang="en-US"/>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p>
            <a:pPr lvl="0"/>
            <a:r>
              <a:rPr lang="en-US" dirty="0" smtClean="0"/>
              <a:t>Click to edit Master title style</a:t>
            </a:r>
          </a:p>
        </p:txBody>
      </p:sp>
      <p:sp>
        <p:nvSpPr>
          <p:cNvPr id="3" name="Date Placeholder 3"/>
          <p:cNvSpPr>
            <a:spLocks noGrp="1"/>
          </p:cNvSpPr>
          <p:nvPr>
            <p:ph type="dt" sz="half" idx="10"/>
          </p:nvPr>
        </p:nvSpPr>
        <p:spPr/>
        <p:txBody>
          <a:bodyPr/>
          <a:lstStyle>
            <a:lvl1pPr>
              <a:defRPr/>
            </a:lvl1pPr>
          </a:lstStyle>
          <a:p>
            <a:fld id="{11C7C3C9-9702-4C71-BECB-828B2FE162A3}" type="datetime1">
              <a:rPr lang="en-US"/>
              <a:pPr/>
              <a:t>3/26/2010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3D30946F-FB5A-48C3-853D-871D6E1717FA}" type="slidenum">
              <a:rPr lang="en-US"/>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9FD6459-6AC7-414D-B494-947FCC1DC12B}" type="datetime1">
              <a:rPr lang="en-US"/>
              <a:pPr/>
              <a:t>3/26/2010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AAA498B5-0381-4787-8D14-3B0149F51AF1}" type="slidenum">
              <a:rPr lang="en-US"/>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p>
            <a:pPr lvl="0"/>
            <a:r>
              <a:rPr lang="en-US" dirty="0" smtClean="0"/>
              <a:t>Click to edit Master title style</a:t>
            </a:r>
          </a:p>
        </p:txBody>
      </p:sp>
      <p:sp>
        <p:nvSpPr>
          <p:cNvPr id="4" name="Date Placeholder 3"/>
          <p:cNvSpPr>
            <a:spLocks noGrp="1"/>
          </p:cNvSpPr>
          <p:nvPr>
            <p:ph type="dt" sz="half" idx="10"/>
          </p:nvPr>
        </p:nvSpPr>
        <p:spPr/>
        <p:txBody>
          <a:bodyPr/>
          <a:lstStyle>
            <a:lvl1pPr>
              <a:defRPr/>
            </a:lvl1pPr>
          </a:lstStyle>
          <a:p>
            <a:fld id="{E70EDF36-1CFB-46C0-99C7-A3A7FDD5C1B0}" type="datetime1">
              <a:rPr lang="en-US"/>
              <a:pPr/>
              <a:t>3/26/2010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03D748C-429F-44ED-958A-037F2C1767DF}" type="slidenum">
              <a:rPr lang="en-US"/>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457200"/>
            <a:ext cx="7086600" cy="59436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Placeholder 1"/>
          <p:cNvSpPr>
            <a:spLocks noGrp="1"/>
          </p:cNvSpPr>
          <p:nvPr>
            <p:ph type="title"/>
          </p:nvPr>
        </p:nvSpPr>
        <p:spPr bwMode="auto">
          <a:xfrm rot="5400000">
            <a:off x="5143500" y="2857500"/>
            <a:ext cx="6858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p>
            <a:pPr lvl="0"/>
            <a:r>
              <a:rPr lang="en-US" dirty="0" smtClean="0"/>
              <a:t>Click to edit Master title style</a:t>
            </a:r>
          </a:p>
        </p:txBody>
      </p:sp>
      <p:sp>
        <p:nvSpPr>
          <p:cNvPr id="4" name="Date Placeholder 3"/>
          <p:cNvSpPr>
            <a:spLocks noGrp="1"/>
          </p:cNvSpPr>
          <p:nvPr>
            <p:ph type="dt" sz="half" idx="10"/>
          </p:nvPr>
        </p:nvSpPr>
        <p:spPr>
          <a:xfrm>
            <a:off x="457200" y="6553200"/>
            <a:ext cx="2133600" cy="182563"/>
          </a:xfrm>
        </p:spPr>
        <p:txBody>
          <a:bodyPr/>
          <a:lstStyle>
            <a:lvl1pPr>
              <a:defRPr/>
            </a:lvl1pPr>
          </a:lstStyle>
          <a:p>
            <a:fld id="{69030524-6F9F-4F95-9BC2-6FC8B0F7920E}" type="datetime1">
              <a:rPr lang="en-US"/>
              <a:pPr/>
              <a:t>3/26/2010</a:t>
            </a:fld>
            <a:endParaRPr lang="en-US" dirty="0"/>
          </a:p>
        </p:txBody>
      </p:sp>
      <p:sp>
        <p:nvSpPr>
          <p:cNvPr id="5" name="Footer Placeholder 4"/>
          <p:cNvSpPr>
            <a:spLocks noGrp="1"/>
          </p:cNvSpPr>
          <p:nvPr>
            <p:ph type="ftr" sz="quarter" idx="11"/>
          </p:nvPr>
        </p:nvSpPr>
        <p:spPr>
          <a:xfrm>
            <a:off x="2552700" y="6553200"/>
            <a:ext cx="2895600" cy="182563"/>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5410200" y="6553200"/>
            <a:ext cx="2133600" cy="182563"/>
          </a:xfrm>
        </p:spPr>
        <p:txBody>
          <a:bodyPr/>
          <a:lstStyle>
            <a:lvl1pPr>
              <a:defRPr/>
            </a:lvl1pPr>
          </a:lstStyle>
          <a:p>
            <a:fld id="{D9B700A5-9821-4FC0-9F4E-4F6AD619482D}" type="slidenum">
              <a:rPr lang="en-US"/>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none"/>
        </p:style>
        <p:txBody>
          <a:bodyPr/>
          <a:lstStyle>
            <a:lvl1pPr>
              <a:defRPr>
                <a:solidFill>
                  <a:srgbClr val="002060"/>
                </a:solidFill>
              </a:defRPr>
            </a:lvl1pPr>
          </a:lstStyle>
          <a:p>
            <a:r>
              <a:rPr lang="en-US" dirty="0" smtClean="0"/>
              <a:t>Click to edit Master title style</a:t>
            </a:r>
            <a:endParaRPr lang="en-US" dirty="0"/>
          </a:p>
        </p:txBody>
      </p:sp>
      <p:sp>
        <p:nvSpPr>
          <p:cNvPr id="6" name="Content Placeholder 2"/>
          <p:cNvSpPr>
            <a:spLocks noGrp="1"/>
          </p:cNvSpPr>
          <p:nvPr>
            <p:ph idx="1"/>
          </p:nvPr>
        </p:nvSpPr>
        <p:spPr>
          <a:xfrm>
            <a:off x="457200" y="1676400"/>
            <a:ext cx="8229600" cy="4267200"/>
          </a:xfrm>
        </p:spPr>
        <p:txBody>
          <a:bodyPr/>
          <a:lstStyle>
            <a:lvl1pPr>
              <a:defRPr>
                <a:solidFill>
                  <a:schemeClr val="tx1"/>
                </a:solidFill>
              </a:defRPr>
            </a:lvl1pPr>
            <a:lvl2pPr>
              <a:buFont typeface="Arial" pitchFamily="34" charset="0"/>
              <a:buChar char="•"/>
              <a:defRPr>
                <a:solidFill>
                  <a:schemeClr val="tx1"/>
                </a:solidFill>
              </a:defRPr>
            </a:lvl2pPr>
            <a:lvl3pPr>
              <a:defRPr>
                <a:solidFill>
                  <a:schemeClr val="tx1"/>
                </a:solidFill>
              </a:defRPr>
            </a:lvl3pPr>
            <a:lvl4pPr>
              <a:buFont typeface="Arial" pitchFamily="34" charset="0"/>
              <a:buChar char="•"/>
              <a:defRPr>
                <a:solidFill>
                  <a:schemeClr val="tx1"/>
                </a:solidFill>
              </a:defRPr>
            </a:lvl4pPr>
            <a:lvl5pPr>
              <a:buFont typeface="Arial" pitchFamily="34" charset="0"/>
              <a:buChar cha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vert="horz" wrap="square" lIns="91440" tIns="45720" rIns="91440" bIns="45720" numCol="1" rtlCol="0" anchor="ctr" anchorCtr="0" compatLnSpc="1">
            <a:prstTxWarp prst="textNoShape">
              <a:avLst/>
            </a:prstTxWarp>
            <a:normAutofit/>
          </a:bodyPr>
          <a:lstStyle/>
          <a:p>
            <a:pPr lvl="0"/>
            <a:r>
              <a:rPr lang="en-US" dirty="0"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523038"/>
            <a:ext cx="2133600" cy="182562"/>
          </a:xfrm>
          <a:prstGeom prst="rect">
            <a:avLst/>
          </a:prstGeom>
        </p:spPr>
        <p:txBody>
          <a:bodyPr vert="horz" wrap="square" lIns="0" tIns="0" rIns="0" bIns="0" numCol="1" anchor="b" anchorCtr="0" compatLnSpc="1">
            <a:prstTxWarp prst="textNoShape">
              <a:avLst/>
            </a:prstTxWarp>
          </a:bodyPr>
          <a:lstStyle>
            <a:lvl1pPr>
              <a:defRPr sz="1000" b="1">
                <a:solidFill>
                  <a:srgbClr val="31859C"/>
                </a:solidFill>
              </a:defRPr>
            </a:lvl1pPr>
          </a:lstStyle>
          <a:p>
            <a:fld id="{63E87745-C56F-4FA6-8364-E405BEB81DEF}" type="datetime1">
              <a:rPr lang="en-US"/>
              <a:pPr/>
              <a:t>3/26/2010</a:t>
            </a:fld>
            <a:endParaRPr lang="en-US" dirty="0"/>
          </a:p>
        </p:txBody>
      </p:sp>
      <p:sp>
        <p:nvSpPr>
          <p:cNvPr id="5" name="Footer Placeholder 4"/>
          <p:cNvSpPr>
            <a:spLocks noGrp="1"/>
          </p:cNvSpPr>
          <p:nvPr>
            <p:ph type="ftr" sz="quarter" idx="3"/>
          </p:nvPr>
        </p:nvSpPr>
        <p:spPr>
          <a:xfrm>
            <a:off x="3124200" y="6523038"/>
            <a:ext cx="2895600" cy="182562"/>
          </a:xfrm>
          <a:prstGeom prst="rect">
            <a:avLst/>
          </a:prstGeom>
        </p:spPr>
        <p:txBody>
          <a:bodyPr vert="horz" wrap="square" lIns="0" tIns="0" rIns="0" bIns="0" numCol="1" anchor="b" anchorCtr="0" compatLnSpc="1">
            <a:prstTxWarp prst="textNoShape">
              <a:avLst/>
            </a:prstTxWarp>
          </a:bodyPr>
          <a:lstStyle>
            <a:lvl1pPr algn="ctr">
              <a:defRPr sz="1050" b="1">
                <a:solidFill>
                  <a:schemeClr val="accent5">
                    <a:lumMod val="75000"/>
                  </a:schemeClr>
                </a:solidFill>
                <a:effectLst/>
                <a:latin typeface="Arial" pitchFamily="34" charset="0"/>
                <a:ea typeface="+mn-ea"/>
                <a:cs typeface="Arial"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523038"/>
            <a:ext cx="2133600" cy="182562"/>
          </a:xfrm>
          <a:prstGeom prst="rect">
            <a:avLst/>
          </a:prstGeom>
        </p:spPr>
        <p:txBody>
          <a:bodyPr vert="horz" wrap="square" lIns="0" tIns="0" rIns="0" bIns="0" numCol="1" anchor="b" anchorCtr="0" compatLnSpc="1">
            <a:prstTxWarp prst="textNoShape">
              <a:avLst/>
            </a:prstTxWarp>
          </a:bodyPr>
          <a:lstStyle>
            <a:lvl1pPr algn="r">
              <a:defRPr sz="1000" b="1">
                <a:solidFill>
                  <a:srgbClr val="31859C"/>
                </a:solidFill>
              </a:defRPr>
            </a:lvl1pPr>
          </a:lstStyle>
          <a:p>
            <a:fld id="{796D03A0-2F63-4C0A-AE6C-E61E070007D3}"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17" r:id="rId2"/>
    <p:sldLayoutId id="2147483722" r:id="rId3"/>
    <p:sldLayoutId id="2147483718" r:id="rId4"/>
    <p:sldLayoutId id="2147483719" r:id="rId5"/>
    <p:sldLayoutId id="2147483723" r:id="rId6"/>
    <p:sldLayoutId id="2147483724" r:id="rId7"/>
    <p:sldLayoutId id="2147483730" r:id="rId8"/>
    <p:sldLayoutId id="2147483731" r:id="rId9"/>
    <p:sldLayoutId id="2147483732" r:id="rId10"/>
  </p:sldLayoutIdLst>
  <p:transition/>
  <p:timing>
    <p:tnLst>
      <p:par>
        <p:cTn id="1" dur="indefinite" restart="never" nodeType="tmRoot"/>
      </p:par>
    </p:tnLst>
  </p:timing>
  <p:hf sldNum="0" hdr="0" ftr="0" dt="0"/>
  <p:txStyles>
    <p:titleStyle>
      <a:lvl1pPr marL="347663" indent="-347663" algn="l" rtl="0" eaLnBrk="0" fontAlgn="base" hangingPunct="0">
        <a:lnSpc>
          <a:spcPct val="85000"/>
        </a:lnSpc>
        <a:spcBef>
          <a:spcPct val="0"/>
        </a:spcBef>
        <a:spcAft>
          <a:spcPct val="0"/>
        </a:spcAft>
        <a:defRPr lang="en-US" sz="3200" b="1" kern="1200" cap="small" dirty="0">
          <a:solidFill>
            <a:schemeClr val="tx1"/>
          </a:solidFill>
          <a:effectLst>
            <a:outerShdw blurRad="38100" dist="38100" dir="2700000" algn="tl">
              <a:srgbClr val="000000">
                <a:alpha val="43137"/>
              </a:srgbClr>
            </a:outerShdw>
          </a:effectLst>
          <a:latin typeface="Arial" charset="0"/>
          <a:ea typeface="Arial" pitchFamily="-110" charset="0"/>
          <a:cs typeface="Arial" charset="0"/>
        </a:defRPr>
      </a:lvl1pPr>
      <a:lvl2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2pPr>
      <a:lvl3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3pPr>
      <a:lvl4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4pPr>
      <a:lvl5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4488" indent="-344488" algn="l" rtl="0" eaLnBrk="0" fontAlgn="base" hangingPunct="0">
        <a:spcBef>
          <a:spcPts val="1200"/>
        </a:spcBef>
        <a:spcAft>
          <a:spcPct val="0"/>
        </a:spcAft>
        <a:buClr>
          <a:srgbClr val="C00000"/>
        </a:buClr>
        <a:buFont typeface="Arial" charset="0"/>
        <a:buChar char="►"/>
        <a:defRPr sz="28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1pPr>
      <a:lvl2pPr marL="688975" indent="-344488" algn="l" rtl="0" eaLnBrk="0" fontAlgn="base" hangingPunct="0">
        <a:spcBef>
          <a:spcPts val="1200"/>
        </a:spcBef>
        <a:spcAft>
          <a:spcPct val="0"/>
        </a:spcAft>
        <a:buClr>
          <a:srgbClr val="00B050"/>
        </a:buClr>
        <a:buFont typeface="Wingdings" pitchFamily="-110" charset="2"/>
        <a:buChar char=""/>
        <a:defRPr sz="24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2pPr>
      <a:lvl3pPr marL="914400" indent="-225425" algn="l" rtl="0" eaLnBrk="0" fontAlgn="base" hangingPunct="0">
        <a:spcBef>
          <a:spcPts val="1200"/>
        </a:spcBef>
        <a:spcAft>
          <a:spcPct val="0"/>
        </a:spcAft>
        <a:buClr>
          <a:srgbClr val="17375E"/>
        </a:buClr>
        <a:buFont typeface="Symbol" pitchFamily="-110" charset="2"/>
        <a:buChar char=""/>
        <a:defRPr sz="20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3pPr>
      <a:lvl4pPr marL="1146175" indent="-231775" algn="l" rtl="0" eaLnBrk="0" fontAlgn="base" hangingPunct="0">
        <a:spcBef>
          <a:spcPts val="1200"/>
        </a:spcBef>
        <a:spcAft>
          <a:spcPct val="0"/>
        </a:spcAft>
        <a:buFont typeface="Arial" charset="0"/>
        <a:buChar char="–"/>
        <a:defRPr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4pPr>
      <a:lvl5pPr marL="1371600" indent="-231775" algn="l" rtl="0" eaLnBrk="0" fontAlgn="base" hangingPunct="0">
        <a:spcBef>
          <a:spcPts val="1200"/>
        </a:spcBef>
        <a:spcAft>
          <a:spcPct val="0"/>
        </a:spcAft>
        <a:buFont typeface="Arial" charset="0"/>
        <a:buChar char="»"/>
        <a:defRPr sz="16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audio" Target="file:///C:\Users\nola.cromer\AppData\Local\Microsoft\Windows\Temporary%20Internet%20Files\Content.IE5\DUW64NI4\MSj04416910000%5b1%5d.wav" TargetMode="Externa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mailto:nola.cromer@ed.gov"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mailto:Virginia.berg@ed.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audio" Target="file:///C:\Users\nola.cromer\AppData\Local\Microsoft\Windows\Temporary%20Internet%20Files\Content.IE5\DUW64NI4\MSj04416910000%5b1%5d.wav"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descr="ED Seal - Official.emf"/>
          <p:cNvPicPr>
            <a:picLocks noChangeAspect="1"/>
          </p:cNvPicPr>
          <p:nvPr/>
        </p:nvPicPr>
        <p:blipFill>
          <a:blip r:embed="rId3" cstate="print"/>
          <a:srcRect/>
          <a:stretch>
            <a:fillRect/>
          </a:stretch>
        </p:blipFill>
        <p:spPr bwMode="auto">
          <a:xfrm>
            <a:off x="3581400" y="609600"/>
            <a:ext cx="1371600" cy="1371600"/>
          </a:xfrm>
          <a:prstGeom prst="rect">
            <a:avLst/>
          </a:prstGeom>
          <a:noFill/>
          <a:ln w="9525">
            <a:noFill/>
            <a:miter lim="800000"/>
            <a:headEnd/>
            <a:tailEnd/>
          </a:ln>
          <a:effectLst>
            <a:outerShdw blurRad="63500" dist="25401" dir="2700000" algn="tl" rotWithShape="0">
              <a:srgbClr val="000000">
                <a:alpha val="39999"/>
              </a:srgbClr>
            </a:outerShdw>
          </a:effectLst>
        </p:spPr>
      </p:pic>
      <p:sp>
        <p:nvSpPr>
          <p:cNvPr id="20484" name="Text Box 45"/>
          <p:cNvSpPr txBox="1">
            <a:spLocks noChangeArrowheads="1"/>
          </p:cNvSpPr>
          <p:nvPr/>
        </p:nvSpPr>
        <p:spPr bwMode="auto">
          <a:xfrm>
            <a:off x="3810000" y="3505200"/>
            <a:ext cx="1571625" cy="276225"/>
          </a:xfrm>
          <a:prstGeom prst="rect">
            <a:avLst/>
          </a:prstGeom>
          <a:noFill/>
          <a:ln w="9525">
            <a:noFill/>
            <a:miter lim="800000"/>
            <a:headEnd/>
            <a:tailEnd/>
          </a:ln>
        </p:spPr>
        <p:txBody>
          <a:bodyPr>
            <a:spAutoFit/>
          </a:bodyPr>
          <a:lstStyle/>
          <a:p>
            <a:pPr algn="ctr">
              <a:spcBef>
                <a:spcPct val="50000"/>
              </a:spcBef>
            </a:pPr>
            <a:r>
              <a:rPr lang="en-US" sz="1200" i="1" dirty="0">
                <a:latin typeface="Calibri" pitchFamily="-110" charset="0"/>
              </a:rPr>
              <a:t> </a:t>
            </a:r>
          </a:p>
        </p:txBody>
      </p:sp>
      <p:sp>
        <p:nvSpPr>
          <p:cNvPr id="20485" name="TextBox 6"/>
          <p:cNvSpPr txBox="1">
            <a:spLocks noChangeArrowheads="1"/>
          </p:cNvSpPr>
          <p:nvPr/>
        </p:nvSpPr>
        <p:spPr bwMode="auto">
          <a:xfrm>
            <a:off x="457200" y="5890181"/>
            <a:ext cx="8229600" cy="369332"/>
          </a:xfrm>
          <a:prstGeom prst="rect">
            <a:avLst/>
          </a:prstGeom>
          <a:noFill/>
          <a:ln w="9525">
            <a:noFill/>
            <a:miter lim="800000"/>
            <a:headEnd/>
            <a:tailEnd/>
          </a:ln>
        </p:spPr>
        <p:txBody>
          <a:bodyPr anchor="b">
            <a:spAutoFit/>
          </a:bodyPr>
          <a:lstStyle/>
          <a:p>
            <a:pPr algn="ctr">
              <a:spcBef>
                <a:spcPts val="600"/>
              </a:spcBef>
            </a:pPr>
            <a:r>
              <a:rPr lang="en-US" b="1" dirty="0" smtClean="0">
                <a:solidFill>
                  <a:schemeClr val="tx2"/>
                </a:solidFill>
              </a:rPr>
              <a:t>April 2010</a:t>
            </a:r>
            <a:endParaRPr lang="en-US" b="1" dirty="0">
              <a:solidFill>
                <a:schemeClr val="tx2"/>
              </a:solidFill>
            </a:endParaRPr>
          </a:p>
        </p:txBody>
      </p:sp>
      <p:sp>
        <p:nvSpPr>
          <p:cNvPr id="11" name="Rectangle 10"/>
          <p:cNvSpPr/>
          <p:nvPr/>
        </p:nvSpPr>
        <p:spPr>
          <a:xfrm>
            <a:off x="457200" y="2895601"/>
            <a:ext cx="8229600" cy="2954655"/>
          </a:xfrm>
          <a:prstGeom prst="rect">
            <a:avLst/>
          </a:prstGeom>
        </p:spPr>
        <p:txBody>
          <a:bodyPr wrap="square" lIns="0" tIns="0" rIns="0" bIns="0">
            <a:spAutoFit/>
          </a:bodyPr>
          <a:lstStyle/>
          <a:p>
            <a:pPr algn="ctr">
              <a:defRPr/>
            </a:pPr>
            <a:r>
              <a:rPr lang="en-US" sz="4800" b="1" cap="small" dirty="0" smtClean="0">
                <a:solidFill>
                  <a:srgbClr val="C00000"/>
                </a:solidFill>
                <a:effectLst>
                  <a:outerShdw blurRad="114300" dist="114300" dir="2700000" algn="tl" rotWithShape="0">
                    <a:prstClr val="black">
                      <a:alpha val="35000"/>
                    </a:prstClr>
                  </a:outerShdw>
                </a:effectLst>
                <a:latin typeface="Arial" pitchFamily="34" charset="0"/>
                <a:cs typeface="Arial" pitchFamily="34" charset="0"/>
              </a:rPr>
              <a:t>Maryland State Department of Education</a:t>
            </a:r>
          </a:p>
          <a:p>
            <a:pPr algn="ctr">
              <a:defRPr/>
            </a:pPr>
            <a:r>
              <a:rPr lang="en-US" sz="4800" b="1" cap="small" dirty="0" smtClean="0">
                <a:solidFill>
                  <a:srgbClr val="C00000"/>
                </a:solidFill>
                <a:effectLst>
                  <a:outerShdw blurRad="114300" dist="114300" dir="2700000" algn="tl" rotWithShape="0">
                    <a:prstClr val="black">
                      <a:alpha val="35000"/>
                    </a:prstClr>
                  </a:outerShdw>
                </a:effectLst>
                <a:latin typeface="Arial" pitchFamily="34" charset="0"/>
                <a:cs typeface="Arial" pitchFamily="34" charset="0"/>
              </a:rPr>
              <a:t>Title I Coordinators’ Meeting</a:t>
            </a:r>
            <a:endParaRPr lang="en-US" sz="4800" b="1" cap="small" dirty="0">
              <a:solidFill>
                <a:srgbClr val="C00000"/>
              </a:solidFill>
              <a:effectLst>
                <a:outerShdw blurRad="114300" dist="114300" dir="2700000" algn="tl" rotWithShape="0">
                  <a:prstClr val="black">
                    <a:alpha val="35000"/>
                  </a:prstClr>
                </a:outerShdw>
              </a:effectLst>
              <a:latin typeface="Arial" pitchFamily="34" charset="0"/>
              <a:cs typeface="Arial" pitchFamily="34" charset="0"/>
            </a:endParaRPr>
          </a:p>
        </p:txBody>
      </p:sp>
      <p:sp>
        <p:nvSpPr>
          <p:cNvPr id="12" name="Title 1"/>
          <p:cNvSpPr txBox="1">
            <a:spLocks/>
          </p:cNvSpPr>
          <p:nvPr/>
        </p:nvSpPr>
        <p:spPr bwMode="auto">
          <a:xfrm>
            <a:off x="457200" y="976699"/>
            <a:ext cx="8229600" cy="1661993"/>
          </a:xfrm>
          <a:prstGeom prst="rect">
            <a:avLst/>
          </a:prstGeom>
          <a:noFill/>
          <a:ln w="9525">
            <a:noFill/>
            <a:miter lim="800000"/>
            <a:headEnd/>
            <a:tailEnd/>
          </a:ln>
          <a:effectLst/>
          <a:scene3d>
            <a:camera prst="orthographicFront"/>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anchor="ctr">
            <a:spAutoFit/>
          </a:bodyPr>
          <a:lstStyle/>
          <a:p>
            <a:pPr algn="ctr">
              <a:spcBef>
                <a:spcPts val="2400"/>
              </a:spcBef>
              <a:spcAft>
                <a:spcPts val="1200"/>
              </a:spcAft>
            </a:pPr>
            <a:endParaRPr lang="en-US" sz="3600" b="1" i="1" dirty="0" smtClean="0">
              <a:solidFill>
                <a:schemeClr val="tx2"/>
              </a:solidFill>
              <a:effectLst>
                <a:outerShdw blurRad="38100" dist="38100" dir="2700000" algn="tl">
                  <a:srgbClr val="C0C0C0"/>
                </a:outerShdw>
              </a:effectLst>
              <a:latin typeface="Arial" charset="0"/>
              <a:cs typeface="Arial" charset="0"/>
            </a:endParaRPr>
          </a:p>
          <a:p>
            <a:pPr algn="ctr">
              <a:spcBef>
                <a:spcPts val="2400"/>
              </a:spcBef>
              <a:spcAft>
                <a:spcPts val="1200"/>
              </a:spcAft>
            </a:pPr>
            <a:r>
              <a:rPr lang="en-US" sz="3600" b="1" i="1" dirty="0" smtClean="0">
                <a:solidFill>
                  <a:schemeClr val="tx2"/>
                </a:solidFill>
                <a:effectLst>
                  <a:outerShdw blurRad="38100" dist="38100" dir="2700000" algn="tl">
                    <a:srgbClr val="C0C0C0"/>
                  </a:outerShdw>
                </a:effectLst>
                <a:latin typeface="Arial" charset="0"/>
                <a:cs typeface="Arial" charset="0"/>
              </a:rPr>
              <a:t>Title I Equitable Services</a:t>
            </a:r>
            <a:endParaRPr lang="en-US" sz="3600" b="1" i="1" dirty="0">
              <a:solidFill>
                <a:schemeClr val="tx2"/>
              </a:solidFill>
              <a:effectLst>
                <a:outerShdw blurRad="38100" dist="38100" dir="2700000" algn="tl">
                  <a:srgbClr val="C0C0C0"/>
                </a:outerShdw>
              </a:effectLst>
              <a:latin typeface="Arial" charset="0"/>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447800"/>
            <a:ext cx="8229600" cy="4038600"/>
          </a:xfrm>
        </p:spPr>
        <p:txBody>
          <a:bodyPr/>
          <a:lstStyle/>
          <a:p>
            <a:pPr marL="0" indent="0">
              <a:buNone/>
            </a:pPr>
            <a:r>
              <a:rPr lang="en-US" sz="2400" dirty="0" smtClean="0">
                <a:solidFill>
                  <a:schemeClr val="tx2"/>
                </a:solidFill>
                <a:effectLst>
                  <a:outerShdw blurRad="38100" dist="38100" dir="2700000" algn="tl">
                    <a:srgbClr val="C0C0C0"/>
                  </a:outerShdw>
                </a:effectLst>
                <a:latin typeface="Arial" charset="0"/>
                <a:cs typeface="Arial" charset="0"/>
              </a:rPr>
              <a:t>LEA officials told private school officials that, since a contractor would be providing the Title I services, the LEA was required to use the contractor’s test for evaluating the program.</a:t>
            </a: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MEANINGFUL CONSULTATION</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15" name="Rounded Rectangle 14"/>
          <p:cNvSpPr/>
          <p:nvPr/>
        </p:nvSpPr>
        <p:spPr>
          <a:xfrm>
            <a:off x="1447800" y="4038600"/>
            <a:ext cx="6629400" cy="1905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FINDING</a:t>
            </a:r>
            <a:endParaRPr lang="en-US" sz="3600" b="1" dirty="0">
              <a:solidFill>
                <a:schemeClr val="tx1"/>
              </a:solidFill>
            </a:endParaRPr>
          </a:p>
        </p:txBody>
      </p:sp>
      <p:pic>
        <p:nvPicPr>
          <p:cNvPr id="16" name="MSj04416910000[1].wav">
            <a:hlinkClick r:id="" action="ppaction://media"/>
          </p:cNvPr>
          <p:cNvPicPr>
            <a:picLocks noRot="1" noChangeAspect="1"/>
          </p:cNvPicPr>
          <p:nvPr>
            <a:audioFile r:link="rId1"/>
          </p:nvPr>
        </p:nvPicPr>
        <p:blipFill>
          <a:blip r:embed="rId4" cstate="print"/>
          <a:stretch>
            <a:fillRect/>
          </a:stretch>
        </p:blipFill>
        <p:spPr>
          <a:xfrm>
            <a:off x="4419600" y="3276600"/>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ppt_x"/>
                                          </p:val>
                                        </p:tav>
                                        <p:tav tm="100000">
                                          <p:val>
                                            <p:strVal val="#ppt_x"/>
                                          </p:val>
                                        </p:tav>
                                      </p:tavLst>
                                    </p:anim>
                                    <p:anim calcmode="lin" valueType="num">
                                      <p:cBhvr additive="base">
                                        <p:cTn id="8"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16"/>
                </p:tgtEl>
              </p:cMediaNode>
            </p:audio>
          </p:childTnLst>
        </p:cTn>
      </p:par>
    </p:tnLst>
    <p:bldLst>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3"/>
          <p:cNvSpPr txBox="1">
            <a:spLocks/>
          </p:cNvSpPr>
          <p:nvPr/>
        </p:nvSpPr>
        <p:spPr bwMode="auto">
          <a:xfrm>
            <a:off x="457200" y="1371600"/>
            <a:ext cx="8229600" cy="502919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a:bevelT/>
          </a:sp3d>
        </p:spPr>
        <p:txBody>
          <a:bodyPr tIns="0"/>
          <a:lstStyle/>
          <a:p>
            <a:pPr algn="ctr" eaLnBrk="0" hangingPunct="0">
              <a:lnSpc>
                <a:spcPct val="85000"/>
              </a:lnSpc>
              <a:defRPr/>
            </a:pPr>
            <a:r>
              <a:rPr lang="en-US" sz="2800" cap="small" spc="100" dirty="0" smtClean="0">
                <a:solidFill>
                  <a:srgbClr val="C00000"/>
                </a:solidFill>
                <a:latin typeface="Arial Black" pitchFamily="34" charset="0"/>
              </a:rPr>
              <a:t>All required topics discussed</a:t>
            </a:r>
            <a:endParaRPr lang="en-US" sz="2800" cap="small" spc="100" dirty="0">
              <a:solidFill>
                <a:srgbClr val="C00000"/>
              </a:solidFill>
              <a:latin typeface="Arial Black" pitchFamily="34" charset="0"/>
            </a:endParaRPr>
          </a:p>
        </p:txBody>
      </p:sp>
      <p:sp>
        <p:nvSpPr>
          <p:cNvPr id="14" name="Title 13"/>
          <p:cNvSpPr>
            <a:spLocks noGrp="1"/>
          </p:cNvSpPr>
          <p:nvPr>
            <p:ph type="title"/>
          </p:nvPr>
        </p:nvSpPr>
        <p:spPr/>
        <p:txBody>
          <a:bodyPr/>
          <a:lstStyle/>
          <a:p>
            <a:pPr indent="0" algn="ctr">
              <a:defRPr/>
            </a:pPr>
            <a:r>
              <a:rPr lang="en-US" dirty="0" smtClean="0">
                <a:ea typeface="+mn-ea"/>
              </a:rPr>
              <a:t>WHAT IS MEANINFUL CONSULTATION?</a:t>
            </a:r>
            <a:endParaRPr dirty="0">
              <a:ea typeface="+mn-ea"/>
            </a:endParaRPr>
          </a:p>
        </p:txBody>
      </p:sp>
      <p:sp>
        <p:nvSpPr>
          <p:cNvPr id="12" name="TextBox 11"/>
          <p:cNvSpPr txBox="1"/>
          <p:nvPr/>
        </p:nvSpPr>
        <p:spPr>
          <a:xfrm>
            <a:off x="990600" y="2133600"/>
            <a:ext cx="7391400" cy="4038600"/>
          </a:xfrm>
          <a:prstGeom prst="roundRect">
            <a:avLst/>
          </a:prstGeom>
          <a:ln w="28575">
            <a:solidFill>
              <a:schemeClr val="tx1"/>
            </a:solidFill>
          </a:ln>
          <a:effectLst>
            <a:outerShdw blurRad="101600" dist="88900" dir="2700000" algn="tl" rotWithShape="0">
              <a:prstClr val="black">
                <a:alpha val="25000"/>
              </a:prstClr>
            </a:outerShdw>
          </a:effectLst>
          <a:scene3d>
            <a:camera prst="orthographicFront"/>
            <a:lightRig rig="flat" dir="t">
              <a:rot lat="0" lon="0" rev="6000000"/>
            </a:lightRig>
          </a:scene3d>
          <a:sp3d z="76200" prstMaterial="plastic">
            <a:bevelT w="127000" h="127000"/>
          </a:sp3d>
        </p:spPr>
        <p:style>
          <a:lnRef idx="0">
            <a:scrgbClr r="0" g="0" b="0"/>
          </a:lnRef>
          <a:fillRef idx="1002">
            <a:schemeClr val="dk2"/>
          </a:fillRef>
          <a:effectRef idx="0">
            <a:scrgbClr r="0" g="0" b="0"/>
          </a:effectRef>
          <a:fontRef idx="major"/>
        </p:style>
        <p:txBody>
          <a:bodyPr lIns="0" tIns="0" rIns="0" bIns="0" anchor="ctr"/>
          <a:lstStyle/>
          <a:p>
            <a:pPr>
              <a:lnSpc>
                <a:spcPct val="85000"/>
              </a:lnSpc>
              <a:tabLst>
                <a:tab pos="0" algn="l"/>
              </a:tabLst>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tabLst>
                <a:tab pos="0" algn="l"/>
              </a:tabLst>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How children’s needs will be identified.</a:t>
            </a:r>
          </a:p>
          <a:p>
            <a:pPr>
              <a:lnSpc>
                <a:spcPct val="85000"/>
              </a:lnSpc>
              <a:tabLst>
                <a:tab pos="0" algn="l"/>
              </a:tabLst>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tabLst>
                <a:tab pos="0" algn="l"/>
              </a:tabLst>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Selection criteria.</a:t>
            </a:r>
          </a:p>
          <a:p>
            <a:pPr marL="231775" indent="-231775">
              <a:lnSpc>
                <a:spcPct val="85000"/>
              </a:lnSpc>
              <a:tabLst>
                <a:tab pos="231775" algn="l"/>
              </a:tabLst>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Services to be offered.</a:t>
            </a:r>
          </a:p>
          <a:p>
            <a:pPr>
              <a:lnSpc>
                <a:spcPct val="85000"/>
              </a:lnSpc>
              <a:buFont typeface="Arial" pitchFamily="34" charset="0"/>
              <a:buChar char="•"/>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How and when decisions about delivery of services will be made.</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endParaRPr lang="en-US" sz="2800" cap="small" dirty="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3"/>
          <p:cNvSpPr txBox="1">
            <a:spLocks/>
          </p:cNvSpPr>
          <p:nvPr/>
        </p:nvSpPr>
        <p:spPr bwMode="auto">
          <a:xfrm>
            <a:off x="457200" y="1371600"/>
            <a:ext cx="8229600" cy="502919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a:bevelT/>
          </a:sp3d>
        </p:spPr>
        <p:txBody>
          <a:bodyPr tIns="0"/>
          <a:lstStyle/>
          <a:p>
            <a:pPr algn="ctr" eaLnBrk="0" hangingPunct="0">
              <a:lnSpc>
                <a:spcPct val="85000"/>
              </a:lnSpc>
              <a:defRPr/>
            </a:pPr>
            <a:r>
              <a:rPr lang="en-US" sz="2800" cap="small" spc="100" dirty="0" smtClean="0">
                <a:solidFill>
                  <a:srgbClr val="C00000"/>
                </a:solidFill>
                <a:latin typeface="Arial Black" pitchFamily="34" charset="0"/>
              </a:rPr>
              <a:t>All required topics discussed</a:t>
            </a:r>
            <a:endParaRPr lang="en-US" sz="2800" cap="small" spc="100" dirty="0">
              <a:solidFill>
                <a:srgbClr val="C00000"/>
              </a:solidFill>
              <a:latin typeface="Arial Black" pitchFamily="34" charset="0"/>
            </a:endParaRPr>
          </a:p>
        </p:txBody>
      </p:sp>
      <p:sp>
        <p:nvSpPr>
          <p:cNvPr id="14" name="Title 13"/>
          <p:cNvSpPr>
            <a:spLocks noGrp="1"/>
          </p:cNvSpPr>
          <p:nvPr>
            <p:ph type="title"/>
          </p:nvPr>
        </p:nvSpPr>
        <p:spPr/>
        <p:txBody>
          <a:bodyPr/>
          <a:lstStyle/>
          <a:p>
            <a:pPr indent="0" algn="ctr">
              <a:defRPr/>
            </a:pPr>
            <a:r>
              <a:rPr lang="en-US" dirty="0" smtClean="0">
                <a:ea typeface="+mn-ea"/>
              </a:rPr>
              <a:t>WHAT IS MEANINFUL CONSULTATION?</a:t>
            </a:r>
            <a:endParaRPr dirty="0">
              <a:ea typeface="+mn-ea"/>
            </a:endParaRPr>
          </a:p>
        </p:txBody>
      </p:sp>
      <p:sp>
        <p:nvSpPr>
          <p:cNvPr id="12" name="TextBox 11"/>
          <p:cNvSpPr txBox="1"/>
          <p:nvPr/>
        </p:nvSpPr>
        <p:spPr>
          <a:xfrm>
            <a:off x="990600" y="2133600"/>
            <a:ext cx="7391400" cy="4038600"/>
          </a:xfrm>
          <a:prstGeom prst="roundRect">
            <a:avLst/>
          </a:prstGeom>
          <a:ln w="28575">
            <a:solidFill>
              <a:schemeClr val="tx1"/>
            </a:solidFill>
          </a:ln>
          <a:effectLst>
            <a:outerShdw blurRad="101600" dist="88900" dir="2700000" algn="tl" rotWithShape="0">
              <a:prstClr val="black">
                <a:alpha val="25000"/>
              </a:prstClr>
            </a:outerShdw>
          </a:effectLst>
          <a:scene3d>
            <a:camera prst="orthographicFront"/>
            <a:lightRig rig="flat" dir="t">
              <a:rot lat="0" lon="0" rev="6000000"/>
            </a:lightRig>
          </a:scene3d>
          <a:sp3d z="76200" prstMaterial="plastic">
            <a:bevelT w="127000" h="127000"/>
          </a:sp3d>
        </p:spPr>
        <p:style>
          <a:lnRef idx="0">
            <a:scrgbClr r="0" g="0" b="0"/>
          </a:lnRef>
          <a:fillRef idx="1002">
            <a:schemeClr val="dk2"/>
          </a:fillRef>
          <a:effectRef idx="0">
            <a:scrgbClr r="0" g="0" b="0"/>
          </a:effectRef>
          <a:fontRef idx="major"/>
        </p:style>
        <p:txBody>
          <a:bodyPr lIns="0" tIns="0" rIns="0" bIns="0" anchor="ctr"/>
          <a:lstStyle/>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Method and source of data that LEA will use to determine # of low-income children.</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How services assessed and improved.</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Size and scope of services. </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Contract? </a:t>
            </a:r>
          </a:p>
          <a:p>
            <a:pPr>
              <a:lnSpc>
                <a:spcPct val="85000"/>
              </a:lnSpc>
              <a:defRPr/>
            </a:pPr>
            <a:endParaRPr lang="en-US" sz="2800" cap="small" dirty="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3"/>
          <p:cNvSpPr txBox="1">
            <a:spLocks/>
          </p:cNvSpPr>
          <p:nvPr/>
        </p:nvSpPr>
        <p:spPr bwMode="auto">
          <a:xfrm>
            <a:off x="457200" y="1371600"/>
            <a:ext cx="8229600" cy="502919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a:bevelT/>
          </a:sp3d>
        </p:spPr>
        <p:txBody>
          <a:bodyPr tIns="0"/>
          <a:lstStyle/>
          <a:p>
            <a:pPr algn="ctr" eaLnBrk="0" hangingPunct="0">
              <a:lnSpc>
                <a:spcPct val="85000"/>
              </a:lnSpc>
              <a:defRPr/>
            </a:pPr>
            <a:r>
              <a:rPr lang="en-US" sz="2800" cap="small" spc="100" dirty="0" smtClean="0">
                <a:solidFill>
                  <a:srgbClr val="C00000"/>
                </a:solidFill>
                <a:latin typeface="Arial Black" pitchFamily="34" charset="0"/>
              </a:rPr>
              <a:t>All required topics discussed</a:t>
            </a:r>
            <a:endParaRPr lang="en-US" sz="2800" cap="small" spc="100" dirty="0">
              <a:solidFill>
                <a:srgbClr val="C00000"/>
              </a:solidFill>
              <a:latin typeface="Arial Black" pitchFamily="34" charset="0"/>
            </a:endParaRPr>
          </a:p>
        </p:txBody>
      </p:sp>
      <p:sp>
        <p:nvSpPr>
          <p:cNvPr id="14" name="Title 13"/>
          <p:cNvSpPr>
            <a:spLocks noGrp="1"/>
          </p:cNvSpPr>
          <p:nvPr>
            <p:ph type="title"/>
          </p:nvPr>
        </p:nvSpPr>
        <p:spPr/>
        <p:txBody>
          <a:bodyPr/>
          <a:lstStyle/>
          <a:p>
            <a:pPr indent="0" algn="ctr">
              <a:defRPr/>
            </a:pPr>
            <a:r>
              <a:rPr lang="en-US" dirty="0" smtClean="0">
                <a:ea typeface="+mn-ea"/>
              </a:rPr>
              <a:t>WHAT IS MEANINFUL CONSULTATION?</a:t>
            </a:r>
            <a:endParaRPr dirty="0">
              <a:ea typeface="+mn-ea"/>
            </a:endParaRPr>
          </a:p>
        </p:txBody>
      </p:sp>
      <p:sp>
        <p:nvSpPr>
          <p:cNvPr id="12" name="TextBox 11"/>
          <p:cNvSpPr txBox="1"/>
          <p:nvPr/>
        </p:nvSpPr>
        <p:spPr>
          <a:xfrm>
            <a:off x="990600" y="2133600"/>
            <a:ext cx="7391400" cy="4038600"/>
          </a:xfrm>
          <a:prstGeom prst="roundRect">
            <a:avLst/>
          </a:prstGeom>
          <a:ln w="28575">
            <a:solidFill>
              <a:schemeClr val="tx1"/>
            </a:solidFill>
          </a:ln>
          <a:effectLst>
            <a:outerShdw blurRad="101600" dist="88900" dir="2700000" algn="tl" rotWithShape="0">
              <a:prstClr val="black">
                <a:alpha val="25000"/>
              </a:prstClr>
            </a:outerShdw>
          </a:effectLst>
          <a:scene3d>
            <a:camera prst="orthographicFront"/>
            <a:lightRig rig="flat" dir="t">
              <a:rot lat="0" lon="0" rev="6000000"/>
            </a:lightRig>
          </a:scene3d>
          <a:sp3d z="76200" prstMaterial="plastic">
            <a:bevelT w="127000" h="127000"/>
          </a:sp3d>
        </p:spPr>
        <p:style>
          <a:lnRef idx="0">
            <a:scrgbClr r="0" g="0" b="0"/>
          </a:lnRef>
          <a:fillRef idx="1002">
            <a:schemeClr val="dk2"/>
          </a:fillRef>
          <a:effectRef idx="0">
            <a:scrgbClr r="0" g="0" b="0"/>
          </a:effectRef>
          <a:fontRef idx="major"/>
        </p:style>
        <p:txBody>
          <a:bodyPr lIns="0" tIns="0" rIns="0" bIns="0" anchor="ctr"/>
          <a:lstStyle/>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Proportion of funds allocated.</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Professional development activities for classroom teachers of participants.  </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r>
              <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Activities for parents of participants.</a:t>
            </a: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endParaRPr lang="en-US" sz="2800"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a:p>
            <a:pPr>
              <a:lnSpc>
                <a:spcPct val="85000"/>
              </a:lnSpc>
              <a:defRPr/>
            </a:pPr>
            <a:endParaRPr lang="en-US" sz="2800" cap="small" dirty="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447800"/>
            <a:ext cx="8229600" cy="4038600"/>
          </a:xfrm>
        </p:spPr>
        <p:txBody>
          <a:bodyPr/>
          <a:lstStyle/>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Genuine opportunity for all parties to express their views and to have those views heard.</a:t>
            </a: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MEANINGFUL CONSULTATION</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5" name="Picture 4" descr="C:\Documents and Settings\ekmdowling\Application Data\Microsoft\Media Catalog\Downloaded Clips\cl0\ph01619j.jpg"/>
          <p:cNvPicPr>
            <a:picLocks noChangeAspect="1" noChangeArrowheads="1"/>
          </p:cNvPicPr>
          <p:nvPr/>
        </p:nvPicPr>
        <p:blipFill>
          <a:blip r:embed="rId3" cstate="print"/>
          <a:srcRect/>
          <a:stretch>
            <a:fillRect/>
          </a:stretch>
        </p:blipFill>
        <p:spPr bwMode="auto">
          <a:xfrm>
            <a:off x="2971800" y="1295400"/>
            <a:ext cx="3276600" cy="2819400"/>
          </a:xfrm>
          <a:prstGeom prst="rect">
            <a:avLst/>
          </a:prstGeom>
          <a:noFill/>
          <a:ln w="9525">
            <a:solidFill>
              <a:schemeClr val="folHlink"/>
            </a:solid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p:cNvSpPr txBox="1">
            <a:spLocks/>
          </p:cNvSpPr>
          <p:nvPr/>
        </p:nvSpPr>
        <p:spPr bwMode="auto">
          <a:xfrm>
            <a:off x="457200" y="1371600"/>
            <a:ext cx="8229600" cy="502919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a:bevelT/>
          </a:sp3d>
        </p:spPr>
        <p:txBody>
          <a:bodyPr tIns="0"/>
          <a:lstStyle/>
          <a:p>
            <a:pPr algn="ctr" eaLnBrk="0" hangingPunct="0">
              <a:lnSpc>
                <a:spcPct val="85000"/>
              </a:lnSpc>
              <a:defRPr/>
            </a:pPr>
            <a:endParaRPr lang="en-US" sz="2800" cap="small" spc="100" dirty="0">
              <a:solidFill>
                <a:srgbClr val="C00000"/>
              </a:solidFill>
              <a:latin typeface="Arial Black" pitchFamily="34" charset="0"/>
            </a:endParaRPr>
          </a:p>
        </p:txBody>
      </p:sp>
      <p:sp>
        <p:nvSpPr>
          <p:cNvPr id="14" name="Title 13"/>
          <p:cNvSpPr>
            <a:spLocks noGrp="1"/>
          </p:cNvSpPr>
          <p:nvPr>
            <p:ph type="title"/>
          </p:nvPr>
        </p:nvSpPr>
        <p:spPr/>
        <p:txBody>
          <a:bodyPr/>
          <a:lstStyle/>
          <a:p>
            <a:pPr indent="0" algn="ctr">
              <a:defRPr/>
            </a:pPr>
            <a:r>
              <a:rPr lang="en-US" dirty="0" smtClean="0">
                <a:ea typeface="+mn-ea"/>
              </a:rPr>
              <a:t>CONSULTATION</a:t>
            </a:r>
            <a:endParaRPr dirty="0">
              <a:ea typeface="+mn-ea"/>
            </a:endParaRPr>
          </a:p>
        </p:txBody>
      </p:sp>
      <p:sp>
        <p:nvSpPr>
          <p:cNvPr id="11" name="TextBox 10"/>
          <p:cNvSpPr txBox="1"/>
          <p:nvPr/>
        </p:nvSpPr>
        <p:spPr>
          <a:xfrm>
            <a:off x="3124200" y="3352800"/>
            <a:ext cx="2895600" cy="1600200"/>
          </a:xfrm>
          <a:prstGeom prst="roundRect">
            <a:avLst/>
          </a:prstGeom>
          <a:ln w="28575">
            <a:solidFill>
              <a:schemeClr val="tx1"/>
            </a:solidFill>
          </a:ln>
          <a:effectLst>
            <a:outerShdw blurRad="101600" dist="88900" dir="2700000" algn="tl" rotWithShape="0">
              <a:prstClr val="black">
                <a:alpha val="25000"/>
              </a:prstClr>
            </a:outerShdw>
          </a:effectLst>
          <a:scene3d>
            <a:camera prst="orthographicFront"/>
            <a:lightRig rig="flat" dir="t">
              <a:rot lat="0" lon="0" rev="6000000"/>
            </a:lightRig>
          </a:scene3d>
          <a:sp3d z="76200" prstMaterial="plastic">
            <a:bevelT w="127000" h="127000"/>
          </a:sp3d>
        </p:spPr>
        <p:style>
          <a:lnRef idx="0">
            <a:scrgbClr r="0" g="0" b="0"/>
          </a:lnRef>
          <a:fillRef idx="1002">
            <a:schemeClr val="dk2"/>
          </a:fillRef>
          <a:effectRef idx="0">
            <a:scrgbClr r="0" g="0" b="0"/>
          </a:effectRef>
          <a:fontRef idx="major"/>
        </p:style>
        <p:txBody>
          <a:bodyPr lIns="0" tIns="0" rIns="0" bIns="0" anchor="ctr"/>
          <a:lstStyle/>
          <a:p>
            <a:pPr algn="ctr">
              <a:lnSpc>
                <a:spcPct val="85000"/>
              </a:lnSpc>
              <a:defRPr/>
            </a:pPr>
            <a:r>
              <a:rPr lang="en-US" sz="2800" i="1"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Timely and meaningful</a:t>
            </a:r>
          </a:p>
          <a:p>
            <a:pPr algn="ctr">
              <a:lnSpc>
                <a:spcPct val="85000"/>
              </a:lnSpc>
              <a:defRPr/>
            </a:pPr>
            <a:r>
              <a:rPr lang="en-US" sz="2800" i="1" cap="small" dirty="0" smtClean="0">
                <a:ln>
                  <a:solidFill>
                    <a:schemeClr val="tx2"/>
                  </a:solidFill>
                </a:ln>
                <a:solidFill>
                  <a:schemeClr val="bg1"/>
                </a:solidFill>
                <a:effectLst>
                  <a:outerShdw blurRad="38100" dist="38100" dir="2700000" algn="tl">
                    <a:srgbClr val="000000">
                      <a:alpha val="43137"/>
                    </a:srgbClr>
                  </a:outerShdw>
                </a:effectLst>
                <a:latin typeface="Arial Black" pitchFamily="34" charset="0"/>
              </a:rPr>
              <a:t>consultation</a:t>
            </a:r>
            <a:endParaRPr lang="en-US" sz="2800" i="1" cap="small" dirty="0">
              <a:ln>
                <a:solidFill>
                  <a:schemeClr val="tx2"/>
                </a:solidFill>
              </a:ln>
              <a:solidFill>
                <a:schemeClr val="bg1"/>
              </a:solidFill>
              <a:effectLst>
                <a:outerShdw blurRad="38100" dist="38100" dir="2700000" algn="tl">
                  <a:srgbClr val="000000">
                    <a:alpha val="43137"/>
                  </a:srgbClr>
                </a:outerShdw>
              </a:effectLst>
              <a:latin typeface="Arial Black" pitchFamily="34" charset="0"/>
            </a:endParaRPr>
          </a:p>
        </p:txBody>
      </p:sp>
      <p:sp>
        <p:nvSpPr>
          <p:cNvPr id="13" name="TextBox 12"/>
          <p:cNvSpPr txBox="1"/>
          <p:nvPr/>
        </p:nvSpPr>
        <p:spPr>
          <a:xfrm>
            <a:off x="6019800" y="3352800"/>
            <a:ext cx="2438400" cy="1600200"/>
          </a:xfrm>
          <a:prstGeom prst="leftArrowCallout">
            <a:avLst>
              <a:gd name="adj1" fmla="val 42994"/>
              <a:gd name="adj2" fmla="val 35224"/>
              <a:gd name="adj3" fmla="val 38903"/>
              <a:gd name="adj4" fmla="val 79478"/>
            </a:avLst>
          </a:prstGeom>
          <a:solidFill>
            <a:srgbClr val="FFFFCC"/>
          </a:solidFill>
          <a:ln w="38100">
            <a:solidFill>
              <a:srgbClr val="C00000"/>
            </a:solidFill>
          </a:ln>
          <a:effectLst>
            <a:outerShdw blurRad="152400" dist="101600" dir="2700000" algn="tl" rotWithShape="0">
              <a:prstClr val="black">
                <a:alpha val="40000"/>
              </a:prstClr>
            </a:outerShdw>
          </a:effectLst>
        </p:spPr>
        <p:txBody>
          <a:bodyPr lIns="0" tIns="0" rIns="0" bIns="0" anchor="ctr" anchorCtr="1"/>
          <a:lstStyle/>
          <a:p>
            <a:pPr>
              <a:lnSpc>
                <a:spcPct val="80000"/>
              </a:lnSpc>
              <a:defRPr/>
            </a:pPr>
            <a:r>
              <a:rPr lang="en-US" cap="small" spc="100" dirty="0" smtClean="0">
                <a:solidFill>
                  <a:srgbClr val="002060"/>
                </a:solidFill>
                <a:effectLst>
                  <a:outerShdw blurRad="38100" dist="38100" dir="2700000" algn="tl">
                    <a:srgbClr val="000000">
                      <a:alpha val="43137"/>
                    </a:srgbClr>
                  </a:outerShdw>
                </a:effectLst>
                <a:latin typeface="Arial Black" pitchFamily="34" charset="0"/>
              </a:rPr>
              <a:t>Title I Program that meets the needs of eligible Students</a:t>
            </a:r>
            <a:endParaRPr lang="en-US" cap="small" spc="100" dirty="0">
              <a:solidFill>
                <a:srgbClr val="002060"/>
              </a:solidFill>
              <a:effectLst>
                <a:outerShdw blurRad="38100" dist="38100" dir="2700000" algn="tl">
                  <a:srgbClr val="000000">
                    <a:alpha val="43137"/>
                  </a:srgbClr>
                </a:outerShdw>
              </a:effectLst>
              <a:latin typeface="Arial Black" pitchFamily="34" charset="0"/>
            </a:endParaRPr>
          </a:p>
        </p:txBody>
      </p:sp>
      <p:sp>
        <p:nvSpPr>
          <p:cNvPr id="16" name="TextBox 15"/>
          <p:cNvSpPr txBox="1"/>
          <p:nvPr/>
        </p:nvSpPr>
        <p:spPr>
          <a:xfrm>
            <a:off x="3429000" y="1447800"/>
            <a:ext cx="2286000" cy="1828800"/>
          </a:xfrm>
          <a:prstGeom prst="downArrowCallout">
            <a:avLst>
              <a:gd name="adj1" fmla="val 25000"/>
              <a:gd name="adj2" fmla="val 25000"/>
              <a:gd name="adj3" fmla="val 25000"/>
              <a:gd name="adj4" fmla="val 56864"/>
            </a:avLst>
          </a:prstGeom>
          <a:solidFill>
            <a:srgbClr val="FFFFCC"/>
          </a:solidFill>
          <a:ln w="38100">
            <a:solidFill>
              <a:srgbClr val="C00000"/>
            </a:solidFill>
            <a:miter lim="800000"/>
          </a:ln>
          <a:effectLst>
            <a:outerShdw blurRad="152400" dist="101600" dir="2700000" algn="tl" rotWithShape="0">
              <a:prstClr val="black">
                <a:alpha val="40000"/>
              </a:prstClr>
            </a:outerShdw>
          </a:effectLst>
        </p:spPr>
        <p:txBody>
          <a:bodyPr anchor="ctr"/>
          <a:lstStyle/>
          <a:p>
            <a:pPr algn="ctr">
              <a:lnSpc>
                <a:spcPct val="80000"/>
              </a:lnSpc>
              <a:defRPr/>
            </a:pPr>
            <a:endParaRPr lang="en-US" cap="small" spc="100" dirty="0" smtClean="0">
              <a:solidFill>
                <a:srgbClr val="002060"/>
              </a:solidFill>
              <a:effectLst>
                <a:outerShdw blurRad="76200" dist="76200" dir="2700000" algn="tl">
                  <a:srgbClr val="000000">
                    <a:alpha val="43137"/>
                  </a:srgbClr>
                </a:outerShdw>
              </a:effectLst>
              <a:latin typeface="Arial Black" pitchFamily="34" charset="0"/>
            </a:endParaRPr>
          </a:p>
          <a:p>
            <a:pPr algn="ctr">
              <a:lnSpc>
                <a:spcPct val="80000"/>
              </a:lnSpc>
              <a:defRPr/>
            </a:pPr>
            <a:r>
              <a:rPr lang="en-US" cap="small" spc="100" dirty="0" smtClean="0">
                <a:solidFill>
                  <a:srgbClr val="002060"/>
                </a:solidFill>
                <a:effectLst>
                  <a:outerShdw blurRad="76200" dist="76200" dir="2700000" algn="tl">
                    <a:srgbClr val="000000">
                      <a:alpha val="43137"/>
                    </a:srgbClr>
                  </a:outerShdw>
                </a:effectLst>
                <a:latin typeface="Arial Black" pitchFamily="34" charset="0"/>
              </a:rPr>
              <a:t>Positive and productive working relationships</a:t>
            </a:r>
          </a:p>
          <a:p>
            <a:pPr algn="ctr">
              <a:lnSpc>
                <a:spcPct val="80000"/>
              </a:lnSpc>
              <a:defRPr/>
            </a:pPr>
            <a:endParaRPr lang="en-US" cap="small" spc="100" dirty="0">
              <a:solidFill>
                <a:schemeClr val="tx2">
                  <a:lumMod val="60000"/>
                  <a:lumOff val="40000"/>
                </a:schemeClr>
              </a:solidFill>
              <a:effectLst>
                <a:innerShdw blurRad="63500" dist="50800" dir="13500000">
                  <a:prstClr val="black">
                    <a:alpha val="50000"/>
                  </a:prstClr>
                </a:innerShdw>
              </a:effectLst>
              <a:latin typeface="Arial Black" pitchFamily="34" charset="0"/>
            </a:endParaRPr>
          </a:p>
        </p:txBody>
      </p:sp>
      <p:sp>
        <p:nvSpPr>
          <p:cNvPr id="17" name="TextBox 16"/>
          <p:cNvSpPr txBox="1"/>
          <p:nvPr/>
        </p:nvSpPr>
        <p:spPr>
          <a:xfrm>
            <a:off x="914400" y="3649980"/>
            <a:ext cx="2133600" cy="1005840"/>
          </a:xfrm>
          <a:prstGeom prst="rightArrowCallout">
            <a:avLst>
              <a:gd name="adj1" fmla="val 40195"/>
              <a:gd name="adj2" fmla="val 36396"/>
              <a:gd name="adj3" fmla="val 35360"/>
              <a:gd name="adj4" fmla="val 79434"/>
            </a:avLst>
          </a:prstGeom>
          <a:solidFill>
            <a:srgbClr val="FFFFCC"/>
          </a:solidFill>
          <a:ln w="38100">
            <a:solidFill>
              <a:srgbClr val="C00000"/>
            </a:solidFill>
            <a:miter lim="800000"/>
          </a:ln>
          <a:effectLst>
            <a:outerShdw blurRad="152400" dist="101600" dir="2700000" algn="tl" rotWithShape="0">
              <a:prstClr val="black">
                <a:alpha val="40000"/>
              </a:prstClr>
            </a:outerShdw>
          </a:effectLst>
        </p:spPr>
        <p:txBody>
          <a:bodyPr lIns="0" tIns="0" rIns="0" bIns="0" anchor="ctr" anchorCtr="1"/>
          <a:lstStyle/>
          <a:p>
            <a:pPr algn="ctr">
              <a:lnSpc>
                <a:spcPct val="80000"/>
              </a:lnSpc>
              <a:defRPr/>
            </a:pPr>
            <a:r>
              <a:rPr lang="en-US" cap="small" spc="100" dirty="0" smtClean="0">
                <a:solidFill>
                  <a:srgbClr val="002060"/>
                </a:solidFill>
                <a:effectLst>
                  <a:outerShdw blurRad="38100" dist="38100" dir="2700000" algn="tl">
                    <a:srgbClr val="000000">
                      <a:alpha val="43137"/>
                    </a:srgbClr>
                  </a:outerShdw>
                </a:effectLst>
                <a:latin typeface="Arial Black" pitchFamily="34" charset="0"/>
              </a:rPr>
              <a:t>Buy-in from private school staff</a:t>
            </a:r>
            <a:endParaRPr lang="en-US" cap="small" spc="100" dirty="0">
              <a:solidFill>
                <a:srgbClr val="002060"/>
              </a:solidFill>
              <a:effectLst>
                <a:outerShdw blurRad="38100" dist="38100" dir="2700000" algn="tl">
                  <a:srgbClr val="000000">
                    <a:alpha val="43137"/>
                  </a:srgbClr>
                </a:outerShdw>
              </a:effectLst>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447800"/>
            <a:ext cx="8229600" cy="4038600"/>
          </a:xfrm>
        </p:spPr>
        <p:txBody>
          <a:bodyPr/>
          <a:lstStyle/>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Who is responsible for what?</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MOU AND THIRD PARTY CONTRACTS</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54273" name="Picture 1" descr="C:\Users\nola.cromer\AppData\Local\Microsoft\Windows\Temporary Internet Files\Content.IE5\JJ7I9H2D\MCDD00744_0000[1].wmf"/>
          <p:cNvPicPr>
            <a:picLocks noChangeAspect="1" noChangeArrowheads="1"/>
          </p:cNvPicPr>
          <p:nvPr/>
        </p:nvPicPr>
        <p:blipFill>
          <a:blip r:embed="rId3" cstate="print"/>
          <a:srcRect/>
          <a:stretch>
            <a:fillRect/>
          </a:stretch>
        </p:blipFill>
        <p:spPr bwMode="auto">
          <a:xfrm>
            <a:off x="762000" y="1981200"/>
            <a:ext cx="7543800" cy="3468986"/>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447800"/>
            <a:ext cx="8229600" cy="4038600"/>
          </a:xfrm>
        </p:spPr>
        <p:txBody>
          <a:bodyPr/>
          <a:lstStyle/>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buNone/>
            </a:pPr>
            <a:r>
              <a:rPr lang="en-US" sz="2400" dirty="0" smtClean="0">
                <a:solidFill>
                  <a:schemeClr val="tx2"/>
                </a:solidFill>
              </a:rPr>
              <a:t>Section 200.62(b)(1)(i) of the Title I regulations defines Title I eligible private school children as those who reside in participating public school attendance areas of the LEA, regardless of whether the private school they attend is located in the LEA.  Thus, the LEA in which the child resides is responsible for providing services to the child, but it may arrange to have services provided by another LEA and reimburse that LEA for costs.  </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normAutofit fontScale="90000"/>
          </a:bodyPr>
          <a:lstStyle/>
          <a:p>
            <a:pPr indent="0"/>
            <a:r>
              <a:rPr lang="en-US" cap="none" dirty="0" smtClean="0">
                <a:effectLst>
                  <a:outerShdw blurRad="38100" dist="38100" dir="2700000" algn="tl">
                    <a:srgbClr val="C0C0C0"/>
                  </a:outerShdw>
                </a:effectLst>
              </a:rPr>
              <a:t>SERVING PRIVATE SCHOOL CHILDREN WHO ATTEND A PRIVATE SCHOOL IN ANOTHER LEA</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95400"/>
            <a:ext cx="8229600" cy="5562600"/>
          </a:xfrm>
        </p:spPr>
        <p:txBody>
          <a:bodyPr/>
          <a:lstStyle/>
          <a:p>
            <a:pPr marL="0" indent="0" algn="ctr">
              <a:buNone/>
            </a:pPr>
            <a:endParaRPr lang="en-US" sz="2400" b="1" i="1" u="sng" dirty="0" smtClean="0">
              <a:effectLst>
                <a:outerShdw blurRad="38100" dist="38100" dir="2700000" algn="tl">
                  <a:srgbClr val="C0C0C0"/>
                </a:outerShdw>
              </a:effectLst>
              <a:latin typeface="Arial" charset="0"/>
              <a:cs typeface="Arial" charset="0"/>
            </a:endParaRPr>
          </a:p>
          <a:p>
            <a:pPr marL="0" indent="0" algn="ctr">
              <a:buNone/>
            </a:pPr>
            <a:r>
              <a:rPr lang="en-US" sz="2400" b="1" dirty="0" smtClean="0">
                <a:solidFill>
                  <a:srgbClr val="C00000"/>
                </a:solidFill>
                <a:effectLst>
                  <a:outerShdw blurRad="38100" dist="38100" dir="2700000" algn="tl">
                    <a:srgbClr val="C0C0C0"/>
                  </a:outerShdw>
                </a:effectLst>
                <a:latin typeface="Arial" charset="0"/>
                <a:cs typeface="Arial" charset="0"/>
              </a:rPr>
              <a:t>ABC County</a:t>
            </a:r>
            <a:r>
              <a:rPr lang="en-US" sz="2400" b="1" dirty="0" smtClean="0">
                <a:solidFill>
                  <a:schemeClr val="tx2"/>
                </a:solidFill>
                <a:effectLst>
                  <a:outerShdw blurRad="38100" dist="38100" dir="2700000" algn="tl">
                    <a:srgbClr val="C0C0C0"/>
                  </a:outerShdw>
                </a:effectLst>
                <a:latin typeface="Arial" charset="0"/>
                <a:cs typeface="Arial" charset="0"/>
              </a:rPr>
              <a:t> may ask that </a:t>
            </a:r>
            <a:r>
              <a:rPr lang="en-US" sz="2400" b="1" dirty="0" smtClean="0">
                <a:solidFill>
                  <a:schemeClr val="accent3">
                    <a:lumMod val="50000"/>
                  </a:schemeClr>
                </a:solidFill>
                <a:effectLst>
                  <a:outerShdw blurRad="38100" dist="38100" dir="2700000" algn="tl">
                    <a:srgbClr val="C0C0C0"/>
                  </a:outerShdw>
                </a:effectLst>
                <a:latin typeface="Arial" charset="0"/>
                <a:cs typeface="Arial" charset="0"/>
              </a:rPr>
              <a:t>123 County</a:t>
            </a:r>
            <a:r>
              <a:rPr lang="en-US" sz="2400" b="1" dirty="0" smtClean="0">
                <a:solidFill>
                  <a:schemeClr val="accent4"/>
                </a:solidFill>
                <a:effectLst>
                  <a:outerShdw blurRad="38100" dist="38100" dir="2700000" algn="tl">
                    <a:srgbClr val="C0C0C0"/>
                  </a:outerShdw>
                </a:effectLst>
                <a:latin typeface="Arial" charset="0"/>
                <a:cs typeface="Arial" charset="0"/>
              </a:rPr>
              <a:t> </a:t>
            </a:r>
            <a:r>
              <a:rPr lang="en-US" sz="2400" b="1" dirty="0" smtClean="0">
                <a:solidFill>
                  <a:schemeClr val="tx2"/>
                </a:solidFill>
                <a:effectLst>
                  <a:outerShdw blurRad="38100" dist="38100" dir="2700000" algn="tl">
                    <a:srgbClr val="C0C0C0"/>
                  </a:outerShdw>
                </a:effectLst>
                <a:latin typeface="Arial" charset="0"/>
                <a:cs typeface="Arial" charset="0"/>
              </a:rPr>
              <a:t>provide Title I services to eligible children who reside in </a:t>
            </a:r>
            <a:r>
              <a:rPr lang="en-US" sz="2400" b="1" dirty="0" smtClean="0">
                <a:solidFill>
                  <a:srgbClr val="C00000"/>
                </a:solidFill>
                <a:effectLst>
                  <a:outerShdw blurRad="38100" dist="38100" dir="2700000" algn="tl">
                    <a:srgbClr val="C0C0C0"/>
                  </a:outerShdw>
                </a:effectLst>
                <a:latin typeface="Arial" charset="0"/>
                <a:cs typeface="Arial" charset="0"/>
              </a:rPr>
              <a:t>ABC County</a:t>
            </a:r>
            <a:r>
              <a:rPr lang="en-US" sz="2400" b="1" dirty="0" smtClean="0">
                <a:solidFill>
                  <a:schemeClr val="tx2"/>
                </a:solidFill>
                <a:effectLst>
                  <a:outerShdw blurRad="38100" dist="38100" dir="2700000" algn="tl">
                    <a:srgbClr val="C0C0C0"/>
                  </a:outerShdw>
                </a:effectLst>
                <a:latin typeface="Arial" charset="0"/>
                <a:cs typeface="Arial" charset="0"/>
              </a:rPr>
              <a:t> but attend a private school in </a:t>
            </a:r>
            <a:r>
              <a:rPr lang="en-US" sz="2400" b="1" dirty="0" smtClean="0">
                <a:solidFill>
                  <a:schemeClr val="accent3">
                    <a:lumMod val="50000"/>
                  </a:schemeClr>
                </a:solidFill>
                <a:effectLst>
                  <a:outerShdw blurRad="38100" dist="38100" dir="2700000" algn="tl">
                    <a:srgbClr val="C0C0C0"/>
                  </a:outerShdw>
                </a:effectLst>
                <a:latin typeface="Arial" charset="0"/>
                <a:cs typeface="Arial" charset="0"/>
              </a:rPr>
              <a:t>123 County.  </a:t>
            </a:r>
            <a:r>
              <a:rPr lang="en-US" sz="2400" b="1" dirty="0" smtClean="0">
                <a:solidFill>
                  <a:schemeClr val="accent4"/>
                </a:solidFill>
                <a:effectLst>
                  <a:outerShdw blurRad="38100" dist="38100" dir="2700000" algn="tl">
                    <a:srgbClr val="C0C0C0"/>
                  </a:outerShdw>
                </a:effectLst>
                <a:latin typeface="Arial" charset="0"/>
                <a:cs typeface="Arial" charset="0"/>
              </a:rPr>
              <a:t>  </a:t>
            </a:r>
          </a:p>
          <a:p>
            <a:pPr marL="0" indent="0" algn="ctr">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 </a:t>
            </a:r>
            <a:r>
              <a:rPr lang="en-US" sz="2400" b="1" dirty="0" smtClean="0">
                <a:solidFill>
                  <a:srgbClr val="C00000"/>
                </a:solidFill>
                <a:effectLst>
                  <a:outerShdw blurRad="38100" dist="38100" dir="2700000" algn="tl">
                    <a:srgbClr val="C0C0C0"/>
                  </a:outerShdw>
                </a:effectLst>
                <a:latin typeface="Arial" charset="0"/>
                <a:cs typeface="Arial" charset="0"/>
              </a:rPr>
              <a:t>ABC County </a:t>
            </a:r>
            <a:r>
              <a:rPr lang="en-US" sz="2400" b="1" dirty="0" smtClean="0">
                <a:solidFill>
                  <a:schemeClr val="tx2"/>
                </a:solidFill>
                <a:effectLst>
                  <a:outerShdw blurRad="38100" dist="38100" dir="2700000" algn="tl">
                    <a:srgbClr val="C0C0C0"/>
                  </a:outerShdw>
                </a:effectLst>
                <a:latin typeface="Arial" charset="0"/>
                <a:cs typeface="Arial" charset="0"/>
              </a:rPr>
              <a:t>and </a:t>
            </a:r>
            <a:r>
              <a:rPr lang="en-US" sz="2400" b="1" dirty="0" smtClean="0">
                <a:solidFill>
                  <a:schemeClr val="accent3">
                    <a:lumMod val="50000"/>
                  </a:schemeClr>
                </a:solidFill>
                <a:effectLst>
                  <a:outerShdw blurRad="38100" dist="38100" dir="2700000" algn="tl">
                    <a:srgbClr val="C0C0C0"/>
                  </a:outerShdw>
                </a:effectLst>
                <a:latin typeface="Arial" charset="0"/>
                <a:cs typeface="Arial" charset="0"/>
              </a:rPr>
              <a:t>123 County</a:t>
            </a:r>
            <a:r>
              <a:rPr lang="en-US" sz="2400" b="1" dirty="0" smtClean="0">
                <a:solidFill>
                  <a:schemeClr val="accent4"/>
                </a:solidFill>
                <a:effectLst>
                  <a:outerShdw blurRad="38100" dist="38100" dir="2700000" algn="tl">
                    <a:srgbClr val="C0C0C0"/>
                  </a:outerShdw>
                </a:effectLst>
                <a:latin typeface="Arial" charset="0"/>
                <a:cs typeface="Arial" charset="0"/>
              </a:rPr>
              <a:t> </a:t>
            </a:r>
            <a:r>
              <a:rPr lang="en-US" sz="2400" b="1" i="1" dirty="0" smtClean="0">
                <a:solidFill>
                  <a:schemeClr val="tx2"/>
                </a:solidFill>
                <a:effectLst>
                  <a:outerShdw blurRad="38100" dist="38100" dir="2700000" algn="tl">
                    <a:srgbClr val="C0C0C0"/>
                  </a:outerShdw>
                </a:effectLst>
                <a:latin typeface="Arial" charset="0"/>
                <a:cs typeface="Arial" charset="0"/>
              </a:rPr>
              <a:t>may </a:t>
            </a:r>
            <a:r>
              <a:rPr lang="en-US" sz="2400" b="1" dirty="0" smtClean="0">
                <a:solidFill>
                  <a:schemeClr val="tx2"/>
                </a:solidFill>
                <a:effectLst>
                  <a:outerShdw blurRad="38100" dist="38100" dir="2700000" algn="tl">
                    <a:srgbClr val="C0C0C0"/>
                  </a:outerShdw>
                </a:effectLst>
                <a:latin typeface="Arial" charset="0"/>
                <a:cs typeface="Arial" charset="0"/>
              </a:rPr>
              <a:t>have an MOU that transfers all responsibilities of section 1120 providing equitable services to the </a:t>
            </a:r>
            <a:r>
              <a:rPr lang="en-US" sz="2400" b="1" dirty="0" smtClean="0">
                <a:solidFill>
                  <a:schemeClr val="accent3">
                    <a:lumMod val="50000"/>
                  </a:schemeClr>
                </a:solidFill>
                <a:effectLst>
                  <a:outerShdw blurRad="38100" dist="38100" dir="2700000" algn="tl">
                    <a:srgbClr val="C0C0C0"/>
                  </a:outerShdw>
                </a:effectLst>
                <a:latin typeface="Arial" charset="0"/>
                <a:cs typeface="Arial" charset="0"/>
              </a:rPr>
              <a:t>123 County, </a:t>
            </a:r>
            <a:r>
              <a:rPr lang="en-US" sz="2400" b="1" dirty="0" smtClean="0">
                <a:solidFill>
                  <a:schemeClr val="tx2"/>
                </a:solidFill>
                <a:effectLst>
                  <a:outerShdw blurRad="38100" dist="38100" dir="2700000" algn="tl">
                    <a:srgbClr val="C0C0C0"/>
                  </a:outerShdw>
                </a:effectLst>
                <a:latin typeface="Arial" charset="0"/>
                <a:cs typeface="Arial" charset="0"/>
              </a:rPr>
              <a:t>the LEA providing the services.</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MEMORANDUM OF UNDERSTANDING (MOU)</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anim calcmode="lin" valueType="num">
                                      <p:cBhvr additive="base">
                                        <p:cTn id="7" dur="20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95400"/>
            <a:ext cx="8229600" cy="5562600"/>
          </a:xfrm>
        </p:spPr>
        <p:txBody>
          <a:bodyPr/>
          <a:lstStyle/>
          <a:p>
            <a:pPr marL="0" indent="0" algn="ctr">
              <a:buNone/>
            </a:pPr>
            <a:endParaRPr lang="en-US" sz="2400" b="1" i="1" u="sng" dirty="0" smtClean="0">
              <a:effectLst>
                <a:outerShdw blurRad="38100" dist="38100" dir="2700000" algn="tl">
                  <a:srgbClr val="C0C0C0"/>
                </a:outerShdw>
              </a:effectLst>
              <a:latin typeface="Arial" charset="0"/>
              <a:cs typeface="Arial" charset="0"/>
            </a:endParaRPr>
          </a:p>
          <a:p>
            <a:pPr marL="0" indent="0" algn="ctr">
              <a:buNone/>
            </a:pPr>
            <a:r>
              <a:rPr lang="en-US" sz="2400" b="1" dirty="0" smtClean="0">
                <a:solidFill>
                  <a:srgbClr val="C00000"/>
                </a:solidFill>
                <a:effectLst>
                  <a:outerShdw blurRad="38100" dist="38100" dir="2700000" algn="tl">
                    <a:srgbClr val="C0C0C0"/>
                  </a:outerShdw>
                </a:effectLst>
                <a:latin typeface="Arial" charset="0"/>
                <a:cs typeface="Arial" charset="0"/>
              </a:rPr>
              <a:t>ABC County</a:t>
            </a:r>
            <a:r>
              <a:rPr lang="en-US" sz="2400" b="1" dirty="0" smtClean="0">
                <a:solidFill>
                  <a:schemeClr val="tx2"/>
                </a:solidFill>
                <a:effectLst>
                  <a:outerShdw blurRad="38100" dist="38100" dir="2700000" algn="tl">
                    <a:srgbClr val="C0C0C0"/>
                  </a:outerShdw>
                </a:effectLst>
                <a:latin typeface="Arial" charset="0"/>
                <a:cs typeface="Arial" charset="0"/>
              </a:rPr>
              <a:t> must transfer to </a:t>
            </a:r>
            <a:r>
              <a:rPr lang="en-US" sz="2400" b="1" dirty="0" smtClean="0">
                <a:solidFill>
                  <a:schemeClr val="accent3">
                    <a:lumMod val="50000"/>
                  </a:schemeClr>
                </a:solidFill>
                <a:effectLst>
                  <a:outerShdw blurRad="38100" dist="38100" dir="2700000" algn="tl">
                    <a:srgbClr val="C0C0C0"/>
                  </a:outerShdw>
                </a:effectLst>
                <a:latin typeface="Arial" charset="0"/>
                <a:cs typeface="Arial" charset="0"/>
              </a:rPr>
              <a:t>123 County</a:t>
            </a:r>
            <a:r>
              <a:rPr lang="en-US" sz="2400" b="1" dirty="0" smtClean="0">
                <a:solidFill>
                  <a:schemeClr val="tx2"/>
                </a:solidFill>
                <a:effectLst>
                  <a:outerShdw blurRad="38100" dist="38100" dir="2700000" algn="tl">
                    <a:srgbClr val="C0C0C0"/>
                  </a:outerShdw>
                </a:effectLst>
                <a:latin typeface="Arial" charset="0"/>
                <a:cs typeface="Arial" charset="0"/>
              </a:rPr>
              <a:t> the amount of Title I funding generated by low-income children living in Title I  participating school attendance in </a:t>
            </a:r>
            <a:r>
              <a:rPr lang="en-US" sz="2400" b="1" dirty="0" smtClean="0">
                <a:solidFill>
                  <a:srgbClr val="C00000"/>
                </a:solidFill>
                <a:effectLst>
                  <a:outerShdw blurRad="38100" dist="38100" dir="2700000" algn="tl">
                    <a:srgbClr val="C0C0C0"/>
                  </a:outerShdw>
                </a:effectLst>
                <a:latin typeface="Arial" charset="0"/>
                <a:cs typeface="Arial" charset="0"/>
              </a:rPr>
              <a:t>ABC County </a:t>
            </a:r>
            <a:r>
              <a:rPr lang="en-US" sz="2400" b="1" dirty="0" smtClean="0">
                <a:solidFill>
                  <a:schemeClr val="tx2"/>
                </a:solidFill>
                <a:effectLst>
                  <a:outerShdw blurRad="38100" dist="38100" dir="2700000" algn="tl">
                    <a:srgbClr val="C0C0C0"/>
                  </a:outerShdw>
                </a:effectLst>
                <a:latin typeface="Arial" charset="0"/>
                <a:cs typeface="Arial" charset="0"/>
              </a:rPr>
              <a:t>but attending a private school in </a:t>
            </a:r>
            <a:r>
              <a:rPr lang="en-US" sz="2400" b="1" dirty="0" smtClean="0">
                <a:solidFill>
                  <a:schemeClr val="accent3">
                    <a:lumMod val="50000"/>
                  </a:schemeClr>
                </a:solidFill>
                <a:effectLst>
                  <a:outerShdw blurRad="38100" dist="38100" dir="2700000" algn="tl">
                    <a:srgbClr val="C0C0C0"/>
                  </a:outerShdw>
                </a:effectLst>
                <a:latin typeface="Arial" charset="0"/>
                <a:cs typeface="Arial" charset="0"/>
              </a:rPr>
              <a:t>123 County.   </a:t>
            </a:r>
          </a:p>
          <a:p>
            <a:pPr marL="0" indent="0" algn="ctr">
              <a:buNone/>
            </a:pPr>
            <a:endParaRPr lang="en-US" sz="2400" b="1" dirty="0" smtClean="0">
              <a:solidFill>
                <a:schemeClr val="accent3">
                  <a:lumMod val="50000"/>
                </a:schemeClr>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This would include per-pupil amounts from Title I schools’ allocations as well as the proportionate share of applicable districtwide reservations.</a:t>
            </a:r>
            <a:r>
              <a:rPr lang="en-US" sz="2400" b="1" dirty="0" smtClean="0">
                <a:solidFill>
                  <a:schemeClr val="accent4"/>
                </a:solidFill>
                <a:effectLst>
                  <a:outerShdw blurRad="38100" dist="38100" dir="2700000" algn="tl">
                    <a:srgbClr val="C0C0C0"/>
                  </a:outerShdw>
                </a:effectLst>
                <a:latin typeface="Arial" charset="0"/>
                <a:cs typeface="Arial" charset="0"/>
              </a:rPr>
              <a:t>  </a:t>
            </a:r>
          </a:p>
          <a:p>
            <a:pPr marL="0" indent="0" algn="ctr">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 </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MEMORANDUM OF UNDERSTANDING (MOU)</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103426" name="Picture 2" descr="C:\Users\nola.cromer\AppData\Local\Microsoft\Windows\Temporary Internet Files\Content.IE5\JJ7I9H2D\MCj04363680000[1].png"/>
          <p:cNvPicPr>
            <a:picLocks noChangeAspect="1" noChangeArrowheads="1"/>
          </p:cNvPicPr>
          <p:nvPr/>
        </p:nvPicPr>
        <p:blipFill>
          <a:blip r:embed="rId3" cstate="print"/>
          <a:srcRect/>
          <a:stretch>
            <a:fillRect/>
          </a:stretch>
        </p:blipFill>
        <p:spPr bwMode="auto">
          <a:xfrm>
            <a:off x="6781800" y="5334000"/>
            <a:ext cx="1714500" cy="1524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426"/>
                                        </p:tgtEl>
                                        <p:attrNameLst>
                                          <p:attrName>style.visibility</p:attrName>
                                        </p:attrNameLst>
                                      </p:cBhvr>
                                      <p:to>
                                        <p:strVal val="visible"/>
                                      </p:to>
                                    </p:set>
                                    <p:anim calcmode="lin" valueType="num">
                                      <p:cBhvr additive="base">
                                        <p:cTn id="7" dur="500" fill="hold"/>
                                        <p:tgtEl>
                                          <p:spTgt spid="103426"/>
                                        </p:tgtEl>
                                        <p:attrNameLst>
                                          <p:attrName>ppt_x</p:attrName>
                                        </p:attrNameLst>
                                      </p:cBhvr>
                                      <p:tavLst>
                                        <p:tav tm="0">
                                          <p:val>
                                            <p:strVal val="#ppt_x"/>
                                          </p:val>
                                        </p:tav>
                                        <p:tav tm="100000">
                                          <p:val>
                                            <p:strVal val="#ppt_x"/>
                                          </p:val>
                                        </p:tav>
                                      </p:tavLst>
                                    </p:anim>
                                    <p:anim calcmode="lin" valueType="num">
                                      <p:cBhvr additive="base">
                                        <p:cTn id="8" dur="500" fill="hold"/>
                                        <p:tgtEl>
                                          <p:spTgt spid="1034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algn="ctr">
              <a:buNone/>
            </a:pPr>
            <a:r>
              <a:rPr lang="en-US" sz="2800" dirty="0" smtClean="0">
                <a:effectLst>
                  <a:outerShdw blurRad="38100" dist="38100" dir="2700000" algn="tl">
                    <a:srgbClr val="C0C0C0"/>
                  </a:outerShdw>
                </a:effectLst>
                <a:latin typeface="Arial" charset="0"/>
                <a:cs typeface="Arial" charset="0"/>
              </a:rPr>
              <a:t>  </a:t>
            </a:r>
          </a:p>
          <a:p>
            <a:pPr algn="ctr">
              <a:buNone/>
            </a:pPr>
            <a:r>
              <a:rPr lang="en-US" sz="2800" b="1" dirty="0" smtClean="0">
                <a:solidFill>
                  <a:schemeClr val="tx2"/>
                </a:solidFill>
                <a:effectLst>
                  <a:outerShdw blurRad="38100" dist="38100" dir="2700000" algn="tl">
                    <a:srgbClr val="C0C0C0"/>
                  </a:outerShdw>
                </a:effectLst>
                <a:latin typeface="Arial" charset="0"/>
                <a:cs typeface="Arial" charset="0"/>
              </a:rPr>
              <a:t>We’re #1!</a:t>
            </a:r>
            <a:r>
              <a:rPr lang="en-US" sz="2800" dirty="0" smtClean="0">
                <a:solidFill>
                  <a:schemeClr val="tx2"/>
                </a:solidFill>
                <a:effectLst>
                  <a:outerShdw blurRad="38100" dist="38100" dir="2700000" algn="tl">
                    <a:srgbClr val="C0C0C0"/>
                  </a:outerShdw>
                </a:effectLst>
                <a:latin typeface="Arial" charset="0"/>
                <a:cs typeface="Arial" charset="0"/>
              </a:rPr>
              <a:t> </a:t>
            </a: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TITLE I EQUITABLE SERVICES</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10" name="Picture 3" descr="C:\Users\nola.cromer\AppData\Local\Microsoft\Windows\Temporary Internet Files\Content.IE5\DUW64NI4\MPj04231010000[1].jpg"/>
          <p:cNvPicPr>
            <a:picLocks noChangeAspect="1" noChangeArrowheads="1"/>
          </p:cNvPicPr>
          <p:nvPr/>
        </p:nvPicPr>
        <p:blipFill>
          <a:blip r:embed="rId3" cstate="print"/>
          <a:srcRect/>
          <a:stretch>
            <a:fillRect/>
          </a:stretch>
        </p:blipFill>
        <p:spPr bwMode="auto">
          <a:xfrm>
            <a:off x="2286001" y="2514600"/>
            <a:ext cx="4419600" cy="21336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blinds(horizontal)">
                                      <p:cBhvr>
                                        <p:cTn id="7"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95400"/>
            <a:ext cx="8229600" cy="5562600"/>
          </a:xfrm>
        </p:spPr>
        <p:txBody>
          <a:bodyPr/>
          <a:lstStyle/>
          <a:p>
            <a:pPr marL="0" indent="0" algn="ctr">
              <a:buNone/>
            </a:pPr>
            <a:endParaRPr lang="en-US" sz="2400" b="1" i="1" u="sng" dirty="0" smtClean="0">
              <a:effectLst>
                <a:outerShdw blurRad="38100" dist="38100" dir="2700000" algn="tl">
                  <a:srgbClr val="C0C0C0"/>
                </a:outerShdw>
              </a:effectLst>
              <a:latin typeface="Arial" charset="0"/>
              <a:cs typeface="Arial" charset="0"/>
            </a:endParaRPr>
          </a:p>
          <a:p>
            <a:pPr marL="0" indent="0" algn="ctr">
              <a:buNone/>
            </a:pPr>
            <a:r>
              <a:rPr lang="en-US" sz="2400" b="1" i="1" u="sng" dirty="0" smtClean="0">
                <a:effectLst>
                  <a:outerShdw blurRad="38100" dist="38100" dir="2700000" algn="tl">
                    <a:srgbClr val="C0C0C0"/>
                  </a:outerShdw>
                </a:effectLst>
                <a:latin typeface="Arial" charset="0"/>
                <a:cs typeface="Arial" charset="0"/>
              </a:rPr>
              <a:t>Responsibilities</a:t>
            </a:r>
          </a:p>
          <a:p>
            <a:pPr marL="0" indent="0">
              <a:buNone/>
            </a:pPr>
            <a:r>
              <a:rPr lang="en-US" b="1" dirty="0" smtClean="0">
                <a:solidFill>
                  <a:srgbClr val="C00000"/>
                </a:solidFill>
                <a:effectLst>
                  <a:outerShdw blurRad="38100" dist="38100" dir="2700000" algn="tl">
                    <a:srgbClr val="C0C0C0"/>
                  </a:outerShdw>
                </a:effectLst>
                <a:latin typeface="Arial" charset="0"/>
                <a:cs typeface="Arial" charset="0"/>
              </a:rPr>
              <a:t>ABC County</a:t>
            </a:r>
            <a:r>
              <a:rPr lang="en-US" b="1" dirty="0" smtClean="0">
                <a:solidFill>
                  <a:schemeClr val="tx2"/>
                </a:solidFill>
                <a:effectLst>
                  <a:outerShdw blurRad="38100" dist="38100" dir="2700000" algn="tl">
                    <a:srgbClr val="C0C0C0"/>
                  </a:outerShdw>
                </a:effectLst>
                <a:latin typeface="Arial" charset="0"/>
                <a:cs typeface="Arial" charset="0"/>
              </a:rPr>
              <a:t>  - </a:t>
            </a:r>
            <a:r>
              <a:rPr lang="en-US" dirty="0" smtClean="0">
                <a:solidFill>
                  <a:schemeClr val="tx2"/>
                </a:solidFill>
                <a:effectLst>
                  <a:outerShdw blurRad="38100" dist="38100" dir="2700000" algn="tl">
                    <a:srgbClr val="C0C0C0"/>
                  </a:outerShdw>
                </a:effectLst>
                <a:latin typeface="Arial" charset="0"/>
                <a:cs typeface="Arial" charset="0"/>
              </a:rPr>
              <a:t>Must consult with private school officials about all topics that deal with the funding:</a:t>
            </a: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cap="small" dirty="0" smtClean="0">
              <a:ln>
                <a:solidFill>
                  <a:schemeClr val="tx2"/>
                </a:solidFill>
              </a:ln>
              <a:solidFill>
                <a:schemeClr val="bg1"/>
              </a:solidFill>
              <a:latin typeface="Arial Black" pitchFamily="34" charset="0"/>
            </a:endParaRPr>
          </a:p>
          <a:p>
            <a:pPr marL="0" indent="0">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 </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MEMORANDUM OF UNDERSTANDING (MOU)</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5" name="Round Same Side Corner Rectangle 4"/>
          <p:cNvSpPr/>
          <p:nvPr/>
        </p:nvSpPr>
        <p:spPr>
          <a:xfrm>
            <a:off x="457200" y="3733800"/>
            <a:ext cx="7924800" cy="2743200"/>
          </a:xfrm>
          <a:prstGeom prst="round2Same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7338" indent="-287338">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How and when decisions about delivery of services will be made.</a:t>
            </a:r>
          </a:p>
          <a:p>
            <a:pPr marL="287338" indent="-287338"/>
            <a:endParaRPr lang="en-US" sz="2400" dirty="0" smtClean="0">
              <a:solidFill>
                <a:schemeClr val="bg1"/>
              </a:solidFill>
              <a:effectLst>
                <a:outerShdw blurRad="38100" dist="38100" dir="2700000" algn="tl">
                  <a:srgbClr val="C0C0C0"/>
                </a:outerShdw>
              </a:effectLst>
              <a:latin typeface="Arial" charset="0"/>
              <a:cs typeface="Arial" charset="0"/>
            </a:endParaRPr>
          </a:p>
          <a:p>
            <a:pPr marL="287338" indent="-287338">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Method and source of data that LEA will use to determine # of low-income children.</a:t>
            </a:r>
          </a:p>
          <a:p>
            <a:pPr marL="287338" indent="-287338"/>
            <a:endParaRPr lang="en-US" sz="2400" dirty="0" smtClean="0">
              <a:solidFill>
                <a:schemeClr val="bg1"/>
              </a:solidFill>
              <a:effectLst>
                <a:outerShdw blurRad="38100" dist="38100" dir="2700000" algn="tl">
                  <a:srgbClr val="C0C0C0"/>
                </a:outerShdw>
              </a:effectLst>
              <a:latin typeface="Arial" charset="0"/>
              <a:cs typeface="Arial" charset="0"/>
            </a:endParaRPr>
          </a:p>
          <a:p>
            <a:pPr marL="287338" indent="-287338">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 Proportion of funds allocated.</a:t>
            </a:r>
          </a:p>
          <a:p>
            <a:pPr marL="287338" indent="-287338"/>
            <a:endParaRPr lang="en-US" dirty="0" smtClean="0">
              <a:solidFill>
                <a:schemeClr val="tx2"/>
              </a:solidFill>
              <a:effectLst>
                <a:outerShdw blurRad="38100" dist="38100" dir="2700000" algn="tl">
                  <a:srgbClr val="C0C0C0"/>
                </a:outerShdw>
              </a:effectLst>
              <a:latin typeface="Arial" charset="0"/>
              <a:cs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95400"/>
            <a:ext cx="8229600" cy="5562600"/>
          </a:xfrm>
        </p:spPr>
        <p:txBody>
          <a:bodyPr/>
          <a:lstStyle/>
          <a:p>
            <a:pPr marL="0" indent="0" algn="ctr">
              <a:buNone/>
            </a:pPr>
            <a:endParaRPr lang="en-US" sz="2400" b="1" i="1" u="sng" dirty="0" smtClean="0">
              <a:effectLst>
                <a:outerShdw blurRad="38100" dist="38100" dir="2700000" algn="tl">
                  <a:srgbClr val="C0C0C0"/>
                </a:outerShdw>
              </a:effectLst>
              <a:latin typeface="Arial" charset="0"/>
              <a:cs typeface="Arial" charset="0"/>
            </a:endParaRPr>
          </a:p>
          <a:p>
            <a:pPr marL="0" indent="0" algn="ctr">
              <a:buNone/>
            </a:pPr>
            <a:r>
              <a:rPr lang="en-US" sz="2400" b="1" i="1" u="sng" dirty="0" smtClean="0">
                <a:effectLst>
                  <a:outerShdw blurRad="38100" dist="38100" dir="2700000" algn="tl">
                    <a:srgbClr val="C0C0C0"/>
                  </a:outerShdw>
                </a:effectLst>
                <a:latin typeface="Arial" charset="0"/>
                <a:cs typeface="Arial" charset="0"/>
              </a:rPr>
              <a:t>Responsibilities</a:t>
            </a:r>
          </a:p>
          <a:p>
            <a:pPr marL="0" indent="0">
              <a:buNone/>
            </a:pPr>
            <a:r>
              <a:rPr lang="en-US" b="1" dirty="0" smtClean="0">
                <a:solidFill>
                  <a:schemeClr val="accent3">
                    <a:lumMod val="50000"/>
                  </a:schemeClr>
                </a:solidFill>
                <a:effectLst>
                  <a:outerShdw blurRad="38100" dist="38100" dir="2700000" algn="tl">
                    <a:srgbClr val="C0C0C0"/>
                  </a:outerShdw>
                </a:effectLst>
                <a:latin typeface="Arial" charset="0"/>
                <a:cs typeface="Arial" charset="0"/>
              </a:rPr>
              <a:t>123 County  </a:t>
            </a:r>
            <a:r>
              <a:rPr lang="en-US" b="1" dirty="0" smtClean="0">
                <a:solidFill>
                  <a:schemeClr val="tx2"/>
                </a:solidFill>
                <a:effectLst>
                  <a:outerShdw blurRad="38100" dist="38100" dir="2700000" algn="tl">
                    <a:srgbClr val="C0C0C0"/>
                  </a:outerShdw>
                </a:effectLst>
                <a:latin typeface="Arial" charset="0"/>
                <a:cs typeface="Arial" charset="0"/>
              </a:rPr>
              <a:t>- </a:t>
            </a:r>
            <a:r>
              <a:rPr lang="en-US" dirty="0" smtClean="0">
                <a:solidFill>
                  <a:schemeClr val="tx2"/>
                </a:solidFill>
                <a:effectLst>
                  <a:outerShdw blurRad="38100" dist="38100" dir="2700000" algn="tl">
                    <a:srgbClr val="C0C0C0"/>
                  </a:outerShdw>
                </a:effectLst>
                <a:latin typeface="Arial" charset="0"/>
                <a:cs typeface="Arial" charset="0"/>
              </a:rPr>
              <a:t>Must consult with private school officials about all topics that deal with the services:</a:t>
            </a:r>
          </a:p>
          <a:p>
            <a:pPr marL="0" indent="0">
              <a:buNone/>
            </a:pPr>
            <a:endParaRPr lang="en-US" sz="2400" dirty="0" smtClean="0">
              <a:solidFill>
                <a:schemeClr val="accent3">
                  <a:lumMod val="50000"/>
                </a:schemeClr>
              </a:solidFill>
              <a:effectLst>
                <a:outerShdw blurRad="38100" dist="38100" dir="2700000" algn="tl">
                  <a:srgbClr val="C0C0C0"/>
                </a:outerShdw>
              </a:effectLst>
              <a:latin typeface="Arial" charset="0"/>
              <a:cs typeface="Arial" charset="0"/>
            </a:endParaRPr>
          </a:p>
          <a:p>
            <a:pPr>
              <a:lnSpc>
                <a:spcPct val="85000"/>
              </a:lnSpc>
              <a:buNone/>
              <a:tabLst>
                <a:tab pos="0" algn="l"/>
              </a:tabLst>
              <a:defRPr/>
            </a:pPr>
            <a:endParaRPr lang="en-US" sz="2400" dirty="0" smtClean="0">
              <a:solidFill>
                <a:schemeClr val="tx2"/>
              </a:solidFill>
              <a:effectLst>
                <a:outerShdw blurRad="38100" dist="38100" dir="2700000" algn="tl">
                  <a:srgbClr val="C0C0C0"/>
                </a:outerShdw>
              </a:effectLst>
              <a:latin typeface="Arial" charset="0"/>
              <a:cs typeface="Arial" charset="0"/>
            </a:endParaRPr>
          </a:p>
          <a:p>
            <a:pPr>
              <a:lnSpc>
                <a:spcPct val="85000"/>
              </a:lnSpc>
              <a:buNone/>
              <a:tabLst>
                <a:tab pos="0" algn="l"/>
              </a:tabLst>
              <a:defRPr/>
            </a:pPr>
            <a:endParaRPr lang="en-US" sz="2400" cap="small" dirty="0" smtClean="0">
              <a:ln>
                <a:solidFill>
                  <a:schemeClr val="tx2"/>
                </a:solidFill>
              </a:ln>
              <a:solidFill>
                <a:schemeClr val="bg1"/>
              </a:solidFill>
              <a:latin typeface="Arial Black" pitchFamily="34" charset="0"/>
            </a:endParaRPr>
          </a:p>
          <a:p>
            <a:pPr>
              <a:lnSpc>
                <a:spcPct val="85000"/>
              </a:lnSpc>
              <a:tabLst>
                <a:tab pos="0" algn="l"/>
              </a:tabLst>
              <a:defRPr/>
            </a:pPr>
            <a:endParaRPr lang="en-US" sz="2400" cap="small" dirty="0" smtClean="0">
              <a:ln>
                <a:solidFill>
                  <a:schemeClr val="tx2"/>
                </a:solidFill>
              </a:ln>
              <a:solidFill>
                <a:schemeClr val="bg1"/>
              </a:solidFill>
              <a:latin typeface="Arial Black" pitchFamily="34" charset="0"/>
            </a:endParaRPr>
          </a:p>
          <a:p>
            <a:pPr marL="287338" indent="-287338">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cap="small" dirty="0" smtClean="0">
              <a:ln>
                <a:solidFill>
                  <a:schemeClr val="tx2"/>
                </a:solidFill>
              </a:ln>
              <a:solidFill>
                <a:schemeClr val="bg1"/>
              </a:solidFill>
              <a:latin typeface="Arial Black" pitchFamily="34" charset="0"/>
            </a:endParaRPr>
          </a:p>
          <a:p>
            <a:pPr marL="0" indent="0">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 </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MEMORANDUM OF UNDERSTANDING (MOU)</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5" name="Round Single Corner Rectangle 4"/>
          <p:cNvSpPr/>
          <p:nvPr/>
        </p:nvSpPr>
        <p:spPr>
          <a:xfrm>
            <a:off x="533400" y="3352800"/>
            <a:ext cx="7772400" cy="3200400"/>
          </a:xfrm>
          <a:prstGeom prst="round1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How and when decisions about delivery of services will be made.</a:t>
            </a:r>
          </a:p>
          <a:p>
            <a:pPr marL="341313" indent="-341313"/>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How children’s needs will be identified.</a:t>
            </a:r>
          </a:p>
          <a:p>
            <a:pPr marL="341313" indent="-341313"/>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Selection criteria.</a:t>
            </a:r>
          </a:p>
          <a:p>
            <a:pPr marL="341313" indent="-341313"/>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Services to be offered.</a:t>
            </a:r>
          </a:p>
          <a:p>
            <a:pPr marL="341313" indent="-341313"/>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r>
              <a:rPr lang="en-US" sz="2400" dirty="0" smtClean="0">
                <a:solidFill>
                  <a:schemeClr val="bg1"/>
                </a:solidFill>
                <a:effectLst>
                  <a:outerShdw blurRad="38100" dist="38100" dir="2700000" algn="tl">
                    <a:srgbClr val="C0C0C0"/>
                  </a:outerShdw>
                </a:effectLst>
                <a:latin typeface="Arial" charset="0"/>
                <a:cs typeface="Arial" charset="0"/>
              </a:rPr>
              <a:t> </a:t>
            </a:r>
          </a:p>
          <a:p>
            <a:pPr marL="341313" indent="-341313">
              <a:buFont typeface="Arial" pitchFamily="34" charset="0"/>
              <a:buChar char="•"/>
            </a:pPr>
            <a:endParaRPr lang="en-US" dirty="0" smtClean="0">
              <a:solidFill>
                <a:schemeClr val="tx2"/>
              </a:solidFill>
              <a:effectLst>
                <a:outerShdw blurRad="38100" dist="38100" dir="2700000" algn="tl">
                  <a:srgbClr val="C0C0C0"/>
                </a:outerShdw>
              </a:effectLst>
              <a:latin typeface="Arial" charset="0"/>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295400"/>
            <a:ext cx="8229600" cy="5562600"/>
          </a:xfrm>
        </p:spPr>
        <p:txBody>
          <a:bodyPr/>
          <a:lstStyle/>
          <a:p>
            <a:pPr marL="0" indent="0" algn="ctr">
              <a:buNone/>
            </a:pPr>
            <a:endParaRPr lang="en-US" sz="2400" b="1" i="1" u="sng" dirty="0" smtClean="0">
              <a:effectLst>
                <a:outerShdw blurRad="38100" dist="38100" dir="2700000" algn="tl">
                  <a:srgbClr val="C0C0C0"/>
                </a:outerShdw>
              </a:effectLst>
              <a:latin typeface="Arial" charset="0"/>
              <a:cs typeface="Arial" charset="0"/>
            </a:endParaRPr>
          </a:p>
          <a:p>
            <a:pPr marL="0" indent="0" algn="ctr">
              <a:buNone/>
            </a:pPr>
            <a:r>
              <a:rPr lang="en-US" sz="2400" b="1" i="1" u="sng" dirty="0" smtClean="0">
                <a:effectLst>
                  <a:outerShdw blurRad="38100" dist="38100" dir="2700000" algn="tl">
                    <a:srgbClr val="C0C0C0"/>
                  </a:outerShdw>
                </a:effectLst>
                <a:latin typeface="Arial" charset="0"/>
                <a:cs typeface="Arial" charset="0"/>
              </a:rPr>
              <a:t>Responsibilities</a:t>
            </a:r>
          </a:p>
          <a:p>
            <a:pPr marL="0" indent="0">
              <a:buNone/>
            </a:pPr>
            <a:r>
              <a:rPr lang="en-US" b="1" dirty="0" smtClean="0">
                <a:solidFill>
                  <a:schemeClr val="accent3">
                    <a:lumMod val="50000"/>
                  </a:schemeClr>
                </a:solidFill>
                <a:effectLst>
                  <a:outerShdw blurRad="38100" dist="38100" dir="2700000" algn="tl">
                    <a:srgbClr val="C0C0C0"/>
                  </a:outerShdw>
                </a:effectLst>
                <a:latin typeface="Arial" charset="0"/>
                <a:cs typeface="Arial" charset="0"/>
              </a:rPr>
              <a:t>123 County  </a:t>
            </a:r>
            <a:r>
              <a:rPr lang="en-US" b="1" dirty="0" smtClean="0">
                <a:solidFill>
                  <a:schemeClr val="tx2"/>
                </a:solidFill>
                <a:effectLst>
                  <a:outerShdw blurRad="38100" dist="38100" dir="2700000" algn="tl">
                    <a:srgbClr val="C0C0C0"/>
                  </a:outerShdw>
                </a:effectLst>
                <a:latin typeface="Arial" charset="0"/>
                <a:cs typeface="Arial" charset="0"/>
              </a:rPr>
              <a:t>- </a:t>
            </a:r>
            <a:r>
              <a:rPr lang="en-US" dirty="0" smtClean="0">
                <a:solidFill>
                  <a:schemeClr val="tx2"/>
                </a:solidFill>
                <a:effectLst>
                  <a:outerShdw blurRad="38100" dist="38100" dir="2700000" algn="tl">
                    <a:srgbClr val="C0C0C0"/>
                  </a:outerShdw>
                </a:effectLst>
                <a:latin typeface="Arial" charset="0"/>
                <a:cs typeface="Arial" charset="0"/>
              </a:rPr>
              <a:t>Must consult with private school officials about all topics that deal with the services:</a:t>
            </a:r>
          </a:p>
          <a:p>
            <a:pPr marL="0" indent="0">
              <a:buNone/>
            </a:pPr>
            <a:endParaRPr lang="en-US" sz="2400" dirty="0" smtClean="0">
              <a:solidFill>
                <a:schemeClr val="accent3">
                  <a:lumMod val="50000"/>
                </a:schemeClr>
              </a:solidFill>
              <a:effectLst>
                <a:outerShdw blurRad="38100" dist="38100" dir="2700000" algn="tl">
                  <a:srgbClr val="C0C0C0"/>
                </a:outerShdw>
              </a:effectLst>
              <a:latin typeface="Arial" charset="0"/>
              <a:cs typeface="Arial" charset="0"/>
            </a:endParaRPr>
          </a:p>
          <a:p>
            <a:pPr>
              <a:lnSpc>
                <a:spcPct val="85000"/>
              </a:lnSpc>
              <a:buNone/>
              <a:tabLst>
                <a:tab pos="0" algn="l"/>
              </a:tabLst>
              <a:defRPr/>
            </a:pPr>
            <a:endParaRPr lang="en-US" sz="2400" dirty="0" smtClean="0">
              <a:solidFill>
                <a:schemeClr val="tx2"/>
              </a:solidFill>
              <a:effectLst>
                <a:outerShdw blurRad="38100" dist="38100" dir="2700000" algn="tl">
                  <a:srgbClr val="C0C0C0"/>
                </a:outerShdw>
              </a:effectLst>
              <a:latin typeface="Arial" charset="0"/>
              <a:cs typeface="Arial" charset="0"/>
            </a:endParaRPr>
          </a:p>
          <a:p>
            <a:pPr>
              <a:lnSpc>
                <a:spcPct val="85000"/>
              </a:lnSpc>
              <a:buNone/>
              <a:tabLst>
                <a:tab pos="0" algn="l"/>
              </a:tabLst>
              <a:defRPr/>
            </a:pPr>
            <a:endParaRPr lang="en-US" sz="2400" cap="small" dirty="0" smtClean="0">
              <a:ln>
                <a:solidFill>
                  <a:schemeClr val="tx2"/>
                </a:solidFill>
              </a:ln>
              <a:solidFill>
                <a:schemeClr val="bg1"/>
              </a:solidFill>
              <a:latin typeface="Arial Black" pitchFamily="34" charset="0"/>
            </a:endParaRPr>
          </a:p>
          <a:p>
            <a:pPr>
              <a:lnSpc>
                <a:spcPct val="85000"/>
              </a:lnSpc>
              <a:tabLst>
                <a:tab pos="0" algn="l"/>
              </a:tabLst>
              <a:defRPr/>
            </a:pPr>
            <a:endParaRPr lang="en-US" sz="2400" cap="small" dirty="0" smtClean="0">
              <a:ln>
                <a:solidFill>
                  <a:schemeClr val="tx2"/>
                </a:solidFill>
              </a:ln>
              <a:solidFill>
                <a:schemeClr val="bg1"/>
              </a:solidFill>
              <a:latin typeface="Arial Black" pitchFamily="34" charset="0"/>
            </a:endParaRPr>
          </a:p>
          <a:p>
            <a:pPr marL="287338" indent="-287338">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cap="small" dirty="0" smtClean="0">
              <a:ln>
                <a:solidFill>
                  <a:schemeClr val="tx2"/>
                </a:solidFill>
              </a:ln>
              <a:solidFill>
                <a:schemeClr val="bg1"/>
              </a:solidFill>
              <a:latin typeface="Arial Black" pitchFamily="34" charset="0"/>
            </a:endParaRPr>
          </a:p>
          <a:p>
            <a:pPr marL="0" indent="0">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accent4"/>
              </a:solidFill>
              <a:effectLst>
                <a:outerShdw blurRad="38100" dist="38100" dir="2700000" algn="tl">
                  <a:srgbClr val="C0C0C0"/>
                </a:outerShdw>
              </a:effectLst>
              <a:latin typeface="Arial" charset="0"/>
              <a:cs typeface="Arial" charset="0"/>
            </a:endParaRPr>
          </a:p>
          <a:p>
            <a:pPr marL="0" indent="0" algn="ctr">
              <a:buNone/>
            </a:pPr>
            <a:r>
              <a:rPr lang="en-US" sz="2400" b="1" dirty="0" smtClean="0">
                <a:solidFill>
                  <a:schemeClr val="tx2"/>
                </a:solidFill>
                <a:effectLst>
                  <a:outerShdw blurRad="38100" dist="38100" dir="2700000" algn="tl">
                    <a:srgbClr val="C0C0C0"/>
                  </a:outerShdw>
                </a:effectLst>
                <a:latin typeface="Arial" charset="0"/>
                <a:cs typeface="Arial" charset="0"/>
              </a:rPr>
              <a:t> </a:t>
            </a: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a:p>
            <a:pPr marL="0" indent="0" algn="ctr">
              <a:buNone/>
            </a:pPr>
            <a:endParaRPr lang="en-US" sz="2400" b="1"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MEMORANDUM OF UNDERSTANDING (MOU)</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5" name="Round Single Corner Rectangle 4"/>
          <p:cNvSpPr/>
          <p:nvPr/>
        </p:nvSpPr>
        <p:spPr>
          <a:xfrm>
            <a:off x="533400" y="3276600"/>
            <a:ext cx="7772400" cy="3124200"/>
          </a:xfrm>
          <a:prstGeom prst="round1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How services assessed and improved.</a:t>
            </a:r>
          </a:p>
          <a:p>
            <a:pPr marL="341313" indent="-341313"/>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r>
              <a:rPr lang="en-US" dirty="0" smtClean="0">
                <a:solidFill>
                  <a:schemeClr val="bg1"/>
                </a:solidFill>
                <a:effectLst>
                  <a:outerShdw blurRad="38100" dist="38100" dir="2700000" algn="tl">
                    <a:srgbClr val="C0C0C0"/>
                  </a:outerShdw>
                </a:effectLst>
                <a:latin typeface="Arial" charset="0"/>
                <a:cs typeface="Arial" charset="0"/>
              </a:rPr>
              <a:t> </a:t>
            </a:r>
            <a:r>
              <a:rPr lang="en-US" sz="2400" dirty="0" smtClean="0">
                <a:solidFill>
                  <a:schemeClr val="bg1"/>
                </a:solidFill>
                <a:effectLst>
                  <a:outerShdw blurRad="38100" dist="38100" dir="2700000" algn="tl">
                    <a:srgbClr val="C0C0C0"/>
                  </a:outerShdw>
                </a:effectLst>
                <a:latin typeface="Arial" charset="0"/>
                <a:cs typeface="Arial" charset="0"/>
              </a:rPr>
              <a:t>Contract?</a:t>
            </a:r>
          </a:p>
          <a:p>
            <a:pPr marL="341313" indent="-341313"/>
            <a:endParaRPr lang="en-US" sz="2400" dirty="0" smtClean="0">
              <a:solidFill>
                <a:schemeClr val="bg1"/>
              </a:solidFill>
              <a:effectLst>
                <a:outerShdw blurRad="38100" dist="38100" dir="2700000" algn="tl">
                  <a:srgbClr val="C0C0C0"/>
                </a:outerShdw>
              </a:effectLst>
              <a:latin typeface="Arial" charset="0"/>
              <a:cs typeface="Arial" charset="0"/>
            </a:endParaRPr>
          </a:p>
          <a:p>
            <a:pPr marL="395288" indent="-395288">
              <a:buFont typeface="Arial" pitchFamily="34" charset="0"/>
              <a:buChar char="•"/>
              <a:tabLst>
                <a:tab pos="395288" algn="l"/>
              </a:tabLst>
            </a:pPr>
            <a:r>
              <a:rPr lang="en-US" sz="2400" dirty="0" smtClean="0">
                <a:solidFill>
                  <a:schemeClr val="bg1"/>
                </a:solidFill>
                <a:effectLst>
                  <a:outerShdw blurRad="38100" dist="38100" dir="2700000" algn="tl">
                    <a:srgbClr val="C0C0C0"/>
                  </a:outerShdw>
                </a:effectLst>
                <a:latin typeface="Arial" charset="0"/>
                <a:cs typeface="Arial" charset="0"/>
              </a:rPr>
              <a:t>Professional development activities for classroom            teachers of participants.</a:t>
            </a:r>
          </a:p>
          <a:p>
            <a:pPr marL="395288" indent="-395288">
              <a:tabLst>
                <a:tab pos="395288" algn="l"/>
              </a:tabLst>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95288" indent="-395288">
              <a:buFont typeface="Arial" pitchFamily="34" charset="0"/>
              <a:buChar char="•"/>
            </a:pPr>
            <a:r>
              <a:rPr lang="en-US" sz="2400" dirty="0" smtClean="0">
                <a:solidFill>
                  <a:schemeClr val="bg1"/>
                </a:solidFill>
                <a:effectLst>
                  <a:outerShdw blurRad="38100" dist="38100" dir="2700000" algn="tl">
                    <a:srgbClr val="C0C0C0"/>
                  </a:outerShdw>
                </a:effectLst>
                <a:latin typeface="Arial" charset="0"/>
                <a:cs typeface="Arial" charset="0"/>
              </a:rPr>
              <a:t>Activities for parents of participants.</a:t>
            </a:r>
          </a:p>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endParaRPr lang="en-US" sz="2400" dirty="0" smtClean="0">
              <a:solidFill>
                <a:schemeClr val="bg1"/>
              </a:solidFill>
              <a:effectLst>
                <a:outerShdw blurRad="38100" dist="38100" dir="2700000" algn="tl">
                  <a:srgbClr val="C0C0C0"/>
                </a:outerShdw>
              </a:effectLst>
              <a:latin typeface="Arial" charset="0"/>
              <a:cs typeface="Arial" charset="0"/>
            </a:endParaRPr>
          </a:p>
          <a:p>
            <a:pPr marL="341313" indent="-341313">
              <a:buFont typeface="Arial" pitchFamily="34" charset="0"/>
              <a:buChar char="•"/>
            </a:pPr>
            <a:endParaRPr lang="en-US" dirty="0" smtClean="0">
              <a:solidFill>
                <a:schemeClr val="bg1"/>
              </a:solidFill>
              <a:effectLst>
                <a:outerShdw blurRad="38100" dist="38100" dir="2700000" algn="tl">
                  <a:srgbClr val="C0C0C0"/>
                </a:outerShdw>
              </a:effectLst>
              <a:latin typeface="Arial" charset="0"/>
              <a:cs typeface="Arial"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762000" y="1524000"/>
            <a:ext cx="75438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9" name="TextBox 8"/>
          <p:cNvSpPr txBox="1"/>
          <p:nvPr/>
        </p:nvSpPr>
        <p:spPr>
          <a:xfrm>
            <a:off x="1600200" y="2286000"/>
            <a:ext cx="5943600" cy="3416320"/>
          </a:xfrm>
          <a:prstGeom prst="rect">
            <a:avLst/>
          </a:prstGeom>
          <a:noFill/>
        </p:spPr>
        <p:txBody>
          <a:bodyPr wrap="square" rtlCol="0">
            <a:spAutoFit/>
          </a:bodyPr>
          <a:lstStyle/>
          <a:p>
            <a:pPr algn="ctr"/>
            <a:r>
              <a:rPr lang="en-US" sz="3600" b="1" dirty="0" smtClean="0">
                <a:solidFill>
                  <a:schemeClr val="tx2"/>
                </a:solidFill>
              </a:rPr>
              <a:t>Who is responsible for what?</a:t>
            </a:r>
          </a:p>
          <a:p>
            <a:pPr algn="ctr"/>
            <a:endParaRPr lang="en-US" sz="3600" b="1" dirty="0" smtClean="0">
              <a:solidFill>
                <a:schemeClr val="tx2"/>
              </a:solidFill>
            </a:endParaRPr>
          </a:p>
          <a:p>
            <a:pPr algn="ctr"/>
            <a:endParaRPr lang="en-US" sz="3600" b="1" dirty="0" smtClean="0">
              <a:solidFill>
                <a:schemeClr val="tx2"/>
              </a:solidFill>
            </a:endParaRPr>
          </a:p>
          <a:p>
            <a:pPr algn="ctr"/>
            <a:endParaRPr lang="en-US" sz="3600" b="1" dirty="0" smtClean="0">
              <a:solidFill>
                <a:schemeClr val="tx2"/>
              </a:solidFill>
            </a:endParaRPr>
          </a:p>
          <a:p>
            <a:pPr algn="ctr"/>
            <a:r>
              <a:rPr lang="en-US" sz="3600" dirty="0" smtClean="0">
                <a:solidFill>
                  <a:srgbClr val="C00000"/>
                </a:solidFill>
              </a:rPr>
              <a:t>It depends …</a:t>
            </a:r>
            <a:endParaRPr lang="en-US" sz="3600" dirty="0">
              <a:solidFill>
                <a:srgbClr val="C00000"/>
              </a:solidFill>
            </a:endParaRPr>
          </a:p>
        </p:txBody>
      </p:sp>
      <p:pic>
        <p:nvPicPr>
          <p:cNvPr id="11" name="Picture 3" descr="C:\Users\nola.cromer\AppData\Local\Microsoft\Windows\Temporary Internet Files\Content.IE5\DUW64NI4\MCj03963040000[1].wmf"/>
          <p:cNvPicPr>
            <a:picLocks noChangeAspect="1" noChangeArrowheads="1"/>
          </p:cNvPicPr>
          <p:nvPr/>
        </p:nvPicPr>
        <p:blipFill>
          <a:blip r:embed="rId3" cstate="print"/>
          <a:srcRect/>
          <a:stretch>
            <a:fillRect/>
          </a:stretch>
        </p:blipFill>
        <p:spPr bwMode="auto">
          <a:xfrm rot="807597">
            <a:off x="5801516" y="3426056"/>
            <a:ext cx="2133600" cy="164988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Effect transition="in" filter="wipe(down)">
                                      <p:cBhvr>
                                        <p:cTn id="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762000" y="1524000"/>
            <a:ext cx="75438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125" indent="-1588">
              <a:buNone/>
            </a:pPr>
            <a:endParaRPr lang="en-US" sz="2400" dirty="0" smtClean="0">
              <a:solidFill>
                <a:schemeClr val="tx2"/>
              </a:solidFill>
            </a:endParaRPr>
          </a:p>
          <a:p>
            <a:pPr marL="111125" indent="-1588">
              <a:buNone/>
            </a:pPr>
            <a:endParaRPr lang="en-US" sz="2400" dirty="0" smtClean="0">
              <a:solidFill>
                <a:schemeClr val="tx2"/>
              </a:solidFill>
            </a:endParaRPr>
          </a:p>
          <a:p>
            <a:pPr marL="111125" indent="-1588">
              <a:buNone/>
            </a:pPr>
            <a:endParaRPr lang="en-US" sz="2800" dirty="0" smtClean="0">
              <a:solidFill>
                <a:schemeClr val="tx2"/>
              </a:solidFill>
              <a:latin typeface="Arial" pitchFamily="34" charset="0"/>
              <a:cs typeface="Arial" pitchFamily="34" charset="0"/>
            </a:endParaRPr>
          </a:p>
          <a:p>
            <a:pPr marL="111125" indent="-1588">
              <a:buNone/>
            </a:pPr>
            <a:r>
              <a:rPr lang="en-US" sz="2800" dirty="0" smtClean="0">
                <a:solidFill>
                  <a:schemeClr val="tx2"/>
                </a:solidFill>
                <a:latin typeface="Arial" pitchFamily="34" charset="0"/>
                <a:cs typeface="Arial" pitchFamily="34" charset="0"/>
              </a:rPr>
              <a:t>Section 9306(a) of ESEA requires that :</a:t>
            </a:r>
          </a:p>
          <a:p>
            <a:pPr marL="111125" indent="-1588">
              <a:buNone/>
            </a:pPr>
            <a:endParaRPr lang="en-US" sz="2800" dirty="0" smtClean="0">
              <a:solidFill>
                <a:schemeClr val="tx2"/>
              </a:solidFill>
              <a:latin typeface="Arial" pitchFamily="34" charset="0"/>
              <a:cs typeface="Arial" pitchFamily="34" charset="0"/>
            </a:endParaRPr>
          </a:p>
          <a:p>
            <a:pPr marL="850900" indent="-220663">
              <a:buFont typeface="Arial" pitchFamily="34" charset="0"/>
              <a:buChar char="•"/>
            </a:pPr>
            <a:r>
              <a:rPr lang="en-US" sz="2800" dirty="0" smtClean="0">
                <a:solidFill>
                  <a:schemeClr val="tx2"/>
                </a:solidFill>
                <a:latin typeface="Arial" pitchFamily="34" charset="0"/>
                <a:cs typeface="Arial" pitchFamily="34" charset="0"/>
              </a:rPr>
              <a:t>The program will be administered in accordance with all applicable statutes and regulations; and</a:t>
            </a:r>
          </a:p>
          <a:p>
            <a:pPr marL="850900" indent="-220663">
              <a:buFont typeface="Arial" pitchFamily="34" charset="0"/>
              <a:buChar char="•"/>
            </a:pPr>
            <a:endParaRPr lang="en-US" sz="2800" dirty="0" smtClean="0">
              <a:solidFill>
                <a:schemeClr val="tx2"/>
              </a:solidFill>
              <a:latin typeface="Arial" pitchFamily="34" charset="0"/>
              <a:cs typeface="Arial" pitchFamily="34" charset="0"/>
            </a:endParaRPr>
          </a:p>
          <a:p>
            <a:pPr marL="850900" indent="-220663">
              <a:buFont typeface="Arial" pitchFamily="34" charset="0"/>
              <a:buChar char="•"/>
            </a:pPr>
            <a:r>
              <a:rPr lang="en-US" sz="2800" dirty="0" smtClean="0">
                <a:solidFill>
                  <a:schemeClr val="tx2"/>
                </a:solidFill>
                <a:latin typeface="Arial" pitchFamily="34" charset="0"/>
                <a:cs typeface="Arial" pitchFamily="34" charset="0"/>
              </a:rPr>
              <a:t>The subgrantee will maintain control of the program.</a:t>
            </a:r>
          </a:p>
        </p:txBody>
      </p:sp>
      <p:sp>
        <p:nvSpPr>
          <p:cNvPr id="5" name="Rounded Rectangle 4"/>
          <p:cNvSpPr/>
          <p:nvPr/>
        </p:nvSpPr>
        <p:spPr>
          <a:xfrm>
            <a:off x="914400" y="1676400"/>
            <a:ext cx="7315200" cy="12192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2"/>
                </a:solidFill>
                <a:latin typeface="Calibri" pitchFamily="34" charset="0"/>
                <a:cs typeface="Times New Roman" pitchFamily="18" charset="0"/>
              </a:rPr>
              <a:t>ESEA Requirements</a:t>
            </a:r>
            <a:endParaRPr lang="en-US" sz="3600" b="1" dirty="0">
              <a:solidFill>
                <a:schemeClr val="tx2"/>
              </a:solidFill>
              <a:latin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685800" y="1371600"/>
            <a:ext cx="7543800" cy="5486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125" indent="-1588">
              <a:buNone/>
            </a:pPr>
            <a:endParaRPr lang="en-US" sz="2400" dirty="0" smtClean="0">
              <a:solidFill>
                <a:schemeClr val="tx2"/>
              </a:solidFill>
            </a:endParaRPr>
          </a:p>
          <a:p>
            <a:pPr marL="111125" indent="-1588">
              <a:buNone/>
            </a:pPr>
            <a:endParaRPr lang="en-US" sz="2400" dirty="0" smtClean="0">
              <a:solidFill>
                <a:schemeClr val="tx1"/>
              </a:solidFill>
            </a:endParaRPr>
          </a:p>
          <a:p>
            <a:pPr marL="111125" indent="-1588">
              <a:buNone/>
            </a:pPr>
            <a:endParaRPr lang="en-US" sz="2400" dirty="0" smtClean="0">
              <a:solidFill>
                <a:schemeClr val="tx1"/>
              </a:solidFill>
            </a:endParaRPr>
          </a:p>
          <a:p>
            <a:pPr marL="850900" indent="-220663"/>
            <a:endParaRPr lang="en-US" sz="2400" dirty="0" smtClean="0">
              <a:solidFill>
                <a:schemeClr val="tx1"/>
              </a:solidFill>
            </a:endParaRPr>
          </a:p>
          <a:p>
            <a:pPr marL="111125" indent="-1588">
              <a:buNone/>
            </a:pPr>
            <a:endParaRPr lang="en-US" sz="2400" dirty="0" smtClean="0">
              <a:solidFill>
                <a:schemeClr val="tx1"/>
              </a:solidFill>
            </a:endParaRPr>
          </a:p>
          <a:p>
            <a:pPr marL="111125" indent="-1588">
              <a:buNone/>
            </a:pPr>
            <a:r>
              <a:rPr lang="en-US" sz="2800" dirty="0" smtClean="0">
                <a:solidFill>
                  <a:schemeClr val="tx2"/>
                </a:solidFill>
                <a:latin typeface="Arial" pitchFamily="34" charset="0"/>
                <a:cs typeface="Arial" pitchFamily="34" charset="0"/>
              </a:rPr>
              <a:t>Section 443(a) of GEPA requires subrecipients to maintain records that fully disclose:</a:t>
            </a:r>
          </a:p>
          <a:p>
            <a:pPr marL="111125" indent="-1588">
              <a:buNone/>
            </a:pPr>
            <a:endParaRPr lang="en-US" sz="2800" dirty="0" smtClean="0">
              <a:solidFill>
                <a:schemeClr val="tx2"/>
              </a:solidFill>
              <a:latin typeface="Arial" pitchFamily="34" charset="0"/>
              <a:cs typeface="Arial" pitchFamily="34" charset="0"/>
            </a:endParaRPr>
          </a:p>
          <a:p>
            <a:pPr marL="850900" indent="-220663">
              <a:buFont typeface="Arial" pitchFamily="34" charset="0"/>
              <a:buChar char="•"/>
            </a:pPr>
            <a:r>
              <a:rPr lang="en-US" sz="2800" dirty="0" smtClean="0">
                <a:solidFill>
                  <a:schemeClr val="tx2"/>
                </a:solidFill>
                <a:latin typeface="Arial" pitchFamily="34" charset="0"/>
                <a:cs typeface="Arial" pitchFamily="34" charset="0"/>
              </a:rPr>
              <a:t> How the funds were used;</a:t>
            </a:r>
          </a:p>
          <a:p>
            <a:pPr marL="914400" indent="-284163">
              <a:buFont typeface="Arial" pitchFamily="34" charset="0"/>
              <a:buChar char="•"/>
            </a:pPr>
            <a:r>
              <a:rPr lang="en-US" sz="2800" dirty="0" smtClean="0">
                <a:solidFill>
                  <a:schemeClr val="tx2"/>
                </a:solidFill>
                <a:latin typeface="Arial" pitchFamily="34" charset="0"/>
                <a:cs typeface="Arial" pitchFamily="34" charset="0"/>
              </a:rPr>
              <a:t>Total cost of the activity for which the funds were used; and</a:t>
            </a:r>
          </a:p>
          <a:p>
            <a:pPr marL="914400" indent="-284163">
              <a:buFont typeface="Arial" pitchFamily="34" charset="0"/>
              <a:buChar char="•"/>
            </a:pPr>
            <a:r>
              <a:rPr lang="en-US" sz="2800" dirty="0" smtClean="0">
                <a:solidFill>
                  <a:schemeClr val="tx2"/>
                </a:solidFill>
                <a:latin typeface="Arial" pitchFamily="34" charset="0"/>
                <a:cs typeface="Arial" pitchFamily="34" charset="0"/>
              </a:rPr>
              <a:t>Other records that will facilitate an effective audit.</a:t>
            </a:r>
          </a:p>
          <a:p>
            <a:pPr marL="111125" indent="-1588">
              <a:buNone/>
            </a:pPr>
            <a:endParaRPr lang="en-US" sz="2400" dirty="0" smtClean="0">
              <a:solidFill>
                <a:schemeClr val="tx2"/>
              </a:solidFill>
            </a:endParaRPr>
          </a:p>
        </p:txBody>
      </p:sp>
      <p:sp>
        <p:nvSpPr>
          <p:cNvPr id="5" name="Rounded Rectangle 4"/>
          <p:cNvSpPr/>
          <p:nvPr/>
        </p:nvSpPr>
        <p:spPr>
          <a:xfrm>
            <a:off x="838200" y="1371600"/>
            <a:ext cx="7315200" cy="15240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2"/>
                </a:solidFill>
                <a:latin typeface="Calibri" pitchFamily="34" charset="0"/>
                <a:cs typeface="Times New Roman" pitchFamily="18" charset="0"/>
              </a:rPr>
              <a:t>GEPA Requirements</a:t>
            </a:r>
            <a:endParaRPr lang="en-US" sz="3600" b="1" dirty="0">
              <a:solidFill>
                <a:schemeClr val="tx2"/>
              </a:solidFill>
              <a:latin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762000" y="1524000"/>
            <a:ext cx="75438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6" name="TextBox 5"/>
          <p:cNvSpPr txBox="1"/>
          <p:nvPr/>
        </p:nvSpPr>
        <p:spPr>
          <a:xfrm>
            <a:off x="1219200" y="2057400"/>
            <a:ext cx="6781800" cy="2246769"/>
          </a:xfrm>
          <a:prstGeom prst="rect">
            <a:avLst/>
          </a:prstGeom>
          <a:noFill/>
        </p:spPr>
        <p:txBody>
          <a:bodyPr wrap="square" rtlCol="0">
            <a:spAutoFit/>
          </a:bodyPr>
          <a:lstStyle/>
          <a:p>
            <a:pPr algn="ctr"/>
            <a:endParaRPr lang="en-US" sz="2800" b="1" dirty="0" smtClean="0">
              <a:solidFill>
                <a:schemeClr val="tx2"/>
              </a:solidFill>
            </a:endParaRPr>
          </a:p>
          <a:p>
            <a:pPr algn="ctr"/>
            <a:endParaRPr lang="en-US" sz="2800" b="1" dirty="0" smtClean="0">
              <a:solidFill>
                <a:schemeClr val="tx2"/>
              </a:solidFill>
            </a:endParaRPr>
          </a:p>
          <a:p>
            <a:pPr algn="ctr"/>
            <a:r>
              <a:rPr lang="en-US" sz="2800" b="1" dirty="0" smtClean="0">
                <a:solidFill>
                  <a:schemeClr val="tx2"/>
                </a:solidFill>
              </a:rPr>
              <a:t>Ultimately, the LEA is responsible for ensuring that the Title I program is compliant.</a:t>
            </a:r>
            <a:endParaRPr lang="en-US" sz="2800" b="1" dirty="0">
              <a:solidFill>
                <a:schemeClr val="tx2"/>
              </a:solidFill>
            </a:endParaRPr>
          </a:p>
        </p:txBody>
      </p:sp>
      <p:pic>
        <p:nvPicPr>
          <p:cNvPr id="7" name="Picture 2" descr="C:\Users\nola.cromer\AppData\Local\Microsoft\Windows\Temporary Internet Files\Content.IE5\DUW64NI4\MCBD06937_0000[1].wmf"/>
          <p:cNvPicPr>
            <a:picLocks noChangeAspect="1" noChangeArrowheads="1"/>
          </p:cNvPicPr>
          <p:nvPr/>
        </p:nvPicPr>
        <p:blipFill>
          <a:blip r:embed="rId3" cstate="print"/>
          <a:srcRect/>
          <a:stretch>
            <a:fillRect/>
          </a:stretch>
        </p:blipFill>
        <p:spPr bwMode="auto">
          <a:xfrm>
            <a:off x="5791200" y="4114800"/>
            <a:ext cx="2133600" cy="1446581"/>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762000" y="1524000"/>
            <a:ext cx="75438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6" name="TextBox 5"/>
          <p:cNvSpPr txBox="1"/>
          <p:nvPr/>
        </p:nvSpPr>
        <p:spPr>
          <a:xfrm>
            <a:off x="1219200" y="2057400"/>
            <a:ext cx="6781800" cy="2677656"/>
          </a:xfrm>
          <a:prstGeom prst="rect">
            <a:avLst/>
          </a:prstGeom>
          <a:noFill/>
        </p:spPr>
        <p:txBody>
          <a:bodyPr wrap="square" rtlCol="0">
            <a:spAutoFit/>
          </a:bodyPr>
          <a:lstStyle/>
          <a:p>
            <a:pPr algn="ctr"/>
            <a:endParaRPr lang="en-US" sz="2800" b="1" dirty="0" smtClean="0">
              <a:solidFill>
                <a:schemeClr val="tx2"/>
              </a:solidFill>
            </a:endParaRPr>
          </a:p>
          <a:p>
            <a:pPr algn="ctr"/>
            <a:r>
              <a:rPr lang="en-US" sz="2800" b="1" dirty="0" smtClean="0">
                <a:solidFill>
                  <a:schemeClr val="tx2"/>
                </a:solidFill>
              </a:rPr>
              <a:t>What are some findings that we have identified around contracts for Title I equitable services?</a:t>
            </a:r>
          </a:p>
          <a:p>
            <a:pPr algn="ctr"/>
            <a:endParaRPr lang="en-US" sz="2800" b="1" dirty="0" smtClean="0">
              <a:solidFill>
                <a:schemeClr val="tx2"/>
              </a:solidFill>
            </a:endParaRPr>
          </a:p>
          <a:p>
            <a:pPr algn="ctr"/>
            <a:endParaRPr lang="en-US" sz="2800" b="1" dirty="0" smtClean="0">
              <a:solidFill>
                <a:schemeClr val="tx2"/>
              </a:solidFill>
            </a:endParaRPr>
          </a:p>
        </p:txBody>
      </p:sp>
      <p:sp>
        <p:nvSpPr>
          <p:cNvPr id="8" name="Rounded Rectangle 7"/>
          <p:cNvSpPr/>
          <p:nvPr/>
        </p:nvSpPr>
        <p:spPr>
          <a:xfrm>
            <a:off x="1828800" y="3962400"/>
            <a:ext cx="5562600" cy="1752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2362200" y="4343400"/>
            <a:ext cx="4572000" cy="584775"/>
          </a:xfrm>
          <a:prstGeom prst="rect">
            <a:avLst/>
          </a:prstGeom>
          <a:noFill/>
        </p:spPr>
        <p:txBody>
          <a:bodyPr wrap="square" rtlCol="0">
            <a:spAutoFit/>
          </a:bodyPr>
          <a:lstStyle/>
          <a:p>
            <a:pPr algn="ctr"/>
            <a:r>
              <a:rPr lang="en-US" sz="3200" b="1" dirty="0" smtClean="0"/>
              <a:t>Findings</a:t>
            </a:r>
            <a:endParaRPr lang="en-US" sz="3200" b="1" dirty="0"/>
          </a:p>
        </p:txBody>
      </p:sp>
      <p:pic>
        <p:nvPicPr>
          <p:cNvPr id="114690" name="Picture 2" descr="C:\Users\nola.cromer\AppData\Local\Microsoft\Windows\Temporary Internet Files\Content.IE5\73K3ZVBB\MCj04347130000[1].wmf"/>
          <p:cNvPicPr>
            <a:picLocks noChangeAspect="1" noChangeArrowheads="1"/>
          </p:cNvPicPr>
          <p:nvPr/>
        </p:nvPicPr>
        <p:blipFill>
          <a:blip r:embed="rId3" cstate="print"/>
          <a:srcRect/>
          <a:stretch>
            <a:fillRect/>
          </a:stretch>
        </p:blipFill>
        <p:spPr bwMode="auto">
          <a:xfrm>
            <a:off x="6477000" y="3276600"/>
            <a:ext cx="1844675" cy="1933575"/>
          </a:xfrm>
          <a:prstGeom prst="rect">
            <a:avLst/>
          </a:prstGeom>
          <a:noFill/>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762000" y="1524000"/>
            <a:ext cx="75438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6" name="TextBox 5"/>
          <p:cNvSpPr txBox="1"/>
          <p:nvPr/>
        </p:nvSpPr>
        <p:spPr>
          <a:xfrm>
            <a:off x="1219200" y="1676400"/>
            <a:ext cx="6781800" cy="5324535"/>
          </a:xfrm>
          <a:prstGeom prst="rect">
            <a:avLst/>
          </a:prstGeom>
          <a:noFill/>
        </p:spPr>
        <p:txBody>
          <a:bodyPr wrap="square" rtlCol="0">
            <a:spAutoFit/>
          </a:bodyPr>
          <a:lstStyle/>
          <a:p>
            <a:pPr algn="ctr"/>
            <a:endParaRPr lang="en-US" sz="2800" b="1" dirty="0" smtClean="0">
              <a:solidFill>
                <a:schemeClr val="tx2"/>
              </a:solidFill>
            </a:endParaRPr>
          </a:p>
          <a:p>
            <a:pPr marL="287338" indent="-287338">
              <a:buFont typeface="Arial" pitchFamily="34" charset="0"/>
              <a:buChar char="•"/>
            </a:pPr>
            <a:r>
              <a:rPr lang="en-US" sz="2400" dirty="0" smtClean="0">
                <a:solidFill>
                  <a:schemeClr val="tx2"/>
                </a:solidFill>
              </a:rPr>
              <a:t>The contractor provided professional development activities through an on-line system.  Private school teachers select activities in which they wish to participate.</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The contractor provided services to Title I children in the regular private school classrooms.</a:t>
            </a:r>
          </a:p>
          <a:p>
            <a:pPr marL="287338" indent="-287338"/>
            <a:r>
              <a:rPr lang="en-US" sz="2400" dirty="0" smtClean="0">
                <a:solidFill>
                  <a:schemeClr val="tx2"/>
                </a:solidFill>
              </a:rPr>
              <a:t> </a:t>
            </a:r>
          </a:p>
          <a:p>
            <a:pPr marL="287338" indent="-287338">
              <a:buFont typeface="Arial" pitchFamily="34" charset="0"/>
              <a:buChar char="•"/>
            </a:pPr>
            <a:r>
              <a:rPr lang="en-US" sz="2400" dirty="0" smtClean="0">
                <a:solidFill>
                  <a:schemeClr val="tx2"/>
                </a:solidFill>
              </a:rPr>
              <a:t>The LEA used the contractor’s evaluation because the contractor told the LEA that it must use it.</a:t>
            </a:r>
          </a:p>
          <a:p>
            <a:pPr marL="287338" indent="-287338"/>
            <a:endParaRPr lang="en-US" sz="2400" dirty="0" smtClean="0">
              <a:solidFill>
                <a:schemeClr val="tx2"/>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THIRD-PARTY CONTRACTS</a:t>
            </a:r>
            <a:endParaRPr dirty="0">
              <a:ea typeface="+mn-ea"/>
            </a:endParaRPr>
          </a:p>
        </p:txBody>
      </p:sp>
      <p:sp>
        <p:nvSpPr>
          <p:cNvPr id="10" name="Rectangle 9"/>
          <p:cNvSpPr/>
          <p:nvPr/>
        </p:nvSpPr>
        <p:spPr>
          <a:xfrm>
            <a:off x="685800" y="1295400"/>
            <a:ext cx="7620000" cy="525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6" name="TextBox 5"/>
          <p:cNvSpPr txBox="1"/>
          <p:nvPr/>
        </p:nvSpPr>
        <p:spPr>
          <a:xfrm>
            <a:off x="1219200" y="1371600"/>
            <a:ext cx="6781800" cy="4955203"/>
          </a:xfrm>
          <a:prstGeom prst="rect">
            <a:avLst/>
          </a:prstGeom>
          <a:noFill/>
        </p:spPr>
        <p:txBody>
          <a:bodyPr wrap="square" rtlCol="0">
            <a:spAutoFit/>
          </a:bodyPr>
          <a:lstStyle/>
          <a:p>
            <a:pPr algn="ctr"/>
            <a:endParaRPr lang="en-US" sz="2800" b="1" dirty="0" smtClean="0">
              <a:solidFill>
                <a:schemeClr val="tx2"/>
              </a:solidFill>
            </a:endParaRPr>
          </a:p>
          <a:p>
            <a:pPr marL="287338" indent="-287338">
              <a:buFont typeface="Arial" pitchFamily="34" charset="0"/>
              <a:buChar char="•"/>
            </a:pPr>
            <a:r>
              <a:rPr lang="en-US" sz="2400" dirty="0" smtClean="0">
                <a:solidFill>
                  <a:schemeClr val="tx2"/>
                </a:solidFill>
              </a:rPr>
              <a:t>The contractor provided invoices that had not broken out administrative, instructional, professional development and family involvement costs.</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The contractor allowed private school teachers to use the equipment, materials and supplies purchased with Title I funds when the contractor was not using them. </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The LEA had done a sole source contract in violation of the State’s procurement policies.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228600" y="1295400"/>
            <a:ext cx="8458200" cy="480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57150">
            <a:solidFill>
              <a:schemeClr val="tx2"/>
            </a:solidFill>
          </a:ln>
        </p:spPr>
        <p:txBody>
          <a:bodyPr/>
          <a:lstStyle/>
          <a:p>
            <a:pPr marL="625475" indent="0">
              <a:buFont typeface="Arial" charset="0"/>
              <a:buNone/>
            </a:pPr>
            <a:endParaRPr lang="en-US" sz="800" dirty="0" smtClean="0">
              <a:effectLst>
                <a:outerShdw blurRad="38100" dist="38100" dir="2700000" algn="tl">
                  <a:srgbClr val="FFFFFF"/>
                </a:outerShdw>
              </a:effectLst>
              <a:latin typeface="Arial" charset="0"/>
              <a:cs typeface="Arial" charset="0"/>
            </a:endParaRPr>
          </a:p>
          <a:p>
            <a:pPr marL="625475" indent="0">
              <a:buFont typeface="Arial" charset="0"/>
              <a:buNone/>
            </a:pPr>
            <a:endParaRPr lang="en-US" sz="1100" dirty="0" smtClean="0">
              <a:effectLst>
                <a:outerShdw blurRad="38100" dist="38100" dir="2700000" algn="tl">
                  <a:srgbClr val="FFFFFF"/>
                </a:outerShdw>
              </a:effectLst>
              <a:latin typeface="Arial" charset="0"/>
              <a:cs typeface="Arial" charset="0"/>
            </a:endParaRPr>
          </a:p>
          <a:p>
            <a:pPr marL="625475" indent="0">
              <a:spcBef>
                <a:spcPts val="600"/>
              </a:spcBef>
              <a:buFont typeface="Arial" charset="0"/>
              <a:buNone/>
            </a:pPr>
            <a:endParaRPr lang="en-US" sz="3600" dirty="0" smtClean="0">
              <a:effectLst>
                <a:outerShdw blurRad="38100" dist="38100" dir="2700000" algn="tl">
                  <a:srgbClr val="FFFFFF"/>
                </a:outerShdw>
              </a:effectLst>
              <a:latin typeface="Arial" charset="0"/>
              <a:cs typeface="Arial" charset="0"/>
            </a:endParaRPr>
          </a:p>
          <a:p>
            <a:pPr marL="625475" indent="0">
              <a:spcBef>
                <a:spcPts val="600"/>
              </a:spcBef>
              <a:buFont typeface="Arial" charset="0"/>
              <a:buNone/>
            </a:pPr>
            <a:r>
              <a:rPr lang="en-US" sz="3600" dirty="0" smtClean="0">
                <a:effectLst>
                  <a:outerShdw blurRad="38100" dist="38100" dir="2700000" algn="tl">
                    <a:srgbClr val="FFFFFF"/>
                  </a:outerShdw>
                </a:effectLst>
                <a:latin typeface="Arial" charset="0"/>
                <a:cs typeface="Arial" charset="0"/>
              </a:rPr>
              <a:t> </a:t>
            </a:r>
          </a:p>
          <a:p>
            <a:pPr marL="625475" indent="0">
              <a:spcBef>
                <a:spcPts val="600"/>
              </a:spcBef>
              <a:buFont typeface="Arial" charset="0"/>
              <a:buNone/>
            </a:pPr>
            <a:r>
              <a:rPr lang="en-US" sz="3600" dirty="0" smtClean="0">
                <a:effectLst>
                  <a:outerShdw blurRad="38100" dist="38100" dir="2700000" algn="tl">
                    <a:srgbClr val="FFFFFF"/>
                  </a:outerShdw>
                </a:effectLst>
                <a:latin typeface="Arial" charset="0"/>
                <a:cs typeface="Arial" charset="0"/>
              </a:rPr>
              <a:t>   </a:t>
            </a:r>
            <a:endParaRPr lang="en-US" dirty="0" smtClean="0">
              <a:effectLst>
                <a:outerShdw blurRad="38100" dist="38100" dir="2700000" algn="tl">
                  <a:srgbClr val="FFFFFF"/>
                </a:outerShdw>
              </a:effectLst>
              <a:latin typeface="Arial" charset="0"/>
              <a:cs typeface="Arial" charset="0"/>
            </a:endParaRPr>
          </a:p>
          <a:p>
            <a:pPr marL="625475" indent="0">
              <a:buFont typeface="Arial" charset="0"/>
              <a:buNone/>
            </a:pPr>
            <a:r>
              <a:rPr lang="en-US" dirty="0" smtClean="0">
                <a:effectLst>
                  <a:outerShdw blurRad="38100" dist="38100" dir="2700000" algn="tl">
                    <a:srgbClr val="FFFFFF"/>
                  </a:outerShdw>
                </a:effectLst>
                <a:latin typeface="Arial" charset="0"/>
                <a:cs typeface="Arial" charset="0"/>
              </a:rPr>
              <a:t>   </a:t>
            </a:r>
          </a:p>
        </p:txBody>
      </p:sp>
      <p:sp>
        <p:nvSpPr>
          <p:cNvPr id="3075" name="Title 1"/>
          <p:cNvSpPr>
            <a:spLocks noGrp="1"/>
          </p:cNvSpPr>
          <p:nvPr>
            <p:ph type="title"/>
          </p:nvPr>
        </p:nvSpPr>
        <p:spPr>
          <a:xfrm>
            <a:off x="381000" y="76200"/>
            <a:ext cx="8229600" cy="1143000"/>
          </a:xfrm>
        </p:spPr>
        <p:txBody>
          <a:bodyPr/>
          <a:lstStyle/>
          <a:p>
            <a:pPr indent="0">
              <a:defRPr/>
            </a:pPr>
            <a:r>
              <a:rPr sz="6000" dirty="0" smtClean="0">
                <a:ea typeface="+mn-ea"/>
              </a:rPr>
              <a:t>   Topics Posed  </a:t>
            </a:r>
          </a:p>
        </p:txBody>
      </p:sp>
      <p:pic>
        <p:nvPicPr>
          <p:cNvPr id="61441" name="Picture 1" descr="C:\Users\nola.cromer\AppData\Local\Microsoft\Windows\Temporary Internet Files\Content.IE5\73K3ZVBB\MCj04344110000[1].wmf"/>
          <p:cNvPicPr>
            <a:picLocks noChangeAspect="1" noChangeArrowheads="1"/>
          </p:cNvPicPr>
          <p:nvPr/>
        </p:nvPicPr>
        <p:blipFill>
          <a:blip r:embed="rId3" cstate="print"/>
          <a:srcRect/>
          <a:stretch>
            <a:fillRect/>
          </a:stretch>
        </p:blipFill>
        <p:spPr bwMode="auto">
          <a:xfrm rot="805313">
            <a:off x="6488118" y="14414"/>
            <a:ext cx="1625600" cy="1600200"/>
          </a:xfrm>
          <a:prstGeom prst="rect">
            <a:avLst/>
          </a:prstGeom>
          <a:noFill/>
        </p:spPr>
      </p:pic>
      <p:sp>
        <p:nvSpPr>
          <p:cNvPr id="6" name="TextBox 5"/>
          <p:cNvSpPr txBox="1"/>
          <p:nvPr/>
        </p:nvSpPr>
        <p:spPr>
          <a:xfrm>
            <a:off x="304800" y="1447800"/>
            <a:ext cx="8229600" cy="4524315"/>
          </a:xfrm>
          <a:prstGeom prst="rect">
            <a:avLst/>
          </a:prstGeom>
          <a:noFill/>
        </p:spPr>
        <p:txBody>
          <a:bodyPr wrap="square" rtlCol="0">
            <a:spAutoFit/>
          </a:bodyPr>
          <a:lstStyle/>
          <a:p>
            <a:pPr>
              <a:buFont typeface="Arial" pitchFamily="34" charset="0"/>
              <a:buChar char="•"/>
            </a:pPr>
            <a:r>
              <a:rPr lang="en-US" b="1" dirty="0" smtClean="0">
                <a:solidFill>
                  <a:schemeClr val="tx2"/>
                </a:solidFill>
              </a:rPr>
              <a:t>  Timely and meaningful consultation</a:t>
            </a:r>
          </a:p>
          <a:p>
            <a:endParaRPr lang="en-US" b="1" dirty="0" smtClean="0">
              <a:solidFill>
                <a:schemeClr val="tx2"/>
              </a:solidFill>
            </a:endParaRPr>
          </a:p>
          <a:p>
            <a:pPr>
              <a:buFont typeface="Arial" pitchFamily="34" charset="0"/>
              <a:buChar char="•"/>
            </a:pPr>
            <a:r>
              <a:rPr lang="en-US" b="1" dirty="0" smtClean="0">
                <a:solidFill>
                  <a:schemeClr val="tx2"/>
                </a:solidFill>
              </a:rPr>
              <a:t>  MOUs versus Third Party Contracts/ Who is responsible for what</a:t>
            </a:r>
          </a:p>
          <a:p>
            <a:pPr>
              <a:buFont typeface="Arial" pitchFamily="34" charset="0"/>
              <a:buChar char="•"/>
            </a:pPr>
            <a:endParaRPr lang="en-US" b="1" dirty="0" smtClean="0">
              <a:solidFill>
                <a:schemeClr val="tx2"/>
              </a:solidFill>
            </a:endParaRPr>
          </a:p>
          <a:p>
            <a:pPr>
              <a:buFont typeface="Arial" pitchFamily="34" charset="0"/>
              <a:buChar char="•"/>
            </a:pPr>
            <a:r>
              <a:rPr lang="en-US" b="1" dirty="0" smtClean="0">
                <a:solidFill>
                  <a:schemeClr val="tx2"/>
                </a:solidFill>
              </a:rPr>
              <a:t>  How services are provided and by whom</a:t>
            </a:r>
          </a:p>
          <a:p>
            <a:pPr>
              <a:buFont typeface="Arial" pitchFamily="34" charset="0"/>
              <a:buChar char="•"/>
            </a:pPr>
            <a:endParaRPr lang="en-US" b="1" dirty="0" smtClean="0">
              <a:solidFill>
                <a:schemeClr val="tx2"/>
              </a:solidFill>
            </a:endParaRPr>
          </a:p>
          <a:p>
            <a:pPr marL="177800" indent="-177800">
              <a:buFont typeface="Arial" pitchFamily="34" charset="0"/>
              <a:buChar char="•"/>
            </a:pPr>
            <a:r>
              <a:rPr lang="en-US" b="1" dirty="0" smtClean="0">
                <a:solidFill>
                  <a:schemeClr val="tx2"/>
                </a:solidFill>
              </a:rPr>
              <a:t>Documentation (how and when to generate the list of address and academically eligible students, making revisions to the program, etc.</a:t>
            </a:r>
          </a:p>
          <a:p>
            <a:pPr marL="177800" indent="-177800">
              <a:buFont typeface="Arial" pitchFamily="34" charset="0"/>
              <a:buChar char="•"/>
            </a:pPr>
            <a:endParaRPr lang="en-US" b="1" dirty="0" smtClean="0">
              <a:solidFill>
                <a:schemeClr val="tx2"/>
              </a:solidFill>
            </a:endParaRPr>
          </a:p>
          <a:p>
            <a:pPr marL="177800" indent="-177800">
              <a:buFont typeface="Arial" pitchFamily="34" charset="0"/>
              <a:buChar char="•"/>
            </a:pPr>
            <a:r>
              <a:rPr lang="en-US" b="1" dirty="0" smtClean="0">
                <a:solidFill>
                  <a:schemeClr val="tx2"/>
                </a:solidFill>
              </a:rPr>
              <a:t>Compliance issues (using HQ teachers, acceptable purchases – instruction, parent involvement, administration), start and end of services</a:t>
            </a:r>
          </a:p>
          <a:p>
            <a:pPr marL="177800" indent="-177800">
              <a:buFont typeface="Arial" pitchFamily="34" charset="0"/>
              <a:buChar char="•"/>
            </a:pPr>
            <a:endParaRPr lang="en-US" b="1" dirty="0" smtClean="0">
              <a:solidFill>
                <a:schemeClr val="tx2"/>
              </a:solidFill>
            </a:endParaRPr>
          </a:p>
          <a:p>
            <a:pPr marL="177800" indent="-177800">
              <a:buFont typeface="Arial" pitchFamily="34" charset="0"/>
              <a:buChar char="•"/>
            </a:pPr>
            <a:r>
              <a:rPr lang="en-US" b="1" dirty="0" smtClean="0">
                <a:solidFill>
                  <a:schemeClr val="tx2"/>
                </a:solidFill>
              </a:rPr>
              <a:t>Consulting with neighboring LEAs</a:t>
            </a:r>
          </a:p>
          <a:p>
            <a:pPr marL="177800" indent="-177800">
              <a:buFont typeface="Arial" pitchFamily="34" charset="0"/>
              <a:buChar char="•"/>
            </a:pPr>
            <a:endParaRPr lang="en-US" b="1" dirty="0" smtClean="0"/>
          </a:p>
          <a:p>
            <a:endParaRPr lang="en-US" b="1"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229600" cy="2286000"/>
          </a:xfrm>
          <a:effectLst>
            <a:innerShdw blurRad="63500" dist="50800" dir="5400000">
              <a:prstClr val="black">
                <a:alpha val="50000"/>
              </a:prstClr>
            </a:innerShdw>
            <a:reflection blurRad="6350" stA="52000" endA="300" endPos="35000" dir="5400000" sy="-100000" algn="bl" rotWithShape="0"/>
          </a:effectLst>
          <a:scene3d>
            <a:camera prst="orthographicFront"/>
            <a:lightRig rig="threePt" dir="t"/>
          </a:scene3d>
          <a:sp3d>
            <a:bevelT/>
          </a:sp3d>
        </p:spPr>
        <p:txBody>
          <a:bodyPr>
            <a:noAutofit/>
          </a:bodyPr>
          <a:lstStyle/>
          <a:p>
            <a:pPr indent="0">
              <a:spcBef>
                <a:spcPts val="1800"/>
              </a:spcBef>
              <a:defRPr/>
            </a:pPr>
            <a:r>
              <a:rPr lang="en-US" sz="5400" dirty="0" smtClean="0">
                <a:effectLst/>
                <a:latin typeface="Arial" pitchFamily="34" charset="0"/>
                <a:ea typeface="+mn-ea"/>
                <a:cs typeface="Arial" pitchFamily="34" charset="0"/>
              </a:rPr>
              <a:t>Documentation that should be maintained by the LEA</a:t>
            </a:r>
            <a:endParaRPr sz="5400" dirty="0">
              <a:effectLst/>
              <a:latin typeface="Arial" pitchFamily="34" charset="0"/>
              <a:ea typeface="+mn-ea"/>
              <a:cs typeface="Arial" pitchFamily="34" charset="0"/>
            </a:endParaRPr>
          </a:p>
        </p:txBody>
      </p:sp>
      <p:sp>
        <p:nvSpPr>
          <p:cNvPr id="113665" name="Documents"/>
          <p:cNvSpPr>
            <a:spLocks noEditPoints="1" noChangeArrowheads="1"/>
          </p:cNvSpPr>
          <p:nvPr/>
        </p:nvSpPr>
        <p:spPr bwMode="auto">
          <a:xfrm rot="20183520">
            <a:off x="685800" y="4343400"/>
            <a:ext cx="1352550" cy="1743075"/>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pic>
        <p:nvPicPr>
          <p:cNvPr id="113666" name="Picture 2" descr="C:\Users\nola.cromer\AppData\Local\Microsoft\Windows\Temporary Internet Files\Content.IE5\0YBJTDVY\MPj04054940000[1].jpg"/>
          <p:cNvPicPr>
            <a:picLocks noChangeAspect="1" noChangeArrowheads="1"/>
          </p:cNvPicPr>
          <p:nvPr/>
        </p:nvPicPr>
        <p:blipFill>
          <a:blip r:embed="rId3" cstate="print"/>
          <a:srcRect/>
          <a:stretch>
            <a:fillRect/>
          </a:stretch>
        </p:blipFill>
        <p:spPr bwMode="auto">
          <a:xfrm>
            <a:off x="6629400" y="4191000"/>
            <a:ext cx="2514600" cy="1752600"/>
          </a:xfrm>
          <a:prstGeom prst="rect">
            <a:avLst/>
          </a:prstGeom>
          <a:noFill/>
        </p:spPr>
      </p:pic>
      <p:pic>
        <p:nvPicPr>
          <p:cNvPr id="113668" name="Picture 4" descr="C:\Users\nola.cromer\AppData\Local\Microsoft\Windows\Temporary Internet Files\Content.IE5\IT8MIAAQ\MCj04326360000[1].png"/>
          <p:cNvPicPr>
            <a:picLocks noChangeAspect="1" noChangeArrowheads="1"/>
          </p:cNvPicPr>
          <p:nvPr/>
        </p:nvPicPr>
        <p:blipFill>
          <a:blip r:embed="rId4" cstate="print"/>
          <a:srcRect/>
          <a:stretch>
            <a:fillRect/>
          </a:stretch>
        </p:blipFill>
        <p:spPr bwMode="auto">
          <a:xfrm>
            <a:off x="3810000" y="4343400"/>
            <a:ext cx="1714500" cy="1238250"/>
          </a:xfrm>
          <a:prstGeom prst="rect">
            <a:avLst/>
          </a:prstGeom>
          <a:noFill/>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DOCUMENTATION</a:t>
            </a:r>
            <a:endParaRPr dirty="0">
              <a:ea typeface="+mn-ea"/>
            </a:endParaRPr>
          </a:p>
        </p:txBody>
      </p:sp>
      <p:sp>
        <p:nvSpPr>
          <p:cNvPr id="10" name="Rectangle 9"/>
          <p:cNvSpPr/>
          <p:nvPr/>
        </p:nvSpPr>
        <p:spPr>
          <a:xfrm>
            <a:off x="685800" y="1295400"/>
            <a:ext cx="7620000" cy="525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6" name="TextBox 5"/>
          <p:cNvSpPr txBox="1"/>
          <p:nvPr/>
        </p:nvSpPr>
        <p:spPr>
          <a:xfrm>
            <a:off x="1219200" y="1371600"/>
            <a:ext cx="6781800" cy="5693866"/>
          </a:xfrm>
          <a:prstGeom prst="rect">
            <a:avLst/>
          </a:prstGeom>
          <a:noFill/>
        </p:spPr>
        <p:txBody>
          <a:bodyPr wrap="square" rtlCol="0">
            <a:spAutoFit/>
          </a:bodyPr>
          <a:lstStyle/>
          <a:p>
            <a:pPr algn="ctr"/>
            <a:endParaRPr lang="en-US" sz="2800" b="1" dirty="0" smtClean="0">
              <a:solidFill>
                <a:schemeClr val="tx2"/>
              </a:solidFill>
            </a:endParaRPr>
          </a:p>
          <a:p>
            <a:pPr marL="287338" indent="-287338">
              <a:buFont typeface="Arial" pitchFamily="34" charset="0"/>
              <a:buChar char="•"/>
            </a:pPr>
            <a:r>
              <a:rPr lang="en-US" sz="2400" dirty="0" smtClean="0">
                <a:solidFill>
                  <a:schemeClr val="tx2"/>
                </a:solidFill>
              </a:rPr>
              <a:t>List of addresses for low-income children generating funds.</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 Low-income data from private schools.</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 List of participating children.</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 Documentation of eligibility.</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 Back up evidence for invoices.</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Professional development and parent involvement activities.</a:t>
            </a:r>
          </a:p>
          <a:p>
            <a:pPr marL="287338" indent="-287338">
              <a:buFont typeface="Arial" pitchFamily="34" charset="0"/>
              <a:buChar char="•"/>
            </a:pPr>
            <a:endParaRPr lang="en-US" sz="2400" dirty="0" smtClean="0">
              <a:solidFill>
                <a:schemeClr val="tx2"/>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indent="0" algn="ctr">
              <a:defRPr/>
            </a:pPr>
            <a:r>
              <a:rPr lang="en-US" dirty="0" smtClean="0">
                <a:ea typeface="+mn-ea"/>
              </a:rPr>
              <a:t>DOCUMENTATION</a:t>
            </a:r>
            <a:endParaRPr dirty="0">
              <a:ea typeface="+mn-ea"/>
            </a:endParaRPr>
          </a:p>
        </p:txBody>
      </p:sp>
      <p:sp>
        <p:nvSpPr>
          <p:cNvPr id="10" name="Rectangle 9"/>
          <p:cNvSpPr/>
          <p:nvPr/>
        </p:nvSpPr>
        <p:spPr>
          <a:xfrm>
            <a:off x="685800" y="1295400"/>
            <a:ext cx="7620000" cy="525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2"/>
              </a:solidFill>
              <a:latin typeface="Arial" pitchFamily="34" charset="0"/>
              <a:cs typeface="Arial" pitchFamily="34" charset="0"/>
            </a:endParaRPr>
          </a:p>
        </p:txBody>
      </p:sp>
      <p:sp>
        <p:nvSpPr>
          <p:cNvPr id="6" name="TextBox 5"/>
          <p:cNvSpPr txBox="1"/>
          <p:nvPr/>
        </p:nvSpPr>
        <p:spPr>
          <a:xfrm>
            <a:off x="1219200" y="1371600"/>
            <a:ext cx="6781800" cy="4585871"/>
          </a:xfrm>
          <a:prstGeom prst="rect">
            <a:avLst/>
          </a:prstGeom>
          <a:noFill/>
        </p:spPr>
        <p:txBody>
          <a:bodyPr wrap="square" rtlCol="0">
            <a:spAutoFit/>
          </a:bodyPr>
          <a:lstStyle/>
          <a:p>
            <a:pPr algn="ctr"/>
            <a:endParaRPr lang="en-US" sz="2800" b="1" dirty="0" smtClean="0">
              <a:solidFill>
                <a:schemeClr val="tx2"/>
              </a:solidFill>
            </a:endParaRPr>
          </a:p>
          <a:p>
            <a:pPr marL="287338" indent="-287338">
              <a:buFont typeface="Arial" pitchFamily="34" charset="0"/>
              <a:buChar char="•"/>
            </a:pPr>
            <a:r>
              <a:rPr lang="en-US" sz="2400" dirty="0" smtClean="0">
                <a:solidFill>
                  <a:schemeClr val="tx2"/>
                </a:solidFill>
              </a:rPr>
              <a:t>Inventory of equipment paid for by Title I.</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Agendas (Consultation).</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Affirmation forms. </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 Evaluation.</a:t>
            </a:r>
          </a:p>
          <a:p>
            <a:pPr marL="287338" indent="-287338">
              <a:buFont typeface="Arial" pitchFamily="34" charset="0"/>
              <a:buChar char="•"/>
            </a:pPr>
            <a:endParaRPr lang="en-US" sz="2400" dirty="0" smtClean="0">
              <a:solidFill>
                <a:schemeClr val="tx2"/>
              </a:solidFill>
            </a:endParaRPr>
          </a:p>
          <a:p>
            <a:pPr marL="287338" indent="-287338">
              <a:buFont typeface="Arial" pitchFamily="34" charset="0"/>
              <a:buChar char="•"/>
            </a:pPr>
            <a:r>
              <a:rPr lang="en-US" sz="2400" dirty="0" smtClean="0">
                <a:solidFill>
                  <a:schemeClr val="tx2"/>
                </a:solidFill>
              </a:rPr>
              <a:t> Anything else that is needed for an audit.</a:t>
            </a:r>
          </a:p>
          <a:p>
            <a:pPr marL="287338" indent="-287338"/>
            <a:r>
              <a:rPr lang="en-US" sz="2400" dirty="0" smtClean="0">
                <a:solidFill>
                  <a:schemeClr val="tx2"/>
                </a:solidFill>
              </a:rPr>
              <a:t> </a:t>
            </a:r>
          </a:p>
          <a:p>
            <a:pPr marL="287338" indent="-287338">
              <a:buFont typeface="Arial" pitchFamily="34" charset="0"/>
              <a:buChar char="•"/>
            </a:pPr>
            <a:endParaRPr lang="en-US" sz="2400" dirty="0" smtClean="0">
              <a:solidFill>
                <a:schemeClr val="tx2"/>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676400"/>
          </a:xfrm>
          <a:effectLst>
            <a:innerShdw blurRad="63500" dist="50800" dir="5400000">
              <a:prstClr val="black">
                <a:alpha val="50000"/>
              </a:prstClr>
            </a:innerShdw>
            <a:reflection blurRad="6350" stA="52000" endA="300" endPos="35000" dir="5400000" sy="-100000" algn="bl" rotWithShape="0"/>
          </a:effectLst>
          <a:scene3d>
            <a:camera prst="orthographicFront"/>
            <a:lightRig rig="threePt" dir="t"/>
          </a:scene3d>
          <a:sp3d>
            <a:bevelT/>
          </a:sp3d>
        </p:spPr>
        <p:txBody>
          <a:bodyPr>
            <a:noAutofit/>
          </a:bodyPr>
          <a:lstStyle/>
          <a:p>
            <a:pPr indent="0">
              <a:spcBef>
                <a:spcPts val="1800"/>
              </a:spcBef>
              <a:defRPr/>
            </a:pPr>
            <a:r>
              <a:rPr lang="en-US" sz="3600" dirty="0" smtClean="0">
                <a:ea typeface="+mn-ea"/>
              </a:rPr>
              <a:t>PROBLEMS WE HAVE ENCOUNTERED THIS YEAR …</a:t>
            </a:r>
            <a:endParaRPr sz="3600" dirty="0">
              <a:ea typeface="+mn-ea"/>
            </a:endParaRPr>
          </a:p>
        </p:txBody>
      </p:sp>
      <p:sp>
        <p:nvSpPr>
          <p:cNvPr id="3" name="TextBox 2"/>
          <p:cNvSpPr txBox="1"/>
          <p:nvPr/>
        </p:nvSpPr>
        <p:spPr>
          <a:xfrm>
            <a:off x="381000" y="2057401"/>
            <a:ext cx="8458200" cy="4969848"/>
          </a:xfrm>
          <a:prstGeom prst="rect">
            <a:avLst/>
          </a:prstGeom>
          <a:noFill/>
        </p:spPr>
        <p:txBody>
          <a:bodyPr wrap="square" rtlCol="0">
            <a:spAutoFit/>
          </a:bodyPr>
          <a:lstStyle/>
          <a:p>
            <a:pPr marL="287338" indent="-287338">
              <a:buFont typeface="Arial" pitchFamily="34" charset="0"/>
              <a:buChar char="•"/>
              <a:tabLst>
                <a:tab pos="287338" algn="l"/>
              </a:tabLst>
            </a:pPr>
            <a:r>
              <a:rPr lang="en-US" sz="2400" dirty="0" smtClean="0">
                <a:solidFill>
                  <a:schemeClr val="tx2"/>
                </a:solidFill>
              </a:rPr>
              <a:t>No consultation before ARRA decisions made.</a:t>
            </a:r>
          </a:p>
          <a:p>
            <a:pPr marL="287338" indent="-287338">
              <a:buFont typeface="Arial" pitchFamily="34" charset="0"/>
              <a:buChar char="•"/>
              <a:tabLst>
                <a:tab pos="287338" algn="l"/>
              </a:tabLst>
            </a:pPr>
            <a:endParaRPr lang="en-US" sz="2400" dirty="0" smtClean="0">
              <a:solidFill>
                <a:schemeClr val="tx2"/>
              </a:solidFill>
            </a:endParaRPr>
          </a:p>
          <a:p>
            <a:pPr marL="287338" indent="-287338">
              <a:buFont typeface="Arial" pitchFamily="34" charset="0"/>
              <a:buChar char="•"/>
              <a:tabLst>
                <a:tab pos="287338" algn="l"/>
              </a:tabLst>
            </a:pPr>
            <a:r>
              <a:rPr lang="en-US" sz="2400" dirty="0" smtClean="0">
                <a:solidFill>
                  <a:schemeClr val="tx2"/>
                </a:solidFill>
              </a:rPr>
              <a:t>Whiteboards purchased and installed in all private school classrooms.</a:t>
            </a:r>
          </a:p>
          <a:p>
            <a:pPr marL="287338" indent="-287338">
              <a:buFont typeface="Arial" pitchFamily="34" charset="0"/>
              <a:buChar char="•"/>
              <a:tabLst>
                <a:tab pos="287338" algn="l"/>
              </a:tabLst>
            </a:pPr>
            <a:endParaRPr lang="en-US" sz="2400" dirty="0" smtClean="0">
              <a:solidFill>
                <a:schemeClr val="tx2"/>
              </a:solidFill>
            </a:endParaRPr>
          </a:p>
          <a:p>
            <a:pPr marL="287338" indent="-287338">
              <a:buFont typeface="Arial" pitchFamily="34" charset="0"/>
              <a:buChar char="•"/>
              <a:tabLst>
                <a:tab pos="287338" algn="l"/>
              </a:tabLst>
            </a:pPr>
            <a:r>
              <a:rPr lang="en-US" sz="2400" dirty="0" smtClean="0">
                <a:solidFill>
                  <a:schemeClr val="tx2"/>
                </a:solidFill>
              </a:rPr>
              <a:t>Title I funds used to purchase books for library.</a:t>
            </a:r>
          </a:p>
          <a:p>
            <a:pPr marL="287338" indent="-287338">
              <a:buFont typeface="Arial" pitchFamily="34" charset="0"/>
              <a:buChar char="•"/>
              <a:tabLst>
                <a:tab pos="287338" algn="l"/>
              </a:tabLst>
            </a:pPr>
            <a:endParaRPr lang="en-US" sz="2400" dirty="0" smtClean="0">
              <a:solidFill>
                <a:schemeClr val="tx2"/>
              </a:solidFill>
            </a:endParaRPr>
          </a:p>
          <a:p>
            <a:pPr marL="287338" indent="-287338">
              <a:buFont typeface="Arial" pitchFamily="34" charset="0"/>
              <a:buChar char="•"/>
              <a:tabLst>
                <a:tab pos="287338" algn="l"/>
              </a:tabLst>
            </a:pPr>
            <a:r>
              <a:rPr lang="en-US" sz="2400" dirty="0" smtClean="0">
                <a:solidFill>
                  <a:schemeClr val="tx2"/>
                </a:solidFill>
              </a:rPr>
              <a:t>Title I funded software placed on computers owned by the private school.</a:t>
            </a:r>
          </a:p>
          <a:p>
            <a:pPr marL="287338" indent="-287338">
              <a:buFont typeface="Arial" pitchFamily="34" charset="0"/>
              <a:buChar char="•"/>
              <a:tabLst>
                <a:tab pos="287338" algn="l"/>
              </a:tabLst>
            </a:pPr>
            <a:endParaRPr lang="en-US" sz="2400" dirty="0" smtClean="0">
              <a:solidFill>
                <a:schemeClr val="tx2"/>
              </a:solidFill>
            </a:endParaRPr>
          </a:p>
          <a:p>
            <a:pPr marL="287338" indent="-287338">
              <a:buFont typeface="Arial" pitchFamily="34" charset="0"/>
              <a:buChar char="•"/>
              <a:tabLst>
                <a:tab pos="287338" algn="l"/>
              </a:tabLst>
            </a:pPr>
            <a:r>
              <a:rPr lang="en-US" sz="2400" dirty="0" smtClean="0">
                <a:solidFill>
                  <a:schemeClr val="tx2"/>
                </a:solidFill>
              </a:rPr>
              <a:t> No evaluation – just pre and post tests.</a:t>
            </a:r>
          </a:p>
          <a:p>
            <a:pPr marL="287338" indent="-287338">
              <a:buFont typeface="Arial" pitchFamily="34" charset="0"/>
              <a:buChar char="•"/>
              <a:tabLst>
                <a:tab pos="287338" algn="l"/>
              </a:tabLst>
            </a:pPr>
            <a:endParaRPr lang="en-US" sz="2400" dirty="0" smtClean="0">
              <a:solidFill>
                <a:schemeClr val="tx2"/>
              </a:solidFill>
            </a:endParaRPr>
          </a:p>
          <a:p>
            <a:pPr marL="287338" indent="-287338">
              <a:buFont typeface="Arial" pitchFamily="34" charset="0"/>
              <a:buChar char="•"/>
              <a:tabLst>
                <a:tab pos="287338" algn="l"/>
              </a:tabLst>
            </a:pPr>
            <a:r>
              <a:rPr lang="en-US" sz="2400" dirty="0" smtClean="0">
                <a:solidFill>
                  <a:schemeClr val="tx2"/>
                </a:solidFill>
              </a:rPr>
              <a:t> Team teaching in private school classrooms.</a:t>
            </a:r>
            <a:endParaRPr lang="en-US" sz="2400" dirty="0">
              <a:solidFill>
                <a:schemeClr val="tx2"/>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838200" y="533400"/>
            <a:ext cx="7467600" cy="5791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p:spPr>
        <p:txBody>
          <a:bodyPr/>
          <a:lstStyle/>
          <a:p>
            <a:pPr marL="273050" indent="-342900" algn="ctr" eaLnBrk="0" hangingPunct="0">
              <a:buFont typeface="Arial" charset="0"/>
              <a:buNone/>
            </a:pPr>
            <a:r>
              <a:rPr lang="en-US" sz="9600" dirty="0" smtClean="0">
                <a:solidFill>
                  <a:schemeClr val="tx2"/>
                </a:solidFill>
                <a:latin typeface="Calibri" pitchFamily="-110" charset="0"/>
              </a:rPr>
              <a:t>More </a:t>
            </a:r>
          </a:p>
          <a:p>
            <a:pPr marL="273050" indent="-342900" algn="ctr" eaLnBrk="0" hangingPunct="0">
              <a:buFont typeface="Arial" charset="0"/>
              <a:buNone/>
            </a:pPr>
            <a:r>
              <a:rPr lang="en-US" sz="9600" dirty="0" smtClean="0">
                <a:solidFill>
                  <a:schemeClr val="tx2"/>
                </a:solidFill>
                <a:latin typeface="Calibri" pitchFamily="-110" charset="0"/>
              </a:rPr>
              <a:t>Info</a:t>
            </a:r>
          </a:p>
          <a:p>
            <a:pPr marL="273050" indent="-342900" algn="ctr" eaLnBrk="0" hangingPunct="0">
              <a:buFont typeface="Arial" charset="0"/>
              <a:buNone/>
            </a:pPr>
            <a:r>
              <a:rPr lang="en-US" sz="9600" dirty="0" smtClean="0">
                <a:solidFill>
                  <a:schemeClr val="tx2"/>
                </a:solidFill>
                <a:latin typeface="Calibri" pitchFamily="-110" charset="0"/>
              </a:rPr>
              <a:t>This Afternoon</a:t>
            </a:r>
            <a:endParaRPr lang="en-US" sz="9600" dirty="0">
              <a:solidFill>
                <a:schemeClr val="tx2"/>
              </a:solidFill>
              <a:latin typeface="Calibri" pitchFamily="-110" charset="0"/>
            </a:endParaRPr>
          </a:p>
          <a:p>
            <a:pPr marL="273050" indent="-342900" algn="r" eaLnBrk="0" hangingPunct="0">
              <a:buFont typeface="Arial" charset="0"/>
              <a:buNone/>
            </a:pPr>
            <a:endParaRPr lang="en-US" sz="9600" dirty="0">
              <a:solidFill>
                <a:schemeClr val="tx2"/>
              </a:solidFill>
              <a:latin typeface="Calibri" pitchFamily="-110"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676400"/>
          </a:xfrm>
          <a:effectLst>
            <a:innerShdw blurRad="63500" dist="50800" dir="5400000">
              <a:prstClr val="black">
                <a:alpha val="50000"/>
              </a:prstClr>
            </a:innerShdw>
            <a:reflection blurRad="6350" stA="52000" endA="300" endPos="35000" dir="5400000" sy="-100000" algn="bl" rotWithShape="0"/>
          </a:effectLst>
          <a:scene3d>
            <a:camera prst="orthographicFront"/>
            <a:lightRig rig="threePt" dir="t"/>
          </a:scene3d>
          <a:sp3d>
            <a:bevelT/>
          </a:sp3d>
        </p:spPr>
        <p:txBody>
          <a:bodyPr>
            <a:noAutofit/>
          </a:bodyPr>
          <a:lstStyle/>
          <a:p>
            <a:pPr indent="0">
              <a:spcBef>
                <a:spcPts val="1800"/>
              </a:spcBef>
              <a:defRPr/>
            </a:pPr>
            <a:r>
              <a:rPr lang="en-US" sz="3600" dirty="0" smtClean="0">
                <a:ea typeface="+mn-ea"/>
              </a:rPr>
              <a:t>FOR ADDITIONAL INFORMATION</a:t>
            </a:r>
            <a:endParaRPr sz="3600" dirty="0">
              <a:ea typeface="+mn-ea"/>
            </a:endParaRPr>
          </a:p>
        </p:txBody>
      </p:sp>
      <p:sp>
        <p:nvSpPr>
          <p:cNvPr id="3" name="TextBox 2"/>
          <p:cNvSpPr txBox="1"/>
          <p:nvPr/>
        </p:nvSpPr>
        <p:spPr>
          <a:xfrm>
            <a:off x="381000" y="2057401"/>
            <a:ext cx="8458200" cy="2677656"/>
          </a:xfrm>
          <a:prstGeom prst="rect">
            <a:avLst/>
          </a:prstGeom>
          <a:noFill/>
        </p:spPr>
        <p:txBody>
          <a:bodyPr wrap="square" rtlCol="0">
            <a:spAutoFit/>
          </a:bodyPr>
          <a:lstStyle/>
          <a:p>
            <a:pPr marL="287338" indent="-287338" algn="ctr">
              <a:tabLst>
                <a:tab pos="287338" algn="l"/>
              </a:tabLst>
            </a:pPr>
            <a:r>
              <a:rPr lang="en-US" sz="2400" dirty="0" smtClean="0">
                <a:solidFill>
                  <a:schemeClr val="tx2"/>
                </a:solidFill>
              </a:rPr>
              <a:t> </a:t>
            </a:r>
            <a:r>
              <a:rPr lang="en-US" sz="2400" b="1" dirty="0" smtClean="0">
                <a:solidFill>
                  <a:schemeClr val="tx2"/>
                </a:solidFill>
              </a:rPr>
              <a:t>Nola Cromer</a:t>
            </a:r>
          </a:p>
          <a:p>
            <a:pPr marL="287338" indent="-287338" algn="ctr">
              <a:tabLst>
                <a:tab pos="287338" algn="l"/>
              </a:tabLst>
            </a:pPr>
            <a:r>
              <a:rPr lang="en-US" sz="2400" b="1" dirty="0" smtClean="0">
                <a:solidFill>
                  <a:schemeClr val="tx2"/>
                </a:solidFill>
                <a:hlinkClick r:id="rId3"/>
              </a:rPr>
              <a:t>nola.cromer@ed.gov</a:t>
            </a:r>
            <a:endParaRPr lang="en-US" sz="2400" b="1" dirty="0" smtClean="0">
              <a:solidFill>
                <a:schemeClr val="tx2"/>
              </a:solidFill>
            </a:endParaRPr>
          </a:p>
          <a:p>
            <a:pPr marL="287338" indent="-287338" algn="ctr">
              <a:tabLst>
                <a:tab pos="287338" algn="l"/>
              </a:tabLst>
            </a:pPr>
            <a:r>
              <a:rPr lang="en-US" sz="2400" b="1" dirty="0" smtClean="0">
                <a:solidFill>
                  <a:schemeClr val="tx2"/>
                </a:solidFill>
              </a:rPr>
              <a:t>(202) 205-4158</a:t>
            </a:r>
          </a:p>
          <a:p>
            <a:pPr marL="287338" indent="-287338" algn="ctr">
              <a:tabLst>
                <a:tab pos="287338" algn="l"/>
              </a:tabLst>
            </a:pPr>
            <a:endParaRPr lang="en-US" sz="2400" b="1" dirty="0" smtClean="0">
              <a:solidFill>
                <a:schemeClr val="tx2"/>
              </a:solidFill>
            </a:endParaRPr>
          </a:p>
          <a:p>
            <a:pPr marL="287338" indent="-287338" algn="ctr">
              <a:tabLst>
                <a:tab pos="287338" algn="l"/>
              </a:tabLst>
            </a:pPr>
            <a:r>
              <a:rPr lang="en-US" sz="2400" b="1" dirty="0" smtClean="0">
                <a:solidFill>
                  <a:schemeClr val="tx2"/>
                </a:solidFill>
              </a:rPr>
              <a:t>Virginia Berg</a:t>
            </a:r>
          </a:p>
          <a:p>
            <a:pPr marL="287338" indent="-287338" algn="ctr">
              <a:tabLst>
                <a:tab pos="287338" algn="l"/>
              </a:tabLst>
            </a:pPr>
            <a:r>
              <a:rPr lang="en-US" sz="2400" b="1" dirty="0" smtClean="0">
                <a:solidFill>
                  <a:schemeClr val="tx2"/>
                </a:solidFill>
                <a:hlinkClick r:id="rId4"/>
              </a:rPr>
              <a:t>Virginia.berg@ed.gov</a:t>
            </a:r>
            <a:endParaRPr lang="en-US" sz="2400" b="1" dirty="0" smtClean="0">
              <a:solidFill>
                <a:schemeClr val="tx2"/>
              </a:solidFill>
            </a:endParaRPr>
          </a:p>
          <a:p>
            <a:pPr marL="287338" indent="-287338" algn="ctr">
              <a:tabLst>
                <a:tab pos="287338" algn="l"/>
              </a:tabLst>
            </a:pPr>
            <a:r>
              <a:rPr lang="en-US" sz="2400" b="1" dirty="0" smtClean="0">
                <a:solidFill>
                  <a:schemeClr val="tx2"/>
                </a:solidFill>
              </a:rPr>
              <a:t>(202) 260-0926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algn="ctr">
              <a:buNone/>
            </a:pPr>
            <a:r>
              <a:rPr lang="en-US" sz="2800" dirty="0" smtClean="0">
                <a:effectLst>
                  <a:outerShdw blurRad="38100" dist="38100" dir="2700000" algn="tl">
                    <a:srgbClr val="C0C0C0"/>
                  </a:outerShdw>
                </a:effectLst>
                <a:latin typeface="Arial" charset="0"/>
                <a:cs typeface="Arial" charset="0"/>
              </a:rPr>
              <a:t>  </a:t>
            </a:r>
          </a:p>
          <a:p>
            <a:pPr algn="ctr">
              <a:buNone/>
            </a:pPr>
            <a:r>
              <a:rPr lang="en-US" sz="2800" dirty="0" smtClean="0">
                <a:solidFill>
                  <a:schemeClr val="tx2"/>
                </a:solidFill>
                <a:effectLst>
                  <a:outerShdw blurRad="38100" dist="38100" dir="2700000" algn="tl">
                    <a:srgbClr val="C0C0C0"/>
                  </a:outerShdw>
                </a:effectLst>
                <a:latin typeface="Arial" charset="0"/>
                <a:cs typeface="Arial" charset="0"/>
              </a:rPr>
              <a:t>When is consultation timely?</a:t>
            </a: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r>
              <a:rPr lang="en-US" dirty="0" smtClean="0">
                <a:solidFill>
                  <a:schemeClr val="tx2"/>
                </a:solidFill>
                <a:effectLst>
                  <a:outerShdw blurRad="38100" dist="38100" dir="2700000" algn="tl">
                    <a:srgbClr val="C0C0C0"/>
                  </a:outerShdw>
                </a:effectLst>
                <a:latin typeface="Arial" charset="0"/>
                <a:cs typeface="Arial" charset="0"/>
              </a:rPr>
              <a:t>When is consultation meaningful?</a:t>
            </a: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r>
              <a:rPr lang="en-US" b="1" dirty="0" smtClean="0">
                <a:solidFill>
                  <a:srgbClr val="C00000"/>
                </a:solidFill>
                <a:effectLst>
                  <a:outerShdw blurRad="38100" dist="38100" dir="2700000" algn="tl">
                    <a:srgbClr val="C0C0C0"/>
                  </a:outerShdw>
                </a:effectLst>
                <a:latin typeface="Arial" charset="0"/>
                <a:cs typeface="Arial" charset="0"/>
              </a:rPr>
              <a:t>It depends ……</a:t>
            </a: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TIMELY AND MEANINGFUL CONSULTATION</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60418" name="Picture 2" descr="C:\Program Files\Microsoft Office\MEDIA\CAGCAT10\j0234131.wmf"/>
          <p:cNvPicPr>
            <a:picLocks noChangeAspect="1" noChangeArrowheads="1"/>
          </p:cNvPicPr>
          <p:nvPr/>
        </p:nvPicPr>
        <p:blipFill>
          <a:blip r:embed="rId3" cstate="print"/>
          <a:srcRect/>
          <a:stretch>
            <a:fillRect/>
          </a:stretch>
        </p:blipFill>
        <p:spPr bwMode="auto">
          <a:xfrm>
            <a:off x="762000" y="1676400"/>
            <a:ext cx="1433465" cy="1066800"/>
          </a:xfrm>
          <a:prstGeom prst="rect">
            <a:avLst/>
          </a:prstGeom>
          <a:noFill/>
        </p:spPr>
      </p:pic>
      <p:pic>
        <p:nvPicPr>
          <p:cNvPr id="60419" name="Picture 3" descr="C:\Users\nola.cromer\AppData\Local\Microsoft\Windows\Temporary Internet Files\Content.IE5\0YBJTDVY\MPPH01645J0000[1].jpg"/>
          <p:cNvPicPr>
            <a:picLocks noChangeAspect="1" noChangeArrowheads="1"/>
          </p:cNvPicPr>
          <p:nvPr/>
        </p:nvPicPr>
        <p:blipFill>
          <a:blip r:embed="rId4" cstate="print"/>
          <a:srcRect/>
          <a:stretch>
            <a:fillRect/>
          </a:stretch>
        </p:blipFill>
        <p:spPr bwMode="auto">
          <a:xfrm rot="1024267">
            <a:off x="7372284" y="3332141"/>
            <a:ext cx="1057656" cy="10668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8" end="8"/>
                                            </p:txEl>
                                          </p:spTgt>
                                        </p:tgtEl>
                                        <p:attrNameLst>
                                          <p:attrName>style.visibility</p:attrName>
                                        </p:attrNameLst>
                                      </p:cBhvr>
                                      <p:to>
                                        <p:strVal val="visible"/>
                                      </p:to>
                                    </p:set>
                                    <p:animEffect transition="in" filter="wipe(down)">
                                      <p:cBhvr>
                                        <p:cTn id="7"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447800"/>
            <a:ext cx="8229600" cy="4038600"/>
          </a:xfrm>
        </p:spPr>
        <p:txBody>
          <a:bodyPr/>
          <a:lstStyle/>
          <a:p>
            <a:pPr marL="0" indent="0">
              <a:buNone/>
            </a:pPr>
            <a:r>
              <a:rPr lang="en-US" sz="2400" dirty="0" smtClean="0">
                <a:solidFill>
                  <a:schemeClr val="tx2"/>
                </a:solidFill>
                <a:effectLst>
                  <a:outerShdw blurRad="38100" dist="38100" dir="2700000" algn="tl">
                    <a:srgbClr val="C0C0C0"/>
                  </a:outerShdw>
                </a:effectLst>
                <a:latin typeface="Arial" charset="0"/>
                <a:cs typeface="Arial" charset="0"/>
              </a:rPr>
              <a:t>At the time of the monitoring review (February), LEA staff discussed how the Title I ARRA funds are being used in the public schools.  However, LEA staff had not yet discussed this information with private school officials.  </a:t>
            </a: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a:p>
            <a:pPr marL="0" indent="0">
              <a:buNone/>
            </a:pPr>
            <a:endParaRPr lang="en-US" sz="2400" dirty="0" smtClean="0">
              <a:solidFill>
                <a:schemeClr val="tx2"/>
              </a:solidFill>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p:txBody>
          <a:bodyPr/>
          <a:lstStyle/>
          <a:p>
            <a:pPr indent="0"/>
            <a:r>
              <a:rPr lang="en-US" cap="none" dirty="0" smtClean="0">
                <a:effectLst>
                  <a:outerShdw blurRad="38100" dist="38100" dir="2700000" algn="tl">
                    <a:srgbClr val="C0C0C0"/>
                  </a:outerShdw>
                </a:effectLst>
              </a:rPr>
              <a:t>TIMELY CONSULTATION</a:t>
            </a:r>
            <a:endParaRPr cap="none" dirty="0" smtClean="0">
              <a:effectLst>
                <a:outerShdw blurRad="38100" dist="38100" dir="2700000" algn="tl">
                  <a:srgbClr val="C0C0C0"/>
                </a:outerShdw>
              </a:effectLst>
            </a:endParaRPr>
          </a:p>
        </p:txBody>
      </p:sp>
      <p:sp>
        <p:nvSpPr>
          <p:cNvPr id="25606"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15" name="Rounded Rectangle 14"/>
          <p:cNvSpPr/>
          <p:nvPr/>
        </p:nvSpPr>
        <p:spPr>
          <a:xfrm>
            <a:off x="1447800" y="4038600"/>
            <a:ext cx="6629400" cy="1905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FINDING</a:t>
            </a:r>
            <a:endParaRPr lang="en-US" sz="3600" b="1" dirty="0">
              <a:solidFill>
                <a:schemeClr val="tx1"/>
              </a:solidFill>
            </a:endParaRPr>
          </a:p>
        </p:txBody>
      </p:sp>
      <p:pic>
        <p:nvPicPr>
          <p:cNvPr id="11" name="MSj04416910000[1].wav">
            <a:hlinkClick r:id="" action="ppaction://media"/>
          </p:cNvPr>
          <p:cNvPicPr>
            <a:picLocks noRot="1" noChangeAspect="1"/>
          </p:cNvPicPr>
          <p:nvPr>
            <a:audioFile r:link="rId1"/>
          </p:nvPr>
        </p:nvPicPr>
        <p:blipFill>
          <a:blip r:embed="rId4" cstate="print"/>
          <a:stretch>
            <a:fillRect/>
          </a:stretch>
        </p:blipFill>
        <p:spPr>
          <a:xfrm>
            <a:off x="4419600" y="3276600"/>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ppt_x"/>
                                          </p:val>
                                        </p:tav>
                                        <p:tav tm="100000">
                                          <p:val>
                                            <p:strVal val="#ppt_x"/>
                                          </p:val>
                                        </p:tav>
                                      </p:tavLst>
                                    </p:anim>
                                    <p:anim calcmode="lin" valueType="num">
                                      <p:cBhvr additive="base">
                                        <p:cTn id="8"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childTnLst>
        </p:cTn>
      </p:par>
    </p:tnLst>
    <p:bldLst>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p:nvPr>
        </p:nvSpPr>
        <p:spPr/>
        <p:txBody>
          <a:bodyPr/>
          <a:lstStyle/>
          <a:p>
            <a:pPr indent="0" algn="ctr">
              <a:defRPr/>
            </a:pPr>
            <a:r>
              <a:rPr lang="en-US" dirty="0" smtClean="0">
                <a:ea typeface="+mn-ea"/>
              </a:rPr>
              <a:t>WHAT IS TIMELY CONSULTATION?</a:t>
            </a:r>
            <a:endParaRPr dirty="0">
              <a:ea typeface="+mn-ea"/>
            </a:endParaRPr>
          </a:p>
        </p:txBody>
      </p:sp>
      <p:sp>
        <p:nvSpPr>
          <p:cNvPr id="25" name="TextBox 24"/>
          <p:cNvSpPr txBox="1"/>
          <p:nvPr/>
        </p:nvSpPr>
        <p:spPr>
          <a:xfrm>
            <a:off x="6172200" y="3352800"/>
            <a:ext cx="2560320" cy="610237"/>
          </a:xfrm>
          <a:prstGeom prst="roundRect">
            <a:avLst>
              <a:gd name="adj" fmla="val 50000"/>
            </a:avLst>
          </a:prstGeom>
          <a:solidFill>
            <a:schemeClr val="accent1">
              <a:lumMod val="20000"/>
              <a:lumOff val="80000"/>
            </a:schemeClr>
          </a:solidFill>
          <a:effectLst>
            <a:softEdge rad="127000"/>
          </a:effectLst>
        </p:spPr>
        <p:txBody>
          <a:bodyPr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7" name="Down Arrow 26"/>
          <p:cNvSpPr>
            <a:spLocks noChangeArrowheads="1"/>
          </p:cNvSpPr>
          <p:nvPr/>
        </p:nvSpPr>
        <p:spPr bwMode="auto">
          <a:xfrm>
            <a:off x="1736725" y="2514600"/>
            <a:ext cx="457200" cy="914400"/>
          </a:xfrm>
          <a:prstGeom prst="downArrow">
            <a:avLst>
              <a:gd name="adj1" fmla="val 50000"/>
              <a:gd name="adj2" fmla="val 50000"/>
            </a:avLst>
          </a:prstGeom>
          <a:gradFill rotWithShape="1">
            <a:gsLst>
              <a:gs pos="0">
                <a:srgbClr val="254872"/>
              </a:gs>
              <a:gs pos="50000">
                <a:srgbClr val="3A6BA5"/>
              </a:gs>
              <a:gs pos="100000">
                <a:srgbClr val="4780C5"/>
              </a:gs>
            </a:gsLst>
            <a:lin ang="16200000" scaled="1"/>
          </a:gradFill>
          <a:ln w="25400">
            <a:noFill/>
            <a:miter lim="800000"/>
            <a:headEnd/>
            <a:tailEnd/>
          </a:ln>
          <a:effectLst>
            <a:outerShdw blurRad="63500" dist="50800" dir="2700000" algn="tl" rotWithShape="0">
              <a:srgbClr val="000000">
                <a:alpha val="39999"/>
              </a:srgbClr>
            </a:outerShdw>
          </a:effectLst>
        </p:spPr>
        <p:txBody>
          <a:bodyPr anchor="ctr"/>
          <a:lstStyle/>
          <a:p>
            <a:pPr algn="ctr">
              <a:defRPr/>
            </a:pPr>
            <a:endParaRPr lang="en-US" dirty="0">
              <a:solidFill>
                <a:schemeClr val="lt1"/>
              </a:solidFill>
              <a:latin typeface="+mn-lt"/>
              <a:cs typeface="+mn-cs"/>
            </a:endParaRPr>
          </a:p>
        </p:txBody>
      </p:sp>
      <p:sp>
        <p:nvSpPr>
          <p:cNvPr id="28" name="Down Arrow 27"/>
          <p:cNvSpPr>
            <a:spLocks noChangeArrowheads="1"/>
          </p:cNvSpPr>
          <p:nvPr/>
        </p:nvSpPr>
        <p:spPr bwMode="auto">
          <a:xfrm>
            <a:off x="4343400" y="2514600"/>
            <a:ext cx="457200" cy="685800"/>
          </a:xfrm>
          <a:prstGeom prst="downArrow">
            <a:avLst>
              <a:gd name="adj1" fmla="val 50000"/>
              <a:gd name="adj2" fmla="val 50000"/>
            </a:avLst>
          </a:prstGeom>
          <a:gradFill rotWithShape="1">
            <a:gsLst>
              <a:gs pos="0">
                <a:srgbClr val="254872"/>
              </a:gs>
              <a:gs pos="50000">
                <a:srgbClr val="3A6BA5"/>
              </a:gs>
              <a:gs pos="100000">
                <a:srgbClr val="4780C5"/>
              </a:gs>
            </a:gsLst>
            <a:lin ang="16200000" scaled="1"/>
          </a:gradFill>
          <a:ln w="25400">
            <a:noFill/>
            <a:miter lim="800000"/>
            <a:headEnd/>
            <a:tailEnd/>
          </a:ln>
          <a:effectLst>
            <a:outerShdw blurRad="63500" dist="50800" dir="2700000" algn="tl" rotWithShape="0">
              <a:srgbClr val="000000">
                <a:alpha val="39999"/>
              </a:srgbClr>
            </a:outerShdw>
          </a:effectLst>
        </p:spPr>
        <p:txBody>
          <a:bodyPr anchor="ctr"/>
          <a:lstStyle/>
          <a:p>
            <a:pPr algn="ctr">
              <a:defRPr/>
            </a:pPr>
            <a:endParaRPr lang="en-US" dirty="0">
              <a:solidFill>
                <a:schemeClr val="lt1"/>
              </a:solidFill>
              <a:latin typeface="+mn-lt"/>
              <a:cs typeface="+mn-cs"/>
            </a:endParaRPr>
          </a:p>
        </p:txBody>
      </p:sp>
      <p:sp>
        <p:nvSpPr>
          <p:cNvPr id="29" name="Down Arrow 28"/>
          <p:cNvSpPr>
            <a:spLocks noChangeArrowheads="1"/>
          </p:cNvSpPr>
          <p:nvPr/>
        </p:nvSpPr>
        <p:spPr bwMode="auto">
          <a:xfrm>
            <a:off x="6950075" y="2514600"/>
            <a:ext cx="457200" cy="914400"/>
          </a:xfrm>
          <a:prstGeom prst="downArrow">
            <a:avLst>
              <a:gd name="adj1" fmla="val 50000"/>
              <a:gd name="adj2" fmla="val 50000"/>
            </a:avLst>
          </a:prstGeom>
          <a:gradFill rotWithShape="1">
            <a:gsLst>
              <a:gs pos="0">
                <a:srgbClr val="254872"/>
              </a:gs>
              <a:gs pos="50000">
                <a:srgbClr val="3A6BA5"/>
              </a:gs>
              <a:gs pos="100000">
                <a:srgbClr val="4780C5"/>
              </a:gs>
            </a:gsLst>
            <a:lin ang="16200000" scaled="1"/>
          </a:gradFill>
          <a:ln w="25400">
            <a:noFill/>
            <a:miter lim="800000"/>
            <a:headEnd/>
            <a:tailEnd/>
          </a:ln>
          <a:effectLst>
            <a:outerShdw blurRad="63500" dist="50800" dir="2700000" algn="tl" rotWithShape="0">
              <a:srgbClr val="000000">
                <a:alpha val="39999"/>
              </a:srgbClr>
            </a:outerShdw>
          </a:effectLst>
        </p:spPr>
        <p:txBody>
          <a:bodyPr anchor="ctr"/>
          <a:lstStyle/>
          <a:p>
            <a:pPr algn="ctr">
              <a:defRPr/>
            </a:pPr>
            <a:endParaRPr lang="en-US" dirty="0">
              <a:solidFill>
                <a:schemeClr val="lt1"/>
              </a:solidFill>
              <a:latin typeface="+mn-lt"/>
              <a:cs typeface="+mn-cs"/>
            </a:endParaRPr>
          </a:p>
        </p:txBody>
      </p:sp>
      <p:sp>
        <p:nvSpPr>
          <p:cNvPr id="17" name="Pentagon 16"/>
          <p:cNvSpPr/>
          <p:nvPr/>
        </p:nvSpPr>
        <p:spPr>
          <a:xfrm>
            <a:off x="5577840" y="1600200"/>
            <a:ext cx="3108960" cy="914400"/>
          </a:xfrm>
          <a:prstGeom prst="homePlate">
            <a:avLst/>
          </a:prstGeom>
          <a:solidFill>
            <a:srgbClr val="C0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346075" algn="ctr">
              <a:lnSpc>
                <a:spcPct val="90000"/>
              </a:lnSpc>
              <a:spcAft>
                <a:spcPts val="0"/>
              </a:spcAft>
              <a:defRPr/>
            </a:pPr>
            <a:r>
              <a:rPr lang="en-US" sz="2800" b="1" cap="small" dirty="0" smtClean="0">
                <a:effectLst>
                  <a:outerShdw blurRad="50800" dist="38100" dir="2700000" algn="tl" rotWithShape="0">
                    <a:prstClr val="black">
                      <a:alpha val="40000"/>
                    </a:prstClr>
                  </a:outerShdw>
                </a:effectLst>
                <a:latin typeface="Arial" pitchFamily="34" charset="0"/>
                <a:cs typeface="Arial" pitchFamily="34" charset="0"/>
              </a:rPr>
              <a:t>February – </a:t>
            </a:r>
          </a:p>
          <a:p>
            <a:pPr marL="346075" algn="ctr">
              <a:lnSpc>
                <a:spcPct val="90000"/>
              </a:lnSpc>
              <a:spcAft>
                <a:spcPts val="0"/>
              </a:spcAft>
              <a:defRPr/>
            </a:pPr>
            <a:r>
              <a:rPr lang="en-US" sz="2800" b="1" cap="small" dirty="0" smtClean="0">
                <a:effectLst>
                  <a:outerShdw blurRad="50800" dist="38100" dir="2700000" algn="tl" rotWithShape="0">
                    <a:prstClr val="black">
                      <a:alpha val="40000"/>
                    </a:prstClr>
                  </a:outerShdw>
                </a:effectLst>
                <a:latin typeface="Arial" pitchFamily="34" charset="0"/>
                <a:cs typeface="Arial" pitchFamily="34" charset="0"/>
              </a:rPr>
              <a:t>March</a:t>
            </a:r>
            <a:endParaRPr lang="en-US" sz="2800" b="1" cap="small" dirty="0">
              <a:effectLst>
                <a:outerShdw blurRad="50800" dist="38100" dir="2700000" algn="tl" rotWithShape="0">
                  <a:prstClr val="black">
                    <a:alpha val="40000"/>
                  </a:prstClr>
                </a:outerShdw>
              </a:effectLst>
              <a:latin typeface="Arial" pitchFamily="34" charset="0"/>
              <a:cs typeface="Arial" pitchFamily="34" charset="0"/>
            </a:endParaRPr>
          </a:p>
        </p:txBody>
      </p:sp>
      <p:sp>
        <p:nvSpPr>
          <p:cNvPr id="13" name="Pentagon 12"/>
          <p:cNvSpPr/>
          <p:nvPr/>
        </p:nvSpPr>
        <p:spPr>
          <a:xfrm>
            <a:off x="3063240" y="1600200"/>
            <a:ext cx="3108960" cy="914400"/>
          </a:xfrm>
          <a:prstGeom prst="homePlat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December –</a:t>
            </a:r>
          </a:p>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February</a:t>
            </a:r>
            <a:endParaRPr lang="en-US" sz="2800" b="1" cap="small" dirty="0">
              <a:solidFill>
                <a:schemeClr val="bg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0" name="Pentagon 9"/>
          <p:cNvSpPr/>
          <p:nvPr/>
        </p:nvSpPr>
        <p:spPr>
          <a:xfrm>
            <a:off x="457200" y="1600200"/>
            <a:ext cx="3108960" cy="914400"/>
          </a:xfrm>
          <a:prstGeom prst="homePlate">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Aft>
                <a:spcPts val="0"/>
              </a:spcAft>
              <a:defRPr/>
            </a:pPr>
            <a:r>
              <a:rPr lang="en-US" sz="2800" b="1" cap="small" dirty="0" smtClean="0">
                <a:effectLst>
                  <a:outerShdw blurRad="50800" dist="38100" dir="2700000" algn="tl" rotWithShape="0">
                    <a:prstClr val="black">
                      <a:alpha val="40000"/>
                    </a:prstClr>
                  </a:outerShdw>
                </a:effectLst>
                <a:latin typeface="Arial" pitchFamily="34" charset="0"/>
                <a:cs typeface="Arial" pitchFamily="34" charset="0"/>
              </a:rPr>
              <a:t>November/</a:t>
            </a:r>
          </a:p>
          <a:p>
            <a:pPr algn="ctr">
              <a:lnSpc>
                <a:spcPct val="90000"/>
              </a:lnSpc>
              <a:spcAft>
                <a:spcPts val="0"/>
              </a:spcAft>
              <a:defRPr/>
            </a:pPr>
            <a:r>
              <a:rPr lang="en-US" sz="2800" b="1" cap="small" dirty="0" smtClean="0">
                <a:effectLst>
                  <a:outerShdw blurRad="50800" dist="38100" dir="2700000" algn="tl" rotWithShape="0">
                    <a:prstClr val="black">
                      <a:alpha val="40000"/>
                    </a:prstClr>
                  </a:outerShdw>
                </a:effectLst>
                <a:latin typeface="Arial" pitchFamily="34" charset="0"/>
                <a:cs typeface="Arial" pitchFamily="34" charset="0"/>
              </a:rPr>
              <a:t>December</a:t>
            </a:r>
            <a:endParaRPr lang="en-US" sz="2800" b="1" cap="small" dirty="0">
              <a:effectLst>
                <a:outerShdw blurRad="50800" dist="38100" dir="2700000" algn="tl" rotWithShape="0">
                  <a:prstClr val="black">
                    <a:alpha val="40000"/>
                  </a:prstClr>
                </a:outerShdw>
              </a:effectLst>
              <a:latin typeface="Arial" pitchFamily="34" charset="0"/>
              <a:cs typeface="Arial" pitchFamily="34" charset="0"/>
            </a:endParaRPr>
          </a:p>
        </p:txBody>
      </p:sp>
      <p:sp>
        <p:nvSpPr>
          <p:cNvPr id="19" name="TextBox 18"/>
          <p:cNvSpPr txBox="1"/>
          <p:nvPr/>
        </p:nvSpPr>
        <p:spPr>
          <a:xfrm>
            <a:off x="3200400" y="3429000"/>
            <a:ext cx="2743200" cy="610237"/>
          </a:xfrm>
          <a:prstGeom prst="roundRect">
            <a:avLst>
              <a:gd name="adj" fmla="val 50000"/>
            </a:avLst>
          </a:prstGeom>
          <a:solidFill>
            <a:schemeClr val="accent1">
              <a:lumMod val="20000"/>
              <a:lumOff val="80000"/>
            </a:schemeClr>
          </a:solidFill>
          <a:effectLst>
            <a:softEdge rad="127000"/>
          </a:effectLst>
        </p:spPr>
        <p:txBody>
          <a:bodyPr wrap="square"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2" name="Rounded Rectangle 21"/>
          <p:cNvSpPr/>
          <p:nvPr/>
        </p:nvSpPr>
        <p:spPr>
          <a:xfrm>
            <a:off x="533400" y="3505200"/>
            <a:ext cx="2590800" cy="274320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r>
              <a:rPr lang="en-US" b="1" dirty="0" smtClean="0">
                <a:solidFill>
                  <a:schemeClr val="tx2"/>
                </a:solidFill>
                <a:latin typeface="Arial" pitchFamily="34" charset="0"/>
                <a:cs typeface="Arial" pitchFamily="34" charset="0"/>
              </a:rPr>
              <a:t>Correspondence with private school officials.</a:t>
            </a:r>
          </a:p>
          <a:p>
            <a:pPr marL="231775" indent="-231775"/>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Meet with officials to review timeline and consultation process. </a:t>
            </a:r>
            <a:endParaRPr lang="en-US" b="1" dirty="0">
              <a:solidFill>
                <a:schemeClr val="tx2"/>
              </a:solidFill>
              <a:latin typeface="Arial" pitchFamily="34" charset="0"/>
              <a:cs typeface="Arial" pitchFamily="34" charset="0"/>
            </a:endParaRPr>
          </a:p>
        </p:txBody>
      </p:sp>
      <p:sp>
        <p:nvSpPr>
          <p:cNvPr id="23" name="Rounded Rectangle 22"/>
          <p:cNvSpPr/>
          <p:nvPr/>
        </p:nvSpPr>
        <p:spPr>
          <a:xfrm>
            <a:off x="3352800" y="3429000"/>
            <a:ext cx="2590800" cy="28956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r>
              <a:rPr lang="en-US" b="1" dirty="0" smtClean="0">
                <a:solidFill>
                  <a:schemeClr val="tx2"/>
                </a:solidFill>
                <a:latin typeface="Arial" pitchFamily="34" charset="0"/>
                <a:cs typeface="Arial" pitchFamily="34" charset="0"/>
              </a:rPr>
              <a:t>Obtain poverty data or decide through consultation to use proportionality.</a:t>
            </a:r>
            <a:endParaRPr lang="en-US" b="1" dirty="0">
              <a:solidFill>
                <a:schemeClr val="tx2"/>
              </a:solidFill>
              <a:latin typeface="Arial" pitchFamily="34" charset="0"/>
              <a:cs typeface="Arial" pitchFamily="34" charset="0"/>
            </a:endParaRPr>
          </a:p>
        </p:txBody>
      </p:sp>
      <p:sp>
        <p:nvSpPr>
          <p:cNvPr id="26" name="Rounded Rectangle 25"/>
          <p:cNvSpPr/>
          <p:nvPr/>
        </p:nvSpPr>
        <p:spPr>
          <a:xfrm>
            <a:off x="6096000" y="3429000"/>
            <a:ext cx="2590800" cy="32766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indent="-109538"/>
            <a:r>
              <a:rPr lang="en-US" b="1" dirty="0" smtClean="0">
                <a:solidFill>
                  <a:schemeClr val="tx1"/>
                </a:solidFill>
                <a:latin typeface="Arial" pitchFamily="34" charset="0"/>
                <a:cs typeface="Arial" pitchFamily="34" charset="0"/>
              </a:rPr>
              <a:t> </a:t>
            </a:r>
          </a:p>
          <a:p>
            <a:pPr marL="109538"/>
            <a:r>
              <a:rPr lang="en-US" b="1" dirty="0" smtClean="0">
                <a:solidFill>
                  <a:schemeClr val="tx2"/>
                </a:solidFill>
                <a:latin typeface="Arial" pitchFamily="34" charset="0"/>
                <a:cs typeface="Arial" pitchFamily="34" charset="0"/>
              </a:rPr>
              <a:t>Match address of low-income private school students to Title I participating attendance areas.</a:t>
            </a:r>
          </a:p>
          <a:p>
            <a:pPr marL="109538" indent="-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Estimate amount of funds available.</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Pooling or not?</a:t>
            </a:r>
          </a:p>
          <a:p>
            <a:pPr algn="ctr"/>
            <a:endParaRPr lang="en-US" b="1"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down)">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p:nvPr>
        </p:nvSpPr>
        <p:spPr/>
        <p:txBody>
          <a:bodyPr/>
          <a:lstStyle/>
          <a:p>
            <a:pPr indent="0" algn="ctr">
              <a:defRPr/>
            </a:pPr>
            <a:r>
              <a:rPr lang="en-US" dirty="0" smtClean="0">
                <a:ea typeface="+mn-ea"/>
              </a:rPr>
              <a:t>WHAT IS TIMELY CONSULTATION?</a:t>
            </a:r>
            <a:endParaRPr dirty="0">
              <a:ea typeface="+mn-ea"/>
            </a:endParaRPr>
          </a:p>
        </p:txBody>
      </p:sp>
      <p:sp>
        <p:nvSpPr>
          <p:cNvPr id="25" name="TextBox 24"/>
          <p:cNvSpPr txBox="1"/>
          <p:nvPr/>
        </p:nvSpPr>
        <p:spPr>
          <a:xfrm>
            <a:off x="6172200" y="3352800"/>
            <a:ext cx="2560320" cy="610237"/>
          </a:xfrm>
          <a:prstGeom prst="roundRect">
            <a:avLst>
              <a:gd name="adj" fmla="val 50000"/>
            </a:avLst>
          </a:prstGeom>
          <a:solidFill>
            <a:schemeClr val="accent1">
              <a:lumMod val="20000"/>
              <a:lumOff val="80000"/>
            </a:schemeClr>
          </a:solidFill>
          <a:effectLst>
            <a:softEdge rad="127000"/>
          </a:effectLst>
        </p:spPr>
        <p:txBody>
          <a:bodyPr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8" name="Down Arrow 27"/>
          <p:cNvSpPr>
            <a:spLocks noChangeArrowheads="1"/>
          </p:cNvSpPr>
          <p:nvPr/>
        </p:nvSpPr>
        <p:spPr bwMode="auto">
          <a:xfrm>
            <a:off x="4267200" y="2286000"/>
            <a:ext cx="457200" cy="685800"/>
          </a:xfrm>
          <a:prstGeom prst="downArrow">
            <a:avLst>
              <a:gd name="adj1" fmla="val 50000"/>
              <a:gd name="adj2" fmla="val 50000"/>
            </a:avLst>
          </a:prstGeom>
          <a:gradFill rotWithShape="1">
            <a:gsLst>
              <a:gs pos="0">
                <a:srgbClr val="254872"/>
              </a:gs>
              <a:gs pos="50000">
                <a:srgbClr val="3A6BA5"/>
              </a:gs>
              <a:gs pos="100000">
                <a:srgbClr val="4780C5"/>
              </a:gs>
            </a:gsLst>
            <a:lin ang="16200000" scaled="1"/>
          </a:gradFill>
          <a:ln w="25400">
            <a:noFill/>
            <a:miter lim="800000"/>
            <a:headEnd/>
            <a:tailEnd/>
          </a:ln>
          <a:effectLst>
            <a:outerShdw blurRad="63500" dist="50800" dir="2700000" algn="tl" rotWithShape="0">
              <a:srgbClr val="000000">
                <a:alpha val="39999"/>
              </a:srgbClr>
            </a:outerShdw>
          </a:effectLst>
        </p:spPr>
        <p:txBody>
          <a:bodyPr anchor="ctr"/>
          <a:lstStyle/>
          <a:p>
            <a:pPr algn="ctr">
              <a:defRPr/>
            </a:pPr>
            <a:endParaRPr lang="en-US" dirty="0">
              <a:solidFill>
                <a:schemeClr val="lt1"/>
              </a:solidFill>
              <a:latin typeface="+mn-lt"/>
              <a:cs typeface="+mn-cs"/>
            </a:endParaRPr>
          </a:p>
        </p:txBody>
      </p:sp>
      <p:sp>
        <p:nvSpPr>
          <p:cNvPr id="13" name="Pentagon 12"/>
          <p:cNvSpPr/>
          <p:nvPr/>
        </p:nvSpPr>
        <p:spPr>
          <a:xfrm>
            <a:off x="3048000" y="1371600"/>
            <a:ext cx="3108960" cy="914400"/>
          </a:xfrm>
          <a:prstGeom prst="homePlate">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March – </a:t>
            </a:r>
          </a:p>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April </a:t>
            </a:r>
            <a:endParaRPr lang="en-US" sz="2800" b="1" cap="small" dirty="0">
              <a:solidFill>
                <a:schemeClr val="bg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9" name="TextBox 18"/>
          <p:cNvSpPr txBox="1"/>
          <p:nvPr/>
        </p:nvSpPr>
        <p:spPr>
          <a:xfrm>
            <a:off x="3200400" y="3429000"/>
            <a:ext cx="2743200" cy="610237"/>
          </a:xfrm>
          <a:prstGeom prst="roundRect">
            <a:avLst>
              <a:gd name="adj" fmla="val 50000"/>
            </a:avLst>
          </a:prstGeom>
          <a:solidFill>
            <a:schemeClr val="accent1">
              <a:lumMod val="20000"/>
              <a:lumOff val="80000"/>
            </a:schemeClr>
          </a:solidFill>
          <a:effectLst>
            <a:softEdge rad="127000"/>
          </a:effectLst>
        </p:spPr>
        <p:txBody>
          <a:bodyPr wrap="square"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3" name="Rounded Rectangle 22"/>
          <p:cNvSpPr/>
          <p:nvPr/>
        </p:nvSpPr>
        <p:spPr>
          <a:xfrm>
            <a:off x="1066800" y="2971800"/>
            <a:ext cx="7696200" cy="373380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Consult to determine selection criteria.</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Obtain list of students who meet criteria.</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Determine children most at risk.</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Consult with officials to design services to meet participants’ needs using estimated amounts for instruction, professional development and parent involvement.</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Define annual progress for evaluation.</a:t>
            </a: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a:solidFill>
                <a:schemeClr val="tx2"/>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p:nvPr>
        </p:nvSpPr>
        <p:spPr/>
        <p:txBody>
          <a:bodyPr/>
          <a:lstStyle/>
          <a:p>
            <a:pPr indent="0" algn="ctr">
              <a:defRPr/>
            </a:pPr>
            <a:r>
              <a:rPr lang="en-US" dirty="0" smtClean="0">
                <a:ea typeface="+mn-ea"/>
              </a:rPr>
              <a:t>WHAT IS TIMELY CONSULTATION?</a:t>
            </a:r>
            <a:endParaRPr dirty="0">
              <a:ea typeface="+mn-ea"/>
            </a:endParaRPr>
          </a:p>
        </p:txBody>
      </p:sp>
      <p:sp>
        <p:nvSpPr>
          <p:cNvPr id="25" name="TextBox 24"/>
          <p:cNvSpPr txBox="1"/>
          <p:nvPr/>
        </p:nvSpPr>
        <p:spPr>
          <a:xfrm>
            <a:off x="6172200" y="3352800"/>
            <a:ext cx="2560320" cy="610237"/>
          </a:xfrm>
          <a:prstGeom prst="roundRect">
            <a:avLst>
              <a:gd name="adj" fmla="val 50000"/>
            </a:avLst>
          </a:prstGeom>
          <a:solidFill>
            <a:schemeClr val="accent1">
              <a:lumMod val="20000"/>
              <a:lumOff val="80000"/>
            </a:schemeClr>
          </a:solidFill>
          <a:effectLst>
            <a:softEdge rad="127000"/>
          </a:effectLst>
        </p:spPr>
        <p:txBody>
          <a:bodyPr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8" name="Down Arrow 27"/>
          <p:cNvSpPr>
            <a:spLocks noChangeArrowheads="1"/>
          </p:cNvSpPr>
          <p:nvPr/>
        </p:nvSpPr>
        <p:spPr bwMode="auto">
          <a:xfrm>
            <a:off x="4267200" y="1981200"/>
            <a:ext cx="457200" cy="533400"/>
          </a:xfrm>
          <a:prstGeom prst="downArrow">
            <a:avLst>
              <a:gd name="adj1" fmla="val 50000"/>
              <a:gd name="adj2" fmla="val 50000"/>
            </a:avLst>
          </a:prstGeom>
          <a:gradFill rotWithShape="1">
            <a:gsLst>
              <a:gs pos="0">
                <a:srgbClr val="254872"/>
              </a:gs>
              <a:gs pos="50000">
                <a:srgbClr val="3A6BA5"/>
              </a:gs>
              <a:gs pos="100000">
                <a:srgbClr val="4780C5"/>
              </a:gs>
            </a:gsLst>
            <a:lin ang="16200000" scaled="1"/>
          </a:gradFill>
          <a:ln w="25400">
            <a:noFill/>
            <a:miter lim="800000"/>
            <a:headEnd/>
            <a:tailEnd/>
          </a:ln>
          <a:effectLst>
            <a:outerShdw blurRad="63500" dist="50800" dir="2700000" algn="tl" rotWithShape="0">
              <a:srgbClr val="000000">
                <a:alpha val="39999"/>
              </a:srgbClr>
            </a:outerShdw>
          </a:effectLst>
        </p:spPr>
        <p:txBody>
          <a:bodyPr anchor="ctr"/>
          <a:lstStyle/>
          <a:p>
            <a:pPr algn="ctr">
              <a:defRPr/>
            </a:pPr>
            <a:endParaRPr lang="en-US" dirty="0">
              <a:solidFill>
                <a:schemeClr val="lt1"/>
              </a:solidFill>
              <a:latin typeface="+mn-lt"/>
              <a:cs typeface="+mn-cs"/>
            </a:endParaRPr>
          </a:p>
        </p:txBody>
      </p:sp>
      <p:sp>
        <p:nvSpPr>
          <p:cNvPr id="13" name="Pentagon 12"/>
          <p:cNvSpPr/>
          <p:nvPr/>
        </p:nvSpPr>
        <p:spPr>
          <a:xfrm>
            <a:off x="3048000" y="1219200"/>
            <a:ext cx="3108960" cy="838200"/>
          </a:xfrm>
          <a:prstGeom prst="homePlate">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April – </a:t>
            </a:r>
          </a:p>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June</a:t>
            </a:r>
            <a:endParaRPr lang="en-US" sz="2800" b="1" cap="small" dirty="0">
              <a:solidFill>
                <a:schemeClr val="bg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9" name="TextBox 18"/>
          <p:cNvSpPr txBox="1"/>
          <p:nvPr/>
        </p:nvSpPr>
        <p:spPr>
          <a:xfrm>
            <a:off x="3200400" y="3429000"/>
            <a:ext cx="2743200" cy="610237"/>
          </a:xfrm>
          <a:prstGeom prst="roundRect">
            <a:avLst>
              <a:gd name="adj" fmla="val 50000"/>
            </a:avLst>
          </a:prstGeom>
          <a:solidFill>
            <a:schemeClr val="accent1">
              <a:lumMod val="20000"/>
              <a:lumOff val="80000"/>
            </a:schemeClr>
          </a:solidFill>
          <a:effectLst>
            <a:softEdge rad="127000"/>
          </a:effectLst>
        </p:spPr>
        <p:txBody>
          <a:bodyPr wrap="square"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3" name="Rounded Rectangle 22"/>
          <p:cNvSpPr/>
          <p:nvPr/>
        </p:nvSpPr>
        <p:spPr>
          <a:xfrm>
            <a:off x="457200" y="2438400"/>
            <a:ext cx="8305800" cy="441960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Assess the achievement of current year’s program using standards agreed to.</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Share results with officials.  Discuss whether/what modifications may need to be made to program.</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Determination in consultation with officials the professional development and parent involvement needs of private school teachers and families of participants.</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Design activities for private school teachers and families of participants.</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Discuss tentative design of instructional, professional development and parental involvement activities.</a:t>
            </a: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a:solidFill>
                <a:schemeClr val="tx2"/>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p:nvPr>
        </p:nvSpPr>
        <p:spPr/>
        <p:txBody>
          <a:bodyPr/>
          <a:lstStyle/>
          <a:p>
            <a:pPr indent="0" algn="ctr">
              <a:defRPr/>
            </a:pPr>
            <a:r>
              <a:rPr lang="en-US" dirty="0" smtClean="0">
                <a:ea typeface="+mn-ea"/>
              </a:rPr>
              <a:t>WHAT IS TIMELY CONSULTATION?</a:t>
            </a:r>
            <a:endParaRPr dirty="0">
              <a:ea typeface="+mn-ea"/>
            </a:endParaRPr>
          </a:p>
        </p:txBody>
      </p:sp>
      <p:sp>
        <p:nvSpPr>
          <p:cNvPr id="25" name="TextBox 24"/>
          <p:cNvSpPr txBox="1"/>
          <p:nvPr/>
        </p:nvSpPr>
        <p:spPr>
          <a:xfrm>
            <a:off x="6172200" y="3352800"/>
            <a:ext cx="2560320" cy="610237"/>
          </a:xfrm>
          <a:prstGeom prst="roundRect">
            <a:avLst>
              <a:gd name="adj" fmla="val 50000"/>
            </a:avLst>
          </a:prstGeom>
          <a:solidFill>
            <a:schemeClr val="accent1">
              <a:lumMod val="20000"/>
              <a:lumOff val="80000"/>
            </a:schemeClr>
          </a:solidFill>
          <a:effectLst>
            <a:softEdge rad="127000"/>
          </a:effectLst>
        </p:spPr>
        <p:txBody>
          <a:bodyPr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8" name="Down Arrow 27"/>
          <p:cNvSpPr>
            <a:spLocks noChangeArrowheads="1"/>
          </p:cNvSpPr>
          <p:nvPr/>
        </p:nvSpPr>
        <p:spPr bwMode="auto">
          <a:xfrm>
            <a:off x="4267200" y="1981200"/>
            <a:ext cx="457200" cy="838200"/>
          </a:xfrm>
          <a:prstGeom prst="downArrow">
            <a:avLst>
              <a:gd name="adj1" fmla="val 50000"/>
              <a:gd name="adj2" fmla="val 50000"/>
            </a:avLst>
          </a:prstGeom>
          <a:gradFill rotWithShape="1">
            <a:gsLst>
              <a:gs pos="0">
                <a:srgbClr val="254872"/>
              </a:gs>
              <a:gs pos="50000">
                <a:srgbClr val="3A6BA5"/>
              </a:gs>
              <a:gs pos="100000">
                <a:srgbClr val="4780C5"/>
              </a:gs>
            </a:gsLst>
            <a:lin ang="16200000" scaled="1"/>
          </a:gradFill>
          <a:ln w="25400">
            <a:noFill/>
            <a:miter lim="800000"/>
            <a:headEnd/>
            <a:tailEnd/>
          </a:ln>
          <a:effectLst>
            <a:outerShdw blurRad="63500" dist="50800" dir="2700000" algn="tl" rotWithShape="0">
              <a:srgbClr val="000000">
                <a:alpha val="39999"/>
              </a:srgbClr>
            </a:outerShdw>
          </a:effectLst>
        </p:spPr>
        <p:txBody>
          <a:bodyPr anchor="ctr"/>
          <a:lstStyle/>
          <a:p>
            <a:pPr algn="ctr">
              <a:defRPr/>
            </a:pPr>
            <a:endParaRPr lang="en-US" dirty="0">
              <a:solidFill>
                <a:schemeClr val="lt1"/>
              </a:solidFill>
              <a:latin typeface="+mn-lt"/>
              <a:cs typeface="+mn-cs"/>
            </a:endParaRPr>
          </a:p>
        </p:txBody>
      </p:sp>
      <p:sp>
        <p:nvSpPr>
          <p:cNvPr id="13" name="Pentagon 12"/>
          <p:cNvSpPr/>
          <p:nvPr/>
        </p:nvSpPr>
        <p:spPr>
          <a:xfrm>
            <a:off x="3048000" y="1219200"/>
            <a:ext cx="3108960" cy="838200"/>
          </a:xfrm>
          <a:prstGeom prst="homePlate">
            <a:avLst/>
          </a:prstGeom>
          <a:solidFill>
            <a:srgbClr val="00206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June -  </a:t>
            </a:r>
          </a:p>
          <a:p>
            <a:pPr algn="ctr">
              <a:lnSpc>
                <a:spcPct val="90000"/>
              </a:lnSpc>
              <a:spcAft>
                <a:spcPts val="0"/>
              </a:spcAft>
              <a:defRPr/>
            </a:pPr>
            <a:r>
              <a:rPr lang="en-US" sz="2800" b="1" cap="small" dirty="0" smtClean="0">
                <a:solidFill>
                  <a:schemeClr val="bg1"/>
                </a:solidFill>
                <a:effectLst>
                  <a:outerShdw blurRad="50800" dist="38100" dir="2700000" algn="tl" rotWithShape="0">
                    <a:prstClr val="black">
                      <a:alpha val="40000"/>
                    </a:prstClr>
                  </a:outerShdw>
                </a:effectLst>
                <a:latin typeface="Arial" pitchFamily="34" charset="0"/>
                <a:cs typeface="Arial" pitchFamily="34" charset="0"/>
              </a:rPr>
              <a:t>August</a:t>
            </a:r>
            <a:endParaRPr lang="en-US" sz="2800" b="1" cap="small" dirty="0">
              <a:solidFill>
                <a:schemeClr val="bg1"/>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9" name="TextBox 18"/>
          <p:cNvSpPr txBox="1"/>
          <p:nvPr/>
        </p:nvSpPr>
        <p:spPr>
          <a:xfrm>
            <a:off x="3200400" y="3429000"/>
            <a:ext cx="2743200" cy="610237"/>
          </a:xfrm>
          <a:prstGeom prst="roundRect">
            <a:avLst>
              <a:gd name="adj" fmla="val 50000"/>
            </a:avLst>
          </a:prstGeom>
          <a:solidFill>
            <a:schemeClr val="accent1">
              <a:lumMod val="20000"/>
              <a:lumOff val="80000"/>
            </a:schemeClr>
          </a:solidFill>
          <a:effectLst>
            <a:softEdge rad="127000"/>
          </a:effectLst>
        </p:spPr>
        <p:txBody>
          <a:bodyPr wrap="square" tIns="91440" bIns="91440">
            <a:spAutoFit/>
          </a:bodyPr>
          <a:lstStyle/>
          <a:p>
            <a:pPr algn="ctr">
              <a:lnSpc>
                <a:spcPct val="90000"/>
              </a:lnSpc>
              <a:spcAft>
                <a:spcPts val="600"/>
              </a:spcAft>
            </a:pPr>
            <a:endParaRPr lang="en-US" dirty="0">
              <a:solidFill>
                <a:srgbClr val="C00000"/>
              </a:solidFill>
              <a:latin typeface="Arial Black" pitchFamily="-110" charset="0"/>
            </a:endParaRPr>
          </a:p>
        </p:txBody>
      </p:sp>
      <p:sp>
        <p:nvSpPr>
          <p:cNvPr id="23" name="Rounded Rectangle 22"/>
          <p:cNvSpPr/>
          <p:nvPr/>
        </p:nvSpPr>
        <p:spPr>
          <a:xfrm>
            <a:off x="533400" y="2895600"/>
            <a:ext cx="8229600" cy="38100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Obtain written affirmation from officials.</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Complete all contract negotiations, if needed.</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Generate a list of students to be served.</a:t>
            </a:r>
          </a:p>
          <a:p>
            <a:pPr marL="109538"/>
            <a:endParaRPr lang="en-US" b="1" dirty="0" smtClean="0">
              <a:solidFill>
                <a:schemeClr val="tx2"/>
              </a:solidFill>
              <a:latin typeface="Arial" pitchFamily="34" charset="0"/>
              <a:cs typeface="Arial" pitchFamily="34" charset="0"/>
            </a:endParaRPr>
          </a:p>
          <a:p>
            <a:pPr marL="109538"/>
            <a:r>
              <a:rPr lang="en-US" b="1" dirty="0" smtClean="0">
                <a:solidFill>
                  <a:schemeClr val="tx2"/>
                </a:solidFill>
                <a:latin typeface="Arial" pitchFamily="34" charset="0"/>
                <a:cs typeface="Arial" pitchFamily="34" charset="0"/>
              </a:rPr>
              <a:t>Report on readiness of program.</a:t>
            </a: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smtClean="0">
              <a:solidFill>
                <a:schemeClr val="tx2"/>
              </a:solidFill>
              <a:latin typeface="Arial" pitchFamily="34" charset="0"/>
              <a:cs typeface="Arial" pitchFamily="34" charset="0"/>
            </a:endParaRPr>
          </a:p>
          <a:p>
            <a:pPr marL="109538"/>
            <a:endParaRPr lang="en-US" b="1" dirty="0">
              <a:solidFill>
                <a:schemeClr val="tx2"/>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22403</TotalTime>
  <Words>1677</Words>
  <Application>Microsoft Office PowerPoint</Application>
  <PresentationFormat>On-screen Show (4:3)</PresentationFormat>
  <Paragraphs>403</Paragraphs>
  <Slides>35</Slides>
  <Notes>35</Notes>
  <HiddenSlides>0</HiddenSlides>
  <MMClips>2</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TITLE I EQUITABLE SERVICES</vt:lpstr>
      <vt:lpstr>   Topics Posed  </vt:lpstr>
      <vt:lpstr>TIMELY AND MEANINGFUL CONSULTATION</vt:lpstr>
      <vt:lpstr>TIMELY CONSULTATION</vt:lpstr>
      <vt:lpstr>WHAT IS TIMELY CONSULTATION?</vt:lpstr>
      <vt:lpstr>WHAT IS TIMELY CONSULTATION?</vt:lpstr>
      <vt:lpstr>WHAT IS TIMELY CONSULTATION?</vt:lpstr>
      <vt:lpstr>WHAT IS TIMELY CONSULTATION?</vt:lpstr>
      <vt:lpstr>MEANINGFUL CONSULTATION</vt:lpstr>
      <vt:lpstr>WHAT IS MEANINFUL CONSULTATION?</vt:lpstr>
      <vt:lpstr>WHAT IS MEANINFUL CONSULTATION?</vt:lpstr>
      <vt:lpstr>WHAT IS MEANINFUL CONSULTATION?</vt:lpstr>
      <vt:lpstr>MEANINGFUL CONSULTATION</vt:lpstr>
      <vt:lpstr>CONSULTATION</vt:lpstr>
      <vt:lpstr>MOU AND THIRD PARTY CONTRACTS</vt:lpstr>
      <vt:lpstr>SERVING PRIVATE SCHOOL CHILDREN WHO ATTEND A PRIVATE SCHOOL IN ANOTHER LEA</vt:lpstr>
      <vt:lpstr>MEMORANDUM OF UNDERSTANDING (MOU)</vt:lpstr>
      <vt:lpstr>MEMORANDUM OF UNDERSTANDING (MOU)</vt:lpstr>
      <vt:lpstr>MEMORANDUM OF UNDERSTANDING (MOU)</vt:lpstr>
      <vt:lpstr>MEMORANDUM OF UNDERSTANDING (MOU)</vt:lpstr>
      <vt:lpstr>MEMORANDUM OF UNDERSTANDING (MOU)</vt:lpstr>
      <vt:lpstr>THIRD-PARTY CONTRACTS</vt:lpstr>
      <vt:lpstr>THIRD-PARTY CONTRACTS</vt:lpstr>
      <vt:lpstr>THIRD-PARTY CONTRACTS</vt:lpstr>
      <vt:lpstr>THIRD-PARTY CONTRACTS</vt:lpstr>
      <vt:lpstr>THIRD-PARTY CONTRACTS</vt:lpstr>
      <vt:lpstr>THIRD-PARTY CONTRACTS</vt:lpstr>
      <vt:lpstr>THIRD-PARTY CONTRACTS</vt:lpstr>
      <vt:lpstr>Documentation that should be maintained by the LEA</vt:lpstr>
      <vt:lpstr>DOCUMENTATION</vt:lpstr>
      <vt:lpstr>DOCUMENTATION</vt:lpstr>
      <vt:lpstr>PROBLEMS WE HAVE ENCOUNTERED THIS YEAR …</vt:lpstr>
      <vt:lpstr>Slide 34</vt:lpstr>
      <vt:lpstr>FOR ADDITIONAL INFORMATION</vt:lpstr>
    </vt:vector>
  </TitlesOfParts>
  <Company>U.S. Department of Education</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ED-ASBO Webinar on ARRA Compliance for School Districts (MS PowerPoint)</dc:title>
  <dc:creator>Cromer, Nola</dc:creator>
  <cp:lastModifiedBy>young-chan han</cp:lastModifiedBy>
  <cp:revision>2004</cp:revision>
  <dcterms:created xsi:type="dcterms:W3CDTF">2009-11-08T17:05:03Z</dcterms:created>
  <dcterms:modified xsi:type="dcterms:W3CDTF">2010-03-26T18:49:31Z</dcterms:modified>
  <cp:contentStatus>Final</cp:contentStatus>
</cp:coreProperties>
</file>