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Default Extension="gif" ContentType="image/gif"/>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441" r:id="rId2"/>
    <p:sldId id="739" r:id="rId3"/>
    <p:sldId id="746" r:id="rId4"/>
    <p:sldId id="715" r:id="rId5"/>
    <p:sldId id="778" r:id="rId6"/>
    <p:sldId id="747" r:id="rId7"/>
    <p:sldId id="744" r:id="rId8"/>
    <p:sldId id="745" r:id="rId9"/>
    <p:sldId id="740" r:id="rId10"/>
    <p:sldId id="743" r:id="rId11"/>
    <p:sldId id="748" r:id="rId12"/>
    <p:sldId id="749" r:id="rId13"/>
    <p:sldId id="750" r:id="rId14"/>
    <p:sldId id="751" r:id="rId15"/>
    <p:sldId id="752" r:id="rId16"/>
    <p:sldId id="754" r:id="rId17"/>
    <p:sldId id="761" r:id="rId18"/>
    <p:sldId id="762" r:id="rId19"/>
    <p:sldId id="763" r:id="rId20"/>
    <p:sldId id="764" r:id="rId21"/>
    <p:sldId id="765" r:id="rId22"/>
    <p:sldId id="766" r:id="rId23"/>
    <p:sldId id="767" r:id="rId24"/>
    <p:sldId id="768" r:id="rId25"/>
    <p:sldId id="769" r:id="rId26"/>
    <p:sldId id="770" r:id="rId27"/>
    <p:sldId id="771" r:id="rId28"/>
    <p:sldId id="772" r:id="rId29"/>
    <p:sldId id="773" r:id="rId30"/>
    <p:sldId id="774" r:id="rId31"/>
    <p:sldId id="775" r:id="rId32"/>
    <p:sldId id="776" r:id="rId33"/>
    <p:sldId id="777" r:id="rId34"/>
    <p:sldId id="704" r:id="rId35"/>
    <p:sldId id="737" r:id="rId3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CC"/>
    <a:srgbClr val="000099"/>
    <a:srgbClr val="6699FF"/>
    <a:srgbClr val="7039F9"/>
    <a:srgbClr val="7A7AFE"/>
    <a:srgbClr val="76B531"/>
    <a:srgbClr val="7F7F7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0" d="100"/>
          <a:sy n="70" d="100"/>
        </p:scale>
        <p:origin x="-1764" y="-90"/>
      </p:cViewPr>
      <p:guideLst>
        <p:guide orient="horz" pos="2160"/>
        <p:guide orient="horz" pos="720"/>
        <p:guide orient="horz" pos="288"/>
        <p:guide orient="horz" pos="3888"/>
        <p:guide orient="horz" pos="1440"/>
        <p:guide orient="horz" pos="4032"/>
        <p:guide orient="horz" pos="864"/>
        <p:guide pos="2880"/>
        <p:guide pos="288"/>
        <p:guide pos="5472"/>
      </p:guideLst>
    </p:cSldViewPr>
  </p:slideViewPr>
  <p:outlineViewPr>
    <p:cViewPr>
      <p:scale>
        <a:sx n="33" d="100"/>
        <a:sy n="33" d="100"/>
      </p:scale>
      <p:origin x="0" y="1722"/>
    </p:cViewPr>
  </p:outlineViewPr>
  <p:notesTextViewPr>
    <p:cViewPr>
      <p:scale>
        <a:sx n="100" d="100"/>
        <a:sy n="100" d="100"/>
      </p:scale>
      <p:origin x="0" y="0"/>
    </p:cViewPr>
  </p:notesTextViewPr>
  <p:sorterViewPr>
    <p:cViewPr>
      <p:scale>
        <a:sx n="100" d="100"/>
        <a:sy n="100" d="100"/>
      </p:scale>
      <p:origin x="0" y="8526"/>
    </p:cViewPr>
  </p:sorterViewPr>
  <p:notesViewPr>
    <p:cSldViewPr>
      <p:cViewPr>
        <p:scale>
          <a:sx n="100" d="100"/>
          <a:sy n="100" d="100"/>
        </p:scale>
        <p:origin x="-732" y="210"/>
      </p:cViewPr>
      <p:guideLst>
        <p:guide orient="horz" pos="2929"/>
        <p:guide pos="220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16" tIns="45708" rIns="91416" bIns="45708" rtlCol="0"/>
          <a:lstStyle>
            <a:lvl1pPr algn="l">
              <a:defRPr sz="1200">
                <a:latin typeface="Arial" charset="0"/>
                <a:ea typeface="+mn-ea"/>
                <a:cs typeface="Arial" charset="0"/>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16" tIns="45708" rIns="91416" bIns="45708" numCol="1" anchor="t" anchorCtr="0" compatLnSpc="1">
            <a:prstTxWarp prst="textNoShape">
              <a:avLst/>
            </a:prstTxWarp>
          </a:bodyPr>
          <a:lstStyle>
            <a:lvl1pPr algn="r">
              <a:defRPr sz="1200"/>
            </a:lvl1pPr>
          </a:lstStyle>
          <a:p>
            <a:fld id="{D765D9CA-6D4C-4BA7-9561-D920E3F36867}" type="datetime1">
              <a:rPr lang="en-US"/>
              <a:pPr/>
              <a:t>3/26/2010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16" tIns="45708" rIns="91416" bIns="45708" rtlCol="0" anchor="b"/>
          <a:lstStyle>
            <a:lvl1pPr algn="l">
              <a:defRPr sz="1200">
                <a:latin typeface="Arial" charset="0"/>
                <a:ea typeface="+mn-ea"/>
                <a:cs typeface="Arial" charset="0"/>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16" tIns="45708" rIns="91416" bIns="45708" numCol="1" anchor="b" anchorCtr="0" compatLnSpc="1">
            <a:prstTxWarp prst="textNoShape">
              <a:avLst/>
            </a:prstTxWarp>
          </a:bodyPr>
          <a:lstStyle>
            <a:lvl1pPr algn="r">
              <a:defRPr sz="1200"/>
            </a:lvl1pPr>
          </a:lstStyle>
          <a:p>
            <a:fld id="{0DF30AA8-698E-44B0-A9A3-D85A901537D4}" type="slidenum">
              <a:rPr lang="en-US"/>
              <a:pPr/>
              <a:t>‹#›</a:t>
            </a:fld>
            <a:endParaRPr lang="en-US" dirty="0"/>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53" tIns="46578" rIns="93153" bIns="46578"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3153" tIns="46578" rIns="93153" bIns="46578" rtlCol="0"/>
          <a:lstStyle>
            <a:lvl1pPr algn="r" fontAlgn="auto">
              <a:spcBef>
                <a:spcPts val="0"/>
              </a:spcBef>
              <a:spcAft>
                <a:spcPts val="0"/>
              </a:spcAft>
              <a:defRPr sz="1200">
                <a:latin typeface="+mn-lt"/>
                <a:ea typeface="+mn-ea"/>
                <a:cs typeface="+mn-cs"/>
              </a:defRPr>
            </a:lvl1pPr>
          </a:lstStyle>
          <a:p>
            <a:pPr>
              <a:defRPr/>
            </a:pPr>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3" tIns="46578" rIns="93153" bIns="46578"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53" tIns="46578" rIns="93153" bIns="4657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53" tIns="46578" rIns="93153" bIns="46578"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53" tIns="46578" rIns="93153" bIns="46578" numCol="1" anchor="b" anchorCtr="0" compatLnSpc="1">
            <a:prstTxWarp prst="textNoShape">
              <a:avLst/>
            </a:prstTxWarp>
          </a:bodyPr>
          <a:lstStyle>
            <a:lvl1pPr algn="r">
              <a:defRPr sz="1200">
                <a:latin typeface="Calibri" pitchFamily="-110" charset="0"/>
              </a:defRPr>
            </a:lvl1pPr>
          </a:lstStyle>
          <a:p>
            <a:fld id="{AC66DD69-5571-402D-9663-73866814B580}" type="slidenum">
              <a:rPr lang="en-US"/>
              <a:pPr/>
              <a:t>‹#›</a:t>
            </a:fld>
            <a:endParaRPr lang="en-US"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ＭＳ Ｐゴシック" pitchFamily="-110"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1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Millie Bentley-Memon, Ph.D. USDE</a:t>
            </a:r>
            <a:endParaRPr lang="en-US" dirty="0"/>
          </a:p>
        </p:txBody>
      </p:sp>
      <p:sp>
        <p:nvSpPr>
          <p:cNvPr id="5" name="Slide Number Placeholder 4"/>
          <p:cNvSpPr>
            <a:spLocks noGrp="1"/>
          </p:cNvSpPr>
          <p:nvPr>
            <p:ph type="sldNum" sz="quarter" idx="11"/>
          </p:nvPr>
        </p:nvSpPr>
        <p:spPr/>
        <p:txBody>
          <a:bodyPr/>
          <a:lstStyle/>
          <a:p>
            <a:pPr>
              <a:defRPr/>
            </a:pPr>
            <a:fld id="{03DB740A-DC23-4379-90B4-700462AD39BC}"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25AE49-65EC-4208-87CE-B1C1C16F9404}" type="slidenum">
              <a:rPr lang="en-US"/>
              <a:pPr/>
              <a:t>18</a:t>
            </a:fld>
            <a:endParaRPr lang="en-US" dirty="0"/>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r>
              <a:rPr lang="en-US" dirty="0">
                <a:cs typeface="Times New Roman" pitchFamily="18" charset="0"/>
              </a:rPr>
              <a:t>Federal law does not specify the particular method or frequency with which States must monitor their grantees and States have a great deal of flexibility in designing their monitoring systems.       </a:t>
            </a:r>
          </a:p>
          <a:p>
            <a:r>
              <a:rPr lang="en-US" dirty="0">
                <a:cs typeface="Times New Roman" pitchFamily="18" charset="0"/>
              </a:rPr>
              <a:t> </a:t>
            </a:r>
          </a:p>
          <a:p>
            <a:r>
              <a:rPr lang="en-US" dirty="0">
                <a:cs typeface="Times New Roman" pitchFamily="18" charset="0"/>
              </a:rPr>
              <a:t>Whatever system is used, we expect that you have mechanisms in place in your State to ensure that you are able to collect and review critical implementation data with the frequency and intensity required to ensure effective (and fully compliant) programs under NCLB.  </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B6A308-A9CC-483F-A968-7CFE774F93D8}" type="slidenum">
              <a:rPr lang="en-US"/>
              <a:pPr/>
              <a:t>19</a:t>
            </a:fld>
            <a:endParaRPr lang="en-US" dirty="0"/>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r>
              <a:rPr lang="en-US" dirty="0">
                <a:cs typeface="Times New Roman" pitchFamily="18" charset="0"/>
              </a:rPr>
              <a:t>Federal law does not specify the particular method or frequency with which States must monitor their grantees and States have a great deal of flexibility in designing their monitoring systems.       </a:t>
            </a:r>
          </a:p>
          <a:p>
            <a:r>
              <a:rPr lang="en-US" dirty="0">
                <a:cs typeface="Times New Roman" pitchFamily="18" charset="0"/>
              </a:rPr>
              <a:t> </a:t>
            </a:r>
          </a:p>
          <a:p>
            <a:r>
              <a:rPr lang="en-US" dirty="0">
                <a:cs typeface="Times New Roman" pitchFamily="18" charset="0"/>
              </a:rPr>
              <a:t>Whatever system is used, we expect that you have mechanisms in place in your State to ensure that you are able to collect and review critical implementation data with the frequency and intensity required to ensure effective (and fully compliant) programs under NCLB.  </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52770B-EA1C-4AA0-BDF7-21777A237E9B}" type="slidenum">
              <a:rPr lang="en-US"/>
              <a:pPr/>
              <a:t>20</a:t>
            </a:fld>
            <a:endParaRPr lang="en-US" dirty="0"/>
          </a:p>
        </p:txBody>
      </p:sp>
      <p:sp>
        <p:nvSpPr>
          <p:cNvPr id="157698" name="Rectangle 1026"/>
          <p:cNvSpPr>
            <a:spLocks noGrp="1" noRot="1" noChangeAspect="1" noChangeArrowheads="1" noTextEdit="1"/>
          </p:cNvSpPr>
          <p:nvPr>
            <p:ph type="sldImg"/>
          </p:nvPr>
        </p:nvSpPr>
        <p:spPr>
          <a:ln/>
        </p:spPr>
      </p:sp>
      <p:sp>
        <p:nvSpPr>
          <p:cNvPr id="157699" name="Rectangle 1027"/>
          <p:cNvSpPr>
            <a:spLocks noGrp="1" noChangeArrowheads="1"/>
          </p:cNvSpPr>
          <p:nvPr>
            <p:ph type="body" idx="1"/>
          </p:nvPr>
        </p:nvSpPr>
        <p:spPr/>
        <p:txBody>
          <a:bodyPr/>
          <a:lstStyle/>
          <a:p>
            <a:r>
              <a:rPr lang="en-US" dirty="0">
                <a:cs typeface="Times New Roman" pitchFamily="18" charset="0"/>
              </a:rPr>
              <a:t>Federal law does not specify the particular method or frequency with which States must monitor their grantees and States have a great deal of flexibility in designing their monitoring systems.       </a:t>
            </a:r>
          </a:p>
          <a:p>
            <a:r>
              <a:rPr lang="en-US" dirty="0">
                <a:cs typeface="Times New Roman" pitchFamily="18" charset="0"/>
              </a:rPr>
              <a:t> </a:t>
            </a:r>
          </a:p>
          <a:p>
            <a:r>
              <a:rPr lang="en-US" dirty="0">
                <a:cs typeface="Times New Roman" pitchFamily="18" charset="0"/>
              </a:rPr>
              <a:t>Whatever system is used, we expect that you have mechanisms in place in your State to ensure that you are able to collect and review critical implementation data with the frequency and intensity required to ensure effective (and fully compliant) programs under NCLB.  </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AA3520-698D-4360-A2BA-9FC2D8C0FD27}" type="slidenum">
              <a:rPr lang="en-US"/>
              <a:pPr/>
              <a:t>21</a:t>
            </a:fld>
            <a:endParaRPr lang="en-US" dirty="0"/>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r>
              <a:rPr lang="en-US" dirty="0">
                <a:cs typeface="Times New Roman" pitchFamily="18" charset="0"/>
              </a:rPr>
              <a:t>Federal law does not specify the particular method or frequency with which States must monitor their grantees and States have a great deal of flexibility in designing their monitoring systems.       </a:t>
            </a:r>
          </a:p>
          <a:p>
            <a:r>
              <a:rPr lang="en-US" dirty="0">
                <a:cs typeface="Times New Roman" pitchFamily="18" charset="0"/>
              </a:rPr>
              <a:t> </a:t>
            </a:r>
          </a:p>
          <a:p>
            <a:r>
              <a:rPr lang="en-US" dirty="0">
                <a:cs typeface="Times New Roman" pitchFamily="18" charset="0"/>
              </a:rPr>
              <a:t>Whatever system is used, we expect that you have mechanisms in place in your State to ensure that you are able to collect and review critical implementation data with the frequency and intensity required to ensure effective (and fully compliant) programs under NCLB.  </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Millie Bentley-Memon, Ph.D. USDE</a:t>
            </a:r>
            <a:endParaRPr lang="en-US" dirty="0"/>
          </a:p>
        </p:txBody>
      </p:sp>
      <p:sp>
        <p:nvSpPr>
          <p:cNvPr id="5" name="Slide Number Placeholder 4"/>
          <p:cNvSpPr>
            <a:spLocks noGrp="1"/>
          </p:cNvSpPr>
          <p:nvPr>
            <p:ph type="sldNum" sz="quarter" idx="11"/>
          </p:nvPr>
        </p:nvSpPr>
        <p:spPr/>
        <p:txBody>
          <a:bodyPr/>
          <a:lstStyle/>
          <a:p>
            <a:pPr>
              <a:defRPr/>
            </a:pPr>
            <a:fld id="{03DB740A-DC23-4379-90B4-700462AD39BC}"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Millie Bentley-Memon, Ph.D. USDE</a:t>
            </a:r>
            <a:endParaRPr lang="en-US" dirty="0"/>
          </a:p>
        </p:txBody>
      </p:sp>
      <p:sp>
        <p:nvSpPr>
          <p:cNvPr id="5" name="Slide Number Placeholder 4"/>
          <p:cNvSpPr>
            <a:spLocks noGrp="1"/>
          </p:cNvSpPr>
          <p:nvPr>
            <p:ph type="sldNum" sz="quarter" idx="11"/>
          </p:nvPr>
        </p:nvSpPr>
        <p:spPr/>
        <p:txBody>
          <a:bodyPr/>
          <a:lstStyle/>
          <a:p>
            <a:pPr>
              <a:defRPr/>
            </a:pPr>
            <a:fld id="{03DB740A-DC23-4379-90B4-700462AD39BC}"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Millie Bentley-Memon, Ph.D. USDE</a:t>
            </a:r>
            <a:endParaRPr lang="en-US" dirty="0"/>
          </a:p>
        </p:txBody>
      </p:sp>
      <p:sp>
        <p:nvSpPr>
          <p:cNvPr id="5" name="Slide Number Placeholder 4"/>
          <p:cNvSpPr>
            <a:spLocks noGrp="1"/>
          </p:cNvSpPr>
          <p:nvPr>
            <p:ph type="sldNum" sz="quarter" idx="11"/>
          </p:nvPr>
        </p:nvSpPr>
        <p:spPr/>
        <p:txBody>
          <a:bodyPr/>
          <a:lstStyle/>
          <a:p>
            <a:pPr>
              <a:defRPr/>
            </a:pPr>
            <a:fld id="{03DB740A-DC23-4379-90B4-700462AD39BC}"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Millie Bentley-Memon, Ph.D. USDE</a:t>
            </a:r>
            <a:endParaRPr lang="en-US" dirty="0"/>
          </a:p>
        </p:txBody>
      </p:sp>
      <p:sp>
        <p:nvSpPr>
          <p:cNvPr id="5" name="Slide Number Placeholder 4"/>
          <p:cNvSpPr>
            <a:spLocks noGrp="1"/>
          </p:cNvSpPr>
          <p:nvPr>
            <p:ph type="sldNum" sz="quarter" idx="11"/>
          </p:nvPr>
        </p:nvSpPr>
        <p:spPr/>
        <p:txBody>
          <a:bodyPr/>
          <a:lstStyle/>
          <a:p>
            <a:pPr>
              <a:defRPr/>
            </a:pPr>
            <a:fld id="{03DB740A-DC23-4379-90B4-700462AD39BC}"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Millie Bentley-Memon, Ph.D. USDE</a:t>
            </a:r>
            <a:endParaRPr lang="en-US" dirty="0"/>
          </a:p>
        </p:txBody>
      </p:sp>
      <p:sp>
        <p:nvSpPr>
          <p:cNvPr id="5" name="Slide Number Placeholder 4"/>
          <p:cNvSpPr>
            <a:spLocks noGrp="1"/>
          </p:cNvSpPr>
          <p:nvPr>
            <p:ph type="sldNum" sz="quarter" idx="11"/>
          </p:nvPr>
        </p:nvSpPr>
        <p:spPr/>
        <p:txBody>
          <a:bodyPr/>
          <a:lstStyle/>
          <a:p>
            <a:pPr>
              <a:defRPr/>
            </a:pPr>
            <a:fld id="{03DB740A-DC23-4379-90B4-700462AD39BC}"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Millie Bentley-Memon, Ph.D. USDE</a:t>
            </a:r>
            <a:endParaRPr lang="en-US" dirty="0"/>
          </a:p>
        </p:txBody>
      </p:sp>
      <p:sp>
        <p:nvSpPr>
          <p:cNvPr id="5" name="Slide Number Placeholder 4"/>
          <p:cNvSpPr>
            <a:spLocks noGrp="1"/>
          </p:cNvSpPr>
          <p:nvPr>
            <p:ph type="sldNum" sz="quarter" idx="11"/>
          </p:nvPr>
        </p:nvSpPr>
        <p:spPr/>
        <p:txBody>
          <a:bodyPr/>
          <a:lstStyle/>
          <a:p>
            <a:pPr>
              <a:defRPr/>
            </a:pPr>
            <a:fld id="{03DB740A-DC23-4379-90B4-700462AD39BC}"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Millie Bentley-Memon, Ph.D. USDE</a:t>
            </a:r>
            <a:endParaRPr lang="en-US" dirty="0"/>
          </a:p>
        </p:txBody>
      </p:sp>
      <p:sp>
        <p:nvSpPr>
          <p:cNvPr id="5" name="Slide Number Placeholder 4"/>
          <p:cNvSpPr>
            <a:spLocks noGrp="1"/>
          </p:cNvSpPr>
          <p:nvPr>
            <p:ph type="sldNum" sz="quarter" idx="11"/>
          </p:nvPr>
        </p:nvSpPr>
        <p:spPr/>
        <p:txBody>
          <a:bodyPr/>
          <a:lstStyle/>
          <a:p>
            <a:pPr>
              <a:defRPr/>
            </a:pPr>
            <a:fld id="{03DB740A-DC23-4379-90B4-700462AD39BC}" type="slidenum">
              <a:rPr lang="en-US" smtClean="0"/>
              <a:pPr>
                <a:defRPr/>
              </a:pPr>
              <a:t>29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971925" y="8831263"/>
            <a:ext cx="3038475" cy="465137"/>
          </a:xfrm>
          <a:prstGeom prst="rect">
            <a:avLst/>
          </a:prstGeom>
          <a:noFill/>
          <a:ln w="9525">
            <a:noFill/>
            <a:miter lim="800000"/>
            <a:headEnd/>
            <a:tailEnd/>
          </a:ln>
        </p:spPr>
        <p:txBody>
          <a:bodyPr lIns="93912" tIns="46957" rIns="93912" bIns="46957" anchor="b"/>
          <a:lstStyle/>
          <a:p>
            <a:pPr algn="r" defTabSz="938213"/>
            <a:fld id="{7F99111C-1D0F-4C7B-BED2-0456418E084E}" type="slidenum">
              <a:rPr lang="en-US" sz="1200"/>
              <a:pPr algn="r" defTabSz="938213"/>
              <a:t>30</a:t>
            </a:fld>
            <a:endParaRPr lang="en-US" sz="1200" dirty="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endParaRPr lang="en-US" sz="1000" dirty="0" smtClean="0"/>
          </a:p>
          <a:p>
            <a:pPr eaLnBrk="1" hangingPunct="1">
              <a:lnSpc>
                <a:spcPct val="90000"/>
              </a:lnSpc>
              <a:spcBef>
                <a:spcPct val="0"/>
              </a:spcBef>
            </a:pPr>
            <a:endParaRPr lang="en-US" sz="1000" dirty="0" smtClean="0"/>
          </a:p>
        </p:txBody>
      </p:sp>
      <p:sp>
        <p:nvSpPr>
          <p:cNvPr id="6" name="Footer Placeholder 5"/>
          <p:cNvSpPr>
            <a:spLocks noGrp="1"/>
          </p:cNvSpPr>
          <p:nvPr>
            <p:ph type="ftr" sz="quarter" idx="4"/>
          </p:nvPr>
        </p:nvSpPr>
        <p:spPr/>
        <p:txBody>
          <a:bodyPr/>
          <a:lstStyle/>
          <a:p>
            <a:pPr>
              <a:defRPr/>
            </a:pPr>
            <a:r>
              <a:rPr lang="en-US" dirty="0"/>
              <a:t>Millie Bentley-Memon, Ph.D. USDE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Millie Bentley-Memon, Ph.D. USDE</a:t>
            </a:r>
            <a:endParaRPr lang="en-US" dirty="0"/>
          </a:p>
        </p:txBody>
      </p:sp>
      <p:sp>
        <p:nvSpPr>
          <p:cNvPr id="5" name="Slide Number Placeholder 4"/>
          <p:cNvSpPr>
            <a:spLocks noGrp="1"/>
          </p:cNvSpPr>
          <p:nvPr>
            <p:ph type="sldNum" sz="quarter" idx="11"/>
          </p:nvPr>
        </p:nvSpPr>
        <p:spPr/>
        <p:txBody>
          <a:bodyPr/>
          <a:lstStyle/>
          <a:p>
            <a:pPr>
              <a:defRPr/>
            </a:pPr>
            <a:fld id="{03DB740A-DC23-4379-90B4-700462AD39BC}" type="slidenum">
              <a:rPr lang="en-US" smtClean="0"/>
              <a:pPr>
                <a:defRPr/>
              </a:pPr>
              <a:t>31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Virginia Berg, Nola Cromer</a:t>
            </a:r>
            <a:endParaRPr lang="en-US" dirty="0"/>
          </a:p>
        </p:txBody>
      </p:sp>
      <p:sp>
        <p:nvSpPr>
          <p:cNvPr id="5" name="Slide Number Placeholder 4"/>
          <p:cNvSpPr>
            <a:spLocks noGrp="1"/>
          </p:cNvSpPr>
          <p:nvPr>
            <p:ph type="sldNum" sz="quarter" idx="11"/>
          </p:nvPr>
        </p:nvSpPr>
        <p:spPr/>
        <p:txBody>
          <a:bodyPr/>
          <a:lstStyle/>
          <a:p>
            <a:pPr>
              <a:defRPr/>
            </a:pPr>
            <a:fld id="{03DB740A-DC23-4379-90B4-700462AD39BC}" type="slidenum">
              <a:rPr lang="en-US" smtClean="0"/>
              <a:pPr>
                <a:defRPr/>
              </a:pPr>
              <a:t>32</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pPr>
              <a:defRPr/>
            </a:pPr>
            <a:r>
              <a:rPr lang="en-US" dirty="0" smtClean="0"/>
              <a:t>Virginia Berg, Nola Cromer</a:t>
            </a:r>
            <a:endParaRPr lang="en-US" dirty="0"/>
          </a:p>
        </p:txBody>
      </p:sp>
      <p:sp>
        <p:nvSpPr>
          <p:cNvPr id="5" name="Slide Number Placeholder 4"/>
          <p:cNvSpPr>
            <a:spLocks noGrp="1"/>
          </p:cNvSpPr>
          <p:nvPr>
            <p:ph type="sldNum" sz="quarter" idx="11"/>
          </p:nvPr>
        </p:nvSpPr>
        <p:spPr/>
        <p:txBody>
          <a:bodyPr/>
          <a:lstStyle/>
          <a:p>
            <a:pPr>
              <a:defRPr/>
            </a:pPr>
            <a:fld id="{03DB740A-DC23-4379-90B4-700462AD39BC}" type="slidenum">
              <a:rPr lang="en-US" smtClean="0"/>
              <a:pPr>
                <a:defRPr/>
              </a:pPr>
              <a:t>33</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Feds are known for using a certain phrase a lot ……</a:t>
            </a:r>
          </a:p>
          <a:p>
            <a:endParaRPr lang="en-US" dirty="0" smtClean="0"/>
          </a:p>
          <a:p>
            <a:r>
              <a:rPr lang="en-US" dirty="0" smtClean="0"/>
              <a:t>And that phrase is, it depends.</a:t>
            </a:r>
          </a:p>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Placeholder 1"/>
          <p:cNvSpPr>
            <a:spLocks noGrp="1"/>
          </p:cNvSpPr>
          <p:nvPr>
            <p:ph type="title"/>
          </p:nvPr>
        </p:nvSpPr>
        <p:spPr bwMode="auto">
          <a:xfrm>
            <a:off x="0" y="0"/>
            <a:ext cx="9144000" cy="1143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innerShdw blurRad="63500" dist="50800" dir="5400000">
              <a:prstClr val="black">
                <a:alpha val="50000"/>
              </a:prstClr>
            </a:innerShdw>
          </a:effectLst>
        </p:spPr>
        <p:txBody>
          <a:bodyPr/>
          <a:lstStyle>
            <a:lvl1pPr algn="ctr">
              <a:defRPr/>
            </a:lvl1pPr>
          </a:lstStyle>
          <a:p>
            <a:pPr lvl="0"/>
            <a:r>
              <a:rPr lang="en-US" dirty="0" smtClean="0"/>
              <a:t>Click to edit Master title style</a:t>
            </a:r>
          </a:p>
        </p:txBody>
      </p:sp>
      <p:sp>
        <p:nvSpPr>
          <p:cNvPr id="4" name="Date Placeholder 3"/>
          <p:cNvSpPr>
            <a:spLocks noGrp="1"/>
          </p:cNvSpPr>
          <p:nvPr>
            <p:ph type="dt" sz="half" idx="10"/>
          </p:nvPr>
        </p:nvSpPr>
        <p:spPr/>
        <p:txBody>
          <a:bodyPr/>
          <a:lstStyle>
            <a:lvl1pPr>
              <a:defRPr/>
            </a:lvl1pPr>
          </a:lstStyle>
          <a:p>
            <a:fld id="{2311F4D6-757A-4F1B-94BF-DCA9827BCF24}" type="datetime1">
              <a:rPr lang="en-US"/>
              <a:pPr/>
              <a:t>3/26/2010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2"/>
          <p:cNvSpPr>
            <a:spLocks noGrp="1"/>
          </p:cNvSpPr>
          <p:nvPr userDrawn="1">
            <p:ph type="sldNum" sz="quarter" idx="12"/>
          </p:nvPr>
        </p:nvSpPr>
        <p:spPr>
          <a:xfrm>
            <a:off x="8686800" y="6400800"/>
            <a:ext cx="457200" cy="457200"/>
          </a:xfrm>
        </p:spPr>
        <p:txBody>
          <a:bodyPr anchor="ctr" anchorCtr="1"/>
          <a:lstStyle>
            <a:lvl1pPr>
              <a:defRPr/>
            </a:lvl1pPr>
          </a:lstStyle>
          <a:p>
            <a:fld id="{B7D0DF1A-AB15-4540-9694-E4688E7C444F}" type="slidenum">
              <a:rPr lang="en-US"/>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6934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F65362AF-EEC1-4652-8DED-4FB1E31E39A6}"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69342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0BD2D60E-7FDB-4E0E-BBAB-AEF7CC12AA06}"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E717947C-C8AF-4BE2-99A2-294AAF634526}" type="datetime1">
              <a:rPr lang="en-US"/>
              <a:pPr/>
              <a:t>3/26/2010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1589AE6B-1F4D-45E0-A59C-006E4437E55B}" type="slidenum">
              <a:rPr lang="en-US"/>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bwMode="auto">
          <a:xfrm>
            <a:off x="0" y="0"/>
            <a:ext cx="9144000" cy="1143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innerShdw blurRad="63500" dist="50800" dir="5400000">
              <a:prstClr val="black">
                <a:alpha val="50000"/>
              </a:prstClr>
            </a:innerShdw>
          </a:effectLst>
        </p:spPr>
        <p:txBody>
          <a:bodyPr/>
          <a:lstStyle/>
          <a:p>
            <a:pPr lvl="0"/>
            <a:r>
              <a:rPr lang="en-US" dirty="0" smtClean="0"/>
              <a:t>Click to edit Master title style</a:t>
            </a:r>
          </a:p>
        </p:txBody>
      </p:sp>
      <p:sp>
        <p:nvSpPr>
          <p:cNvPr id="3" name="Date Placeholder 3"/>
          <p:cNvSpPr>
            <a:spLocks noGrp="1"/>
          </p:cNvSpPr>
          <p:nvPr>
            <p:ph type="dt" sz="half" idx="10"/>
          </p:nvPr>
        </p:nvSpPr>
        <p:spPr/>
        <p:txBody>
          <a:bodyPr/>
          <a:lstStyle>
            <a:lvl1pPr>
              <a:defRPr/>
            </a:lvl1pPr>
          </a:lstStyle>
          <a:p>
            <a:fld id="{11C7C3C9-9702-4C71-BECB-828B2FE162A3}" type="datetime1">
              <a:rPr lang="en-US"/>
              <a:pPr/>
              <a:t>3/26/2010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3D30946F-FB5A-48C3-853D-871D6E1717FA}" type="slidenum">
              <a:rPr lang="en-US"/>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9FD6459-6AC7-414D-B494-947FCC1DC12B}" type="datetime1">
              <a:rPr lang="en-US"/>
              <a:pPr/>
              <a:t>3/26/2010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AAA498B5-0381-4787-8D14-3B0149F51AF1}" type="slidenum">
              <a:rPr lang="en-US"/>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Placeholder 1"/>
          <p:cNvSpPr>
            <a:spLocks noGrp="1"/>
          </p:cNvSpPr>
          <p:nvPr>
            <p:ph type="title"/>
          </p:nvPr>
        </p:nvSpPr>
        <p:spPr bwMode="auto">
          <a:xfrm>
            <a:off x="0" y="0"/>
            <a:ext cx="9144000" cy="1143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innerShdw blurRad="63500" dist="50800" dir="5400000">
              <a:prstClr val="black">
                <a:alpha val="50000"/>
              </a:prstClr>
            </a:innerShdw>
          </a:effectLst>
        </p:spPr>
        <p:txBody>
          <a:bodyPr/>
          <a:lstStyle/>
          <a:p>
            <a:pPr lvl="0"/>
            <a:r>
              <a:rPr lang="en-US" dirty="0" smtClean="0"/>
              <a:t>Click to edit Master title style</a:t>
            </a:r>
          </a:p>
        </p:txBody>
      </p:sp>
      <p:sp>
        <p:nvSpPr>
          <p:cNvPr id="4" name="Date Placeholder 3"/>
          <p:cNvSpPr>
            <a:spLocks noGrp="1"/>
          </p:cNvSpPr>
          <p:nvPr>
            <p:ph type="dt" sz="half" idx="10"/>
          </p:nvPr>
        </p:nvSpPr>
        <p:spPr/>
        <p:txBody>
          <a:bodyPr/>
          <a:lstStyle>
            <a:lvl1pPr>
              <a:defRPr/>
            </a:lvl1pPr>
          </a:lstStyle>
          <a:p>
            <a:fld id="{E70EDF36-1CFB-46C0-99C7-A3A7FDD5C1B0}" type="datetime1">
              <a:rPr lang="en-US"/>
              <a:pPr/>
              <a:t>3/26/2010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D03D748C-429F-44ED-958A-037F2C1767DF}" type="slidenum">
              <a:rPr lang="en-US"/>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457200"/>
            <a:ext cx="7086600" cy="59436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Placeholder 1"/>
          <p:cNvSpPr>
            <a:spLocks noGrp="1"/>
          </p:cNvSpPr>
          <p:nvPr>
            <p:ph type="title"/>
          </p:nvPr>
        </p:nvSpPr>
        <p:spPr bwMode="auto">
          <a:xfrm rot="5400000">
            <a:off x="5143500" y="2857500"/>
            <a:ext cx="6858000" cy="1143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innerShdw blurRad="63500" dist="50800" dir="5400000">
              <a:prstClr val="black">
                <a:alpha val="50000"/>
              </a:prstClr>
            </a:innerShdw>
          </a:effectLst>
        </p:spPr>
        <p:txBody>
          <a:bodyPr/>
          <a:lstStyle/>
          <a:p>
            <a:pPr lvl="0"/>
            <a:r>
              <a:rPr lang="en-US" dirty="0" smtClean="0"/>
              <a:t>Click to edit Master title style</a:t>
            </a:r>
          </a:p>
        </p:txBody>
      </p:sp>
      <p:sp>
        <p:nvSpPr>
          <p:cNvPr id="4" name="Date Placeholder 3"/>
          <p:cNvSpPr>
            <a:spLocks noGrp="1"/>
          </p:cNvSpPr>
          <p:nvPr>
            <p:ph type="dt" sz="half" idx="10"/>
          </p:nvPr>
        </p:nvSpPr>
        <p:spPr>
          <a:xfrm>
            <a:off x="457200" y="6553200"/>
            <a:ext cx="2133600" cy="182563"/>
          </a:xfrm>
        </p:spPr>
        <p:txBody>
          <a:bodyPr/>
          <a:lstStyle>
            <a:lvl1pPr>
              <a:defRPr/>
            </a:lvl1pPr>
          </a:lstStyle>
          <a:p>
            <a:fld id="{69030524-6F9F-4F95-9BC2-6FC8B0F7920E}" type="datetime1">
              <a:rPr lang="en-US"/>
              <a:pPr/>
              <a:t>3/26/2010</a:t>
            </a:fld>
            <a:endParaRPr lang="en-US" dirty="0"/>
          </a:p>
        </p:txBody>
      </p:sp>
      <p:sp>
        <p:nvSpPr>
          <p:cNvPr id="5" name="Footer Placeholder 4"/>
          <p:cNvSpPr>
            <a:spLocks noGrp="1"/>
          </p:cNvSpPr>
          <p:nvPr>
            <p:ph type="ftr" sz="quarter" idx="11"/>
          </p:nvPr>
        </p:nvSpPr>
        <p:spPr>
          <a:xfrm>
            <a:off x="2552700" y="6553200"/>
            <a:ext cx="2895600" cy="182563"/>
          </a:xfr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5410200" y="6553200"/>
            <a:ext cx="2133600" cy="182563"/>
          </a:xfrm>
        </p:spPr>
        <p:txBody>
          <a:bodyPr/>
          <a:lstStyle>
            <a:lvl1pPr>
              <a:defRPr/>
            </a:lvl1pPr>
          </a:lstStyle>
          <a:p>
            <a:fld id="{D9B700A5-9821-4FC0-9F4E-4F6AD619482D}" type="slidenum">
              <a:rPr lang="en-US"/>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style>
          <a:lnRef idx="2">
            <a:schemeClr val="accent1"/>
          </a:lnRef>
          <a:fillRef idx="1">
            <a:schemeClr val="lt1"/>
          </a:fillRef>
          <a:effectRef idx="0">
            <a:schemeClr val="accent1"/>
          </a:effectRef>
          <a:fontRef idx="none"/>
        </p:style>
        <p:txBody>
          <a:bodyPr/>
          <a:lstStyle>
            <a:lvl1pPr>
              <a:defRPr>
                <a:solidFill>
                  <a:srgbClr val="002060"/>
                </a:solidFill>
              </a:defRPr>
            </a:lvl1pPr>
          </a:lstStyle>
          <a:p>
            <a:r>
              <a:rPr lang="en-US" dirty="0" smtClean="0"/>
              <a:t>Click to edit Master title style</a:t>
            </a:r>
            <a:endParaRPr lang="en-US" dirty="0"/>
          </a:p>
        </p:txBody>
      </p:sp>
      <p:sp>
        <p:nvSpPr>
          <p:cNvPr id="6" name="Content Placeholder 2"/>
          <p:cNvSpPr>
            <a:spLocks noGrp="1"/>
          </p:cNvSpPr>
          <p:nvPr>
            <p:ph idx="1"/>
          </p:nvPr>
        </p:nvSpPr>
        <p:spPr>
          <a:xfrm>
            <a:off x="457200" y="1676400"/>
            <a:ext cx="8229600" cy="4267200"/>
          </a:xfrm>
        </p:spPr>
        <p:txBody>
          <a:bodyPr/>
          <a:lstStyle>
            <a:lvl1pPr>
              <a:defRPr>
                <a:solidFill>
                  <a:schemeClr val="tx1"/>
                </a:solidFill>
              </a:defRPr>
            </a:lvl1pPr>
            <a:lvl2pPr>
              <a:buFont typeface="Arial" pitchFamily="34" charset="0"/>
              <a:buChar char="•"/>
              <a:defRPr>
                <a:solidFill>
                  <a:schemeClr val="tx1"/>
                </a:solidFill>
              </a:defRPr>
            </a:lvl2pPr>
            <a:lvl3pPr>
              <a:defRPr>
                <a:solidFill>
                  <a:schemeClr val="tx1"/>
                </a:solidFill>
              </a:defRPr>
            </a:lvl3pPr>
            <a:lvl4pPr>
              <a:buFont typeface="Arial" pitchFamily="34" charset="0"/>
              <a:buChar char="•"/>
              <a:defRPr>
                <a:solidFill>
                  <a:schemeClr val="tx1"/>
                </a:solidFill>
              </a:defRPr>
            </a:lvl4pPr>
            <a:lvl5pPr>
              <a:buFont typeface="Arial" pitchFamily="34" charset="0"/>
              <a:buChar cha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0"/>
            <a:ext cx="9144000" cy="1143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a:effectLst>
            <a:innerShdw blurRad="63500" dist="50800" dir="5400000">
              <a:prstClr val="black">
                <a:alpha val="50000"/>
              </a:prstClr>
            </a:innerShdw>
          </a:effectLst>
        </p:spPr>
        <p:txBody>
          <a:bodyPr vert="horz" wrap="square" lIns="91440" tIns="45720" rIns="91440" bIns="45720" numCol="1" rtlCol="0" anchor="ctr" anchorCtr="0" compatLnSpc="1">
            <a:prstTxWarp prst="textNoShape">
              <a:avLst/>
            </a:prstTxWarp>
            <a:normAutofit/>
          </a:bodyPr>
          <a:lstStyle/>
          <a:p>
            <a:pPr lvl="0"/>
            <a:r>
              <a:rPr lang="en-US" dirty="0"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523038"/>
            <a:ext cx="2133600" cy="182562"/>
          </a:xfrm>
          <a:prstGeom prst="rect">
            <a:avLst/>
          </a:prstGeom>
        </p:spPr>
        <p:txBody>
          <a:bodyPr vert="horz" wrap="square" lIns="0" tIns="0" rIns="0" bIns="0" numCol="1" anchor="b" anchorCtr="0" compatLnSpc="1">
            <a:prstTxWarp prst="textNoShape">
              <a:avLst/>
            </a:prstTxWarp>
          </a:bodyPr>
          <a:lstStyle>
            <a:lvl1pPr>
              <a:defRPr sz="1000" b="1">
                <a:solidFill>
                  <a:srgbClr val="31859C"/>
                </a:solidFill>
              </a:defRPr>
            </a:lvl1pPr>
          </a:lstStyle>
          <a:p>
            <a:fld id="{63E87745-C56F-4FA6-8364-E405BEB81DEF}" type="datetime1">
              <a:rPr lang="en-US"/>
              <a:pPr/>
              <a:t>3/26/2010</a:t>
            </a:fld>
            <a:endParaRPr lang="en-US" dirty="0"/>
          </a:p>
        </p:txBody>
      </p:sp>
      <p:sp>
        <p:nvSpPr>
          <p:cNvPr id="5" name="Footer Placeholder 4"/>
          <p:cNvSpPr>
            <a:spLocks noGrp="1"/>
          </p:cNvSpPr>
          <p:nvPr>
            <p:ph type="ftr" sz="quarter" idx="3"/>
          </p:nvPr>
        </p:nvSpPr>
        <p:spPr>
          <a:xfrm>
            <a:off x="3124200" y="6523038"/>
            <a:ext cx="2895600" cy="182562"/>
          </a:xfrm>
          <a:prstGeom prst="rect">
            <a:avLst/>
          </a:prstGeom>
        </p:spPr>
        <p:txBody>
          <a:bodyPr vert="horz" wrap="square" lIns="0" tIns="0" rIns="0" bIns="0" numCol="1" anchor="b" anchorCtr="0" compatLnSpc="1">
            <a:prstTxWarp prst="textNoShape">
              <a:avLst/>
            </a:prstTxWarp>
          </a:bodyPr>
          <a:lstStyle>
            <a:lvl1pPr algn="ctr">
              <a:defRPr sz="1050" b="1">
                <a:solidFill>
                  <a:schemeClr val="accent5">
                    <a:lumMod val="75000"/>
                  </a:schemeClr>
                </a:solidFill>
                <a:effectLst/>
                <a:latin typeface="Arial" pitchFamily="34" charset="0"/>
                <a:ea typeface="+mn-ea"/>
                <a:cs typeface="Arial"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523038"/>
            <a:ext cx="2133600" cy="182562"/>
          </a:xfrm>
          <a:prstGeom prst="rect">
            <a:avLst/>
          </a:prstGeom>
        </p:spPr>
        <p:txBody>
          <a:bodyPr vert="horz" wrap="square" lIns="0" tIns="0" rIns="0" bIns="0" numCol="1" anchor="b" anchorCtr="0" compatLnSpc="1">
            <a:prstTxWarp prst="textNoShape">
              <a:avLst/>
            </a:prstTxWarp>
          </a:bodyPr>
          <a:lstStyle>
            <a:lvl1pPr algn="r">
              <a:defRPr sz="1000" b="1">
                <a:solidFill>
                  <a:srgbClr val="31859C"/>
                </a:solidFill>
              </a:defRPr>
            </a:lvl1pPr>
          </a:lstStyle>
          <a:p>
            <a:fld id="{796D03A0-2F63-4C0A-AE6C-E61E070007D3}"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17" r:id="rId2"/>
    <p:sldLayoutId id="2147483722" r:id="rId3"/>
    <p:sldLayoutId id="2147483718" r:id="rId4"/>
    <p:sldLayoutId id="2147483719" r:id="rId5"/>
    <p:sldLayoutId id="2147483723" r:id="rId6"/>
    <p:sldLayoutId id="2147483724" r:id="rId7"/>
    <p:sldLayoutId id="2147483730" r:id="rId8"/>
    <p:sldLayoutId id="2147483731" r:id="rId9"/>
    <p:sldLayoutId id="2147483732" r:id="rId10"/>
    <p:sldLayoutId id="2147483733" r:id="rId11"/>
  </p:sldLayoutIdLst>
  <p:transition/>
  <p:timing>
    <p:tnLst>
      <p:par>
        <p:cTn id="1" dur="indefinite" restart="never" nodeType="tmRoot"/>
      </p:par>
    </p:tnLst>
  </p:timing>
  <p:hf sldNum="0" hdr="0" ftr="0" dt="0"/>
  <p:txStyles>
    <p:titleStyle>
      <a:lvl1pPr marL="347663" indent="-347663" algn="l" rtl="0" eaLnBrk="0" fontAlgn="base" hangingPunct="0">
        <a:lnSpc>
          <a:spcPct val="85000"/>
        </a:lnSpc>
        <a:spcBef>
          <a:spcPct val="0"/>
        </a:spcBef>
        <a:spcAft>
          <a:spcPct val="0"/>
        </a:spcAft>
        <a:defRPr lang="en-US" sz="3200" b="1" kern="1200" cap="small" dirty="0">
          <a:solidFill>
            <a:schemeClr val="tx1"/>
          </a:solidFill>
          <a:effectLst>
            <a:outerShdw blurRad="38100" dist="38100" dir="2700000" algn="tl">
              <a:srgbClr val="000000">
                <a:alpha val="43137"/>
              </a:srgbClr>
            </a:outerShdw>
          </a:effectLst>
          <a:latin typeface="Arial" charset="0"/>
          <a:ea typeface="Arial" pitchFamily="-110" charset="0"/>
          <a:cs typeface="Arial" charset="0"/>
        </a:defRPr>
      </a:lvl1pPr>
      <a:lvl2pPr marL="347663" indent="-347663" algn="l" rtl="0" eaLnBrk="0" fontAlgn="base" hangingPunct="0">
        <a:lnSpc>
          <a:spcPct val="85000"/>
        </a:lnSpc>
        <a:spcBef>
          <a:spcPct val="0"/>
        </a:spcBef>
        <a:spcAft>
          <a:spcPct val="0"/>
        </a:spcAft>
        <a:defRPr sz="3200" b="1">
          <a:solidFill>
            <a:schemeClr val="tx1"/>
          </a:solidFill>
          <a:latin typeface="Arial" charset="0"/>
          <a:ea typeface="Arial" pitchFamily="-110" charset="0"/>
          <a:cs typeface="Arial" charset="0"/>
        </a:defRPr>
      </a:lvl2pPr>
      <a:lvl3pPr marL="347663" indent="-347663" algn="l" rtl="0" eaLnBrk="0" fontAlgn="base" hangingPunct="0">
        <a:lnSpc>
          <a:spcPct val="85000"/>
        </a:lnSpc>
        <a:spcBef>
          <a:spcPct val="0"/>
        </a:spcBef>
        <a:spcAft>
          <a:spcPct val="0"/>
        </a:spcAft>
        <a:defRPr sz="3200" b="1">
          <a:solidFill>
            <a:schemeClr val="tx1"/>
          </a:solidFill>
          <a:latin typeface="Arial" charset="0"/>
          <a:ea typeface="Arial" pitchFamily="-110" charset="0"/>
          <a:cs typeface="Arial" charset="0"/>
        </a:defRPr>
      </a:lvl3pPr>
      <a:lvl4pPr marL="347663" indent="-347663" algn="l" rtl="0" eaLnBrk="0" fontAlgn="base" hangingPunct="0">
        <a:lnSpc>
          <a:spcPct val="85000"/>
        </a:lnSpc>
        <a:spcBef>
          <a:spcPct val="0"/>
        </a:spcBef>
        <a:spcAft>
          <a:spcPct val="0"/>
        </a:spcAft>
        <a:defRPr sz="3200" b="1">
          <a:solidFill>
            <a:schemeClr val="tx1"/>
          </a:solidFill>
          <a:latin typeface="Arial" charset="0"/>
          <a:ea typeface="Arial" pitchFamily="-110" charset="0"/>
          <a:cs typeface="Arial" charset="0"/>
        </a:defRPr>
      </a:lvl4pPr>
      <a:lvl5pPr marL="347663" indent="-347663" algn="l" rtl="0" eaLnBrk="0" fontAlgn="base" hangingPunct="0">
        <a:lnSpc>
          <a:spcPct val="85000"/>
        </a:lnSpc>
        <a:spcBef>
          <a:spcPct val="0"/>
        </a:spcBef>
        <a:spcAft>
          <a:spcPct val="0"/>
        </a:spcAft>
        <a:defRPr sz="3200" b="1">
          <a:solidFill>
            <a:schemeClr val="tx1"/>
          </a:solidFill>
          <a:latin typeface="Arial" charset="0"/>
          <a:ea typeface="Arial" pitchFamily="-110"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4488" indent="-344488" algn="l" rtl="0" eaLnBrk="0" fontAlgn="base" hangingPunct="0">
        <a:spcBef>
          <a:spcPts val="1200"/>
        </a:spcBef>
        <a:spcAft>
          <a:spcPct val="0"/>
        </a:spcAft>
        <a:buClr>
          <a:srgbClr val="C00000"/>
        </a:buClr>
        <a:buFont typeface="Arial" charset="0"/>
        <a:buChar char="►"/>
        <a:defRPr sz="2800" kern="1200">
          <a:solidFill>
            <a:schemeClr val="tx1"/>
          </a:solidFill>
          <a:effectLst>
            <a:outerShdw blurRad="38100" dist="38100" dir="2700000" algn="tl">
              <a:srgbClr val="000000">
                <a:alpha val="43137"/>
              </a:srgbClr>
            </a:outerShdw>
          </a:effectLst>
          <a:latin typeface="Arial" pitchFamily="34" charset="0"/>
          <a:ea typeface="Arial" pitchFamily="-110" charset="0"/>
          <a:cs typeface="Arial" pitchFamily="34" charset="0"/>
        </a:defRPr>
      </a:lvl1pPr>
      <a:lvl2pPr marL="688975" indent="-344488" algn="l" rtl="0" eaLnBrk="0" fontAlgn="base" hangingPunct="0">
        <a:spcBef>
          <a:spcPts val="1200"/>
        </a:spcBef>
        <a:spcAft>
          <a:spcPct val="0"/>
        </a:spcAft>
        <a:buClr>
          <a:srgbClr val="00B050"/>
        </a:buClr>
        <a:buFont typeface="Wingdings" pitchFamily="-110" charset="2"/>
        <a:buChar char=""/>
        <a:defRPr sz="2400" kern="1200">
          <a:solidFill>
            <a:schemeClr val="tx1"/>
          </a:solidFill>
          <a:effectLst>
            <a:outerShdw blurRad="38100" dist="38100" dir="2700000" algn="tl">
              <a:srgbClr val="000000">
                <a:alpha val="43137"/>
              </a:srgbClr>
            </a:outerShdw>
          </a:effectLst>
          <a:latin typeface="Arial" pitchFamily="34" charset="0"/>
          <a:ea typeface="Arial" pitchFamily="-110" charset="0"/>
          <a:cs typeface="Arial" pitchFamily="34" charset="0"/>
        </a:defRPr>
      </a:lvl2pPr>
      <a:lvl3pPr marL="914400" indent="-225425" algn="l" rtl="0" eaLnBrk="0" fontAlgn="base" hangingPunct="0">
        <a:spcBef>
          <a:spcPts val="1200"/>
        </a:spcBef>
        <a:spcAft>
          <a:spcPct val="0"/>
        </a:spcAft>
        <a:buClr>
          <a:srgbClr val="17375E"/>
        </a:buClr>
        <a:buFont typeface="Symbol" pitchFamily="-110" charset="2"/>
        <a:buChar char=""/>
        <a:defRPr sz="2000" kern="1200">
          <a:solidFill>
            <a:schemeClr val="tx1"/>
          </a:solidFill>
          <a:effectLst>
            <a:outerShdw blurRad="38100" dist="38100" dir="2700000" algn="tl">
              <a:srgbClr val="000000">
                <a:alpha val="43137"/>
              </a:srgbClr>
            </a:outerShdw>
          </a:effectLst>
          <a:latin typeface="Arial" pitchFamily="34" charset="0"/>
          <a:ea typeface="Arial" pitchFamily="-110" charset="0"/>
          <a:cs typeface="Arial" pitchFamily="34" charset="0"/>
        </a:defRPr>
      </a:lvl3pPr>
      <a:lvl4pPr marL="1146175" indent="-231775" algn="l" rtl="0" eaLnBrk="0" fontAlgn="base" hangingPunct="0">
        <a:spcBef>
          <a:spcPts val="1200"/>
        </a:spcBef>
        <a:spcAft>
          <a:spcPct val="0"/>
        </a:spcAft>
        <a:buFont typeface="Arial" charset="0"/>
        <a:buChar char="–"/>
        <a:defRPr kern="1200">
          <a:solidFill>
            <a:schemeClr val="tx1"/>
          </a:solidFill>
          <a:effectLst>
            <a:outerShdw blurRad="38100" dist="38100" dir="2700000" algn="tl">
              <a:srgbClr val="000000">
                <a:alpha val="43137"/>
              </a:srgbClr>
            </a:outerShdw>
          </a:effectLst>
          <a:latin typeface="Arial" pitchFamily="34" charset="0"/>
          <a:ea typeface="Arial" pitchFamily="-110" charset="0"/>
          <a:cs typeface="Arial" pitchFamily="34" charset="0"/>
        </a:defRPr>
      </a:lvl4pPr>
      <a:lvl5pPr marL="1371600" indent="-231775" algn="l" rtl="0" eaLnBrk="0" fontAlgn="base" hangingPunct="0">
        <a:spcBef>
          <a:spcPts val="1200"/>
        </a:spcBef>
        <a:spcAft>
          <a:spcPct val="0"/>
        </a:spcAft>
        <a:buFont typeface="Arial" charset="0"/>
        <a:buChar char="»"/>
        <a:defRPr sz="1600" kern="1200">
          <a:solidFill>
            <a:schemeClr val="tx1"/>
          </a:solidFill>
          <a:effectLst>
            <a:outerShdw blurRad="38100" dist="38100" dir="2700000" algn="tl">
              <a:srgbClr val="000000">
                <a:alpha val="43137"/>
              </a:srgbClr>
            </a:outerShdw>
          </a:effectLst>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10.xml"/><Relationship Id="rId5" Type="http://schemas.openxmlformats.org/officeDocument/2006/relationships/image" Target="../media/image17.jpeg"/><Relationship Id="rId4" Type="http://schemas.openxmlformats.org/officeDocument/2006/relationships/image" Target="../media/image16.jpeg"/></Relationships>
</file>

<file path=ppt/slides/_rels/slide18.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20.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0.wmf"/></Relationships>
</file>

<file path=ppt/slides/_rels/slide23.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3.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30.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3" Type="http://schemas.openxmlformats.org/officeDocument/2006/relationships/image" Target="../media/image30.gif"/><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mailto:nola.cromer@ed.gov"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mailto:Virginia.berg@ed.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Picture 8" descr="ED Seal - Official.emf"/>
          <p:cNvPicPr>
            <a:picLocks noChangeAspect="1"/>
          </p:cNvPicPr>
          <p:nvPr/>
        </p:nvPicPr>
        <p:blipFill>
          <a:blip r:embed="rId3" cstate="print"/>
          <a:srcRect/>
          <a:stretch>
            <a:fillRect/>
          </a:stretch>
        </p:blipFill>
        <p:spPr bwMode="auto">
          <a:xfrm>
            <a:off x="3352800" y="609600"/>
            <a:ext cx="2286000" cy="2057400"/>
          </a:xfrm>
          <a:prstGeom prst="rect">
            <a:avLst/>
          </a:prstGeom>
          <a:noFill/>
          <a:ln w="9525">
            <a:noFill/>
            <a:miter lim="800000"/>
            <a:headEnd/>
            <a:tailEnd/>
          </a:ln>
          <a:effectLst>
            <a:outerShdw blurRad="63500" dist="25401" dir="2700000" algn="tl" rotWithShape="0">
              <a:srgbClr val="000000">
                <a:alpha val="39999"/>
              </a:srgbClr>
            </a:outerShdw>
          </a:effectLst>
        </p:spPr>
      </p:pic>
      <p:sp>
        <p:nvSpPr>
          <p:cNvPr id="20484" name="Text Box 45"/>
          <p:cNvSpPr txBox="1">
            <a:spLocks noChangeArrowheads="1"/>
          </p:cNvSpPr>
          <p:nvPr/>
        </p:nvSpPr>
        <p:spPr bwMode="auto">
          <a:xfrm>
            <a:off x="3810000" y="3505200"/>
            <a:ext cx="1571625" cy="276225"/>
          </a:xfrm>
          <a:prstGeom prst="rect">
            <a:avLst/>
          </a:prstGeom>
          <a:noFill/>
          <a:ln w="9525">
            <a:noFill/>
            <a:miter lim="800000"/>
            <a:headEnd/>
            <a:tailEnd/>
          </a:ln>
        </p:spPr>
        <p:txBody>
          <a:bodyPr>
            <a:spAutoFit/>
          </a:bodyPr>
          <a:lstStyle/>
          <a:p>
            <a:pPr algn="ctr">
              <a:spcBef>
                <a:spcPct val="50000"/>
              </a:spcBef>
            </a:pPr>
            <a:r>
              <a:rPr lang="en-US" sz="1200" i="1" dirty="0">
                <a:latin typeface="Calibri" pitchFamily="-110" charset="0"/>
              </a:rPr>
              <a:t> </a:t>
            </a:r>
          </a:p>
        </p:txBody>
      </p:sp>
      <p:sp>
        <p:nvSpPr>
          <p:cNvPr id="20485" name="TextBox 6"/>
          <p:cNvSpPr txBox="1">
            <a:spLocks noChangeArrowheads="1"/>
          </p:cNvSpPr>
          <p:nvPr/>
        </p:nvSpPr>
        <p:spPr bwMode="auto">
          <a:xfrm>
            <a:off x="457200" y="5890181"/>
            <a:ext cx="8229600" cy="369332"/>
          </a:xfrm>
          <a:prstGeom prst="rect">
            <a:avLst/>
          </a:prstGeom>
          <a:noFill/>
          <a:ln w="9525">
            <a:noFill/>
            <a:miter lim="800000"/>
            <a:headEnd/>
            <a:tailEnd/>
          </a:ln>
        </p:spPr>
        <p:txBody>
          <a:bodyPr anchor="b">
            <a:spAutoFit/>
          </a:bodyPr>
          <a:lstStyle/>
          <a:p>
            <a:pPr algn="ctr">
              <a:spcBef>
                <a:spcPts val="600"/>
              </a:spcBef>
            </a:pPr>
            <a:r>
              <a:rPr lang="en-US" b="1" i="1" dirty="0" smtClean="0"/>
              <a:t>April 2010</a:t>
            </a:r>
            <a:endParaRPr lang="en-US" b="1" i="1" dirty="0"/>
          </a:p>
        </p:txBody>
      </p:sp>
      <p:sp>
        <p:nvSpPr>
          <p:cNvPr id="12" name="Title 1"/>
          <p:cNvSpPr txBox="1">
            <a:spLocks/>
          </p:cNvSpPr>
          <p:nvPr/>
        </p:nvSpPr>
        <p:spPr bwMode="auto">
          <a:xfrm>
            <a:off x="457200" y="-2855117"/>
            <a:ext cx="8229600" cy="9325630"/>
          </a:xfrm>
          <a:prstGeom prst="rect">
            <a:avLst/>
          </a:prstGeom>
          <a:noFill/>
          <a:ln w="9525">
            <a:noFill/>
            <a:miter lim="800000"/>
            <a:headEnd/>
            <a:tailEnd/>
          </a:ln>
          <a:effectLst/>
          <a:scene3d>
            <a:camera prst="orthographicFront"/>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anchor="ctr">
            <a:spAutoFit/>
          </a:bodyPr>
          <a:lstStyle/>
          <a:p>
            <a:pPr algn="ctr">
              <a:spcBef>
                <a:spcPts val="2400"/>
              </a:spcBef>
              <a:spcAft>
                <a:spcPts val="1200"/>
              </a:spcAft>
            </a:pPr>
            <a:endParaRPr lang="en-US" sz="3600" b="1" i="1" dirty="0" smtClean="0">
              <a:solidFill>
                <a:schemeClr val="tx2"/>
              </a:solidFill>
              <a:effectLst>
                <a:outerShdw blurRad="38100" dist="38100" dir="2700000" algn="tl">
                  <a:srgbClr val="C0C0C0"/>
                </a:outerShdw>
              </a:effectLst>
              <a:latin typeface="Arial" charset="0"/>
              <a:cs typeface="Arial" charset="0"/>
            </a:endParaRPr>
          </a:p>
          <a:p>
            <a:pPr algn="ctr">
              <a:spcBef>
                <a:spcPts val="2400"/>
              </a:spcBef>
              <a:spcAft>
                <a:spcPts val="1200"/>
              </a:spcAft>
            </a:pPr>
            <a:endParaRPr lang="en-US" sz="3600" b="1" i="1" dirty="0" smtClean="0">
              <a:solidFill>
                <a:schemeClr val="tx2"/>
              </a:solidFill>
              <a:effectLst>
                <a:outerShdw blurRad="38100" dist="38100" dir="2700000" algn="tl">
                  <a:srgbClr val="C0C0C0"/>
                </a:outerShdw>
              </a:effectLst>
              <a:latin typeface="Arial" charset="0"/>
              <a:cs typeface="Arial" charset="0"/>
            </a:endParaRPr>
          </a:p>
          <a:p>
            <a:pPr algn="ctr">
              <a:spcBef>
                <a:spcPts val="2400"/>
              </a:spcBef>
              <a:spcAft>
                <a:spcPts val="1200"/>
              </a:spcAft>
            </a:pPr>
            <a:endParaRPr lang="en-US" sz="3600" b="1" i="1" dirty="0" smtClean="0">
              <a:solidFill>
                <a:schemeClr val="tx2"/>
              </a:solidFill>
              <a:effectLst>
                <a:outerShdw blurRad="38100" dist="38100" dir="2700000" algn="tl">
                  <a:srgbClr val="C0C0C0"/>
                </a:outerShdw>
              </a:effectLst>
              <a:latin typeface="Arial" charset="0"/>
              <a:cs typeface="Arial" charset="0"/>
            </a:endParaRPr>
          </a:p>
          <a:p>
            <a:pPr algn="ctr">
              <a:spcBef>
                <a:spcPts val="2400"/>
              </a:spcBef>
              <a:spcAft>
                <a:spcPts val="1200"/>
              </a:spcAft>
            </a:pPr>
            <a:endParaRPr lang="en-US" sz="3600" b="1" i="1" dirty="0" smtClean="0">
              <a:solidFill>
                <a:srgbClr val="C00000"/>
              </a:solidFill>
              <a:effectLst>
                <a:outerShdw blurRad="38100" dist="38100" dir="2700000" algn="tl">
                  <a:srgbClr val="C0C0C0"/>
                </a:outerShdw>
              </a:effectLst>
              <a:latin typeface="Arial" charset="0"/>
              <a:cs typeface="Arial" charset="0"/>
            </a:endParaRPr>
          </a:p>
          <a:p>
            <a:pPr algn="ctr">
              <a:spcBef>
                <a:spcPts val="2400"/>
              </a:spcBef>
              <a:spcAft>
                <a:spcPts val="1200"/>
              </a:spcAft>
            </a:pPr>
            <a:endParaRPr lang="en-US" sz="3600" b="1" i="1" dirty="0" smtClean="0">
              <a:solidFill>
                <a:srgbClr val="C00000"/>
              </a:solidFill>
              <a:effectLst>
                <a:outerShdw blurRad="38100" dist="38100" dir="2700000" algn="tl">
                  <a:srgbClr val="C0C0C0"/>
                </a:outerShdw>
              </a:effectLst>
              <a:latin typeface="Arial" charset="0"/>
              <a:cs typeface="Arial" charset="0"/>
            </a:endParaRPr>
          </a:p>
          <a:p>
            <a:pPr algn="ctr">
              <a:spcBef>
                <a:spcPts val="2400"/>
              </a:spcBef>
              <a:spcAft>
                <a:spcPts val="1200"/>
              </a:spcAft>
            </a:pPr>
            <a:endParaRPr lang="en-US" sz="3600" b="1" i="1" dirty="0" smtClean="0">
              <a:solidFill>
                <a:srgbClr val="C00000"/>
              </a:solidFill>
              <a:effectLst>
                <a:outerShdw blurRad="38100" dist="38100" dir="2700000" algn="tl">
                  <a:srgbClr val="C0C0C0"/>
                </a:outerShdw>
              </a:effectLst>
              <a:latin typeface="Arial" charset="0"/>
              <a:cs typeface="Arial" charset="0"/>
            </a:endParaRPr>
          </a:p>
          <a:p>
            <a:pPr algn="ctr">
              <a:spcBef>
                <a:spcPts val="2400"/>
              </a:spcBef>
              <a:spcAft>
                <a:spcPts val="1200"/>
              </a:spcAft>
            </a:pPr>
            <a:r>
              <a:rPr lang="en-US" sz="3600" b="1" i="1" dirty="0" smtClean="0">
                <a:solidFill>
                  <a:schemeClr val="tx1"/>
                </a:solidFill>
                <a:effectLst>
                  <a:outerShdw blurRad="38100" dist="38100" dir="2700000" algn="tl">
                    <a:srgbClr val="C0C0C0"/>
                  </a:outerShdw>
                </a:effectLst>
                <a:latin typeface="Arial" charset="0"/>
                <a:cs typeface="Arial" charset="0"/>
              </a:rPr>
              <a:t>Title I Equitable Services – Findings and Fixes</a:t>
            </a:r>
          </a:p>
          <a:p>
            <a:pPr algn="ctr">
              <a:spcBef>
                <a:spcPts val="2400"/>
              </a:spcBef>
              <a:spcAft>
                <a:spcPts val="1200"/>
              </a:spcAft>
            </a:pPr>
            <a:endParaRPr lang="en-US" sz="3600" b="1" i="1" dirty="0" smtClean="0">
              <a:solidFill>
                <a:srgbClr val="C00000"/>
              </a:solidFill>
              <a:effectLst>
                <a:outerShdw blurRad="38100" dist="38100" dir="2700000" algn="tl">
                  <a:srgbClr val="C0C0C0"/>
                </a:outerShdw>
              </a:effectLst>
              <a:latin typeface="Arial" charset="0"/>
              <a:cs typeface="Arial" charset="0"/>
            </a:endParaRPr>
          </a:p>
          <a:p>
            <a:pPr algn="ctr">
              <a:spcBef>
                <a:spcPts val="2400"/>
              </a:spcBef>
              <a:spcAft>
                <a:spcPts val="1200"/>
              </a:spcAft>
            </a:pPr>
            <a:endParaRPr lang="en-US" sz="3600" b="1" i="1" dirty="0">
              <a:solidFill>
                <a:srgbClr val="C00000"/>
              </a:solidFill>
              <a:effectLst>
                <a:outerShdw blurRad="38100" dist="38100" dir="2700000" algn="tl">
                  <a:srgbClr val="C0C0C0"/>
                </a:outerShdw>
              </a:effectLst>
              <a:latin typeface="Arial" charset="0"/>
              <a:cs typeface="Arial" charset="0"/>
            </a:endParaRPr>
          </a:p>
        </p:txBody>
      </p:sp>
      <p:pic>
        <p:nvPicPr>
          <p:cNvPr id="1026" name="Picture 2" descr="C:\Users\nola.cromer\AppData\Local\Microsoft\Windows\Temporary Internet Files\Content.IE5\XAIJSYSV\MCj04326320000[1].png"/>
          <p:cNvPicPr>
            <a:picLocks noChangeAspect="1" noChangeArrowheads="1"/>
          </p:cNvPicPr>
          <p:nvPr/>
        </p:nvPicPr>
        <p:blipFill>
          <a:blip r:embed="rId4" cstate="print"/>
          <a:srcRect/>
          <a:stretch>
            <a:fillRect/>
          </a:stretch>
        </p:blipFill>
        <p:spPr bwMode="auto">
          <a:xfrm>
            <a:off x="3886200" y="4495800"/>
            <a:ext cx="1714500" cy="1219200"/>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5105400"/>
          </a:xfrm>
        </p:spPr>
        <p:txBody>
          <a:bodyPr/>
          <a:lstStyle/>
          <a:p>
            <a:pPr marL="177800" indent="0" algn="ctr">
              <a:buNone/>
            </a:pPr>
            <a:r>
              <a:rPr lang="en-US" b="1" i="1" dirty="0" smtClean="0">
                <a:solidFill>
                  <a:srgbClr val="C00000"/>
                </a:solidFill>
              </a:rPr>
              <a:t>WHY?</a:t>
            </a:r>
          </a:p>
          <a:p>
            <a:pPr marL="177800" indent="0" algn="ctr">
              <a:buNone/>
            </a:pPr>
            <a:endParaRPr lang="en-US" i="1" dirty="0" smtClean="0">
              <a:solidFill>
                <a:srgbClr val="C00000"/>
              </a:solidFill>
            </a:endParaRPr>
          </a:p>
          <a:p>
            <a:pPr marL="0" indent="0">
              <a:buNone/>
            </a:pPr>
            <a:r>
              <a:rPr lang="en-US" sz="2400" dirty="0" smtClean="0"/>
              <a:t>Section 200.66(b)(2) of the Title I regulations prohibit LEAs from using Title I funds for the needs of the private school or the general needs of children in the private school. </a:t>
            </a:r>
          </a:p>
          <a:p>
            <a:pPr marL="0" indent="0">
              <a:buNone/>
            </a:pPr>
            <a:endParaRPr lang="en-US" sz="2400" dirty="0" smtClean="0"/>
          </a:p>
          <a:p>
            <a:pPr marL="0" indent="0">
              <a:buNone/>
            </a:pPr>
            <a:r>
              <a:rPr lang="en-US" sz="2400" i="1" dirty="0" smtClean="0"/>
              <a:t>Consequently, the professional development activities for the private school teachers of participating students should address how those teachers can better meet the specific needs of Title I students.  </a:t>
            </a:r>
            <a:endParaRPr lang="en-US" i="1" dirty="0" smtClean="0"/>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ALLOWABLE COSTS </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4754563"/>
          </a:xfrm>
        </p:spPr>
        <p:txBody>
          <a:bodyPr/>
          <a:lstStyle/>
          <a:p>
            <a:pPr marL="395288" indent="-217488" algn="ctr">
              <a:buNone/>
            </a:pPr>
            <a:r>
              <a:rPr lang="en-US" b="1" i="1" u="sng" dirty="0" smtClean="0"/>
              <a:t>Findings – Evaluation</a:t>
            </a:r>
          </a:p>
          <a:p>
            <a:pPr marL="395288" indent="-217488" algn="ctr">
              <a:buNone/>
            </a:pPr>
            <a:endParaRPr lang="en-US" b="1" i="1" u="sng" dirty="0" smtClean="0"/>
          </a:p>
          <a:p>
            <a:pPr marL="395288" indent="-217488">
              <a:buFont typeface="Arial" pitchFamily="34" charset="0"/>
              <a:buChar char="•"/>
            </a:pPr>
            <a:r>
              <a:rPr lang="en-US" sz="2400" dirty="0" smtClean="0"/>
              <a:t> No evaluation.</a:t>
            </a:r>
          </a:p>
          <a:p>
            <a:pPr marL="395288" indent="-217488">
              <a:buFont typeface="Arial" pitchFamily="34" charset="0"/>
              <a:buChar char="•"/>
            </a:pPr>
            <a:r>
              <a:rPr lang="en-US" sz="2400" dirty="0" smtClean="0"/>
              <a:t> Pre and post test. </a:t>
            </a:r>
          </a:p>
          <a:p>
            <a:pPr marL="463550" indent="-285750">
              <a:buFont typeface="Arial" pitchFamily="34" charset="0"/>
              <a:buChar char="•"/>
            </a:pPr>
            <a:r>
              <a:rPr lang="en-US" sz="2400" dirty="0" smtClean="0"/>
              <a:t>Using contractor’s test because LEA is mandated by contractor to do so.</a:t>
            </a:r>
          </a:p>
          <a:p>
            <a:pPr marL="463550" indent="-285750">
              <a:buFont typeface="Arial" pitchFamily="34" charset="0"/>
              <a:buChar char="•"/>
            </a:pPr>
            <a:r>
              <a:rPr lang="en-US" sz="2400" dirty="0" smtClean="0"/>
              <a:t>Narrative analysis with no standard/benchmark.</a:t>
            </a:r>
          </a:p>
          <a:p>
            <a:pPr marL="395288" indent="-217488" algn="ctr">
              <a:buNone/>
            </a:pPr>
            <a:endParaRPr lang="en-US" b="1" i="1" u="sng" dirty="0" smtClean="0"/>
          </a:p>
          <a:p>
            <a:pPr marL="395288" indent="-217488">
              <a:buNone/>
            </a:pPr>
            <a:endParaRPr lang="en-US" sz="2400" dirty="0" smtClean="0"/>
          </a:p>
          <a:p>
            <a:pPr marL="395288" indent="-217488" algn="ctr">
              <a:buNone/>
            </a:pPr>
            <a:endParaRPr lang="en-US" b="1" i="1" u="sng" dirty="0" smtClean="0"/>
          </a:p>
          <a:p>
            <a:pPr marL="395288" indent="-217488" algn="ctr">
              <a:buNone/>
            </a:pPr>
            <a:endParaRPr lang="en-US" b="1" i="1" u="sng" dirty="0" smtClean="0"/>
          </a:p>
          <a:p>
            <a:pPr marL="395288" indent="-217488">
              <a:buNone/>
            </a:pPr>
            <a:r>
              <a:rPr lang="en-US" sz="2400" dirty="0" smtClean="0"/>
              <a:t/>
            </a:r>
            <a:br>
              <a:rPr lang="en-US" sz="2400" dirty="0" smtClean="0"/>
            </a:br>
            <a:endParaRPr lang="en-US" sz="2400" dirty="0" smtClean="0"/>
          </a:p>
          <a:p>
            <a:pPr marL="395288" indent="-217488">
              <a:buFont typeface="Arial" pitchFamily="34" charset="0"/>
              <a:buChar char="•"/>
            </a:pPr>
            <a:endParaRPr lang="en-US" sz="2400" dirty="0" smtClean="0"/>
          </a:p>
          <a:p>
            <a:pPr marL="519113" indent="-341313">
              <a:buNone/>
            </a:pPr>
            <a:endParaRPr lang="en-US" sz="2400" dirty="0" smtClean="0"/>
          </a:p>
          <a:p>
            <a:pPr marL="177800" indent="0">
              <a:buNone/>
            </a:pPr>
            <a:endParaRPr lang="en-US" dirty="0" smtClean="0"/>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EVALUATION</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2050" name="Picture 2" descr="C:\Users\nola.cromer\AppData\Local\Microsoft\Windows\Temporary Internet Files\Content.IE5\EY6VNTNZ\MPj04089820000[1].jpg"/>
          <p:cNvPicPr>
            <a:picLocks noChangeAspect="1" noChangeArrowheads="1"/>
          </p:cNvPicPr>
          <p:nvPr/>
        </p:nvPicPr>
        <p:blipFill>
          <a:blip r:embed="rId3" cstate="print"/>
          <a:srcRect/>
          <a:stretch>
            <a:fillRect/>
          </a:stretch>
        </p:blipFill>
        <p:spPr bwMode="auto">
          <a:xfrm>
            <a:off x="6248400" y="5029200"/>
            <a:ext cx="1447800" cy="1295400"/>
          </a:xfrm>
          <a:prstGeom prst="rect">
            <a:avLst/>
          </a:prstGeom>
          <a:noFill/>
        </p:spPr>
      </p:pic>
      <p:pic>
        <p:nvPicPr>
          <p:cNvPr id="2052" name="Picture 4" descr="C:\Users\nola.cromer\AppData\Local\Microsoft\Windows\Temporary Internet Files\Content.IE5\73K3ZVBB\MPj04393900000[1].jpg"/>
          <p:cNvPicPr>
            <a:picLocks noChangeAspect="1" noChangeArrowheads="1"/>
          </p:cNvPicPr>
          <p:nvPr/>
        </p:nvPicPr>
        <p:blipFill>
          <a:blip r:embed="rId4" cstate="print"/>
          <a:srcRect/>
          <a:stretch>
            <a:fillRect/>
          </a:stretch>
        </p:blipFill>
        <p:spPr bwMode="auto">
          <a:xfrm rot="21107232">
            <a:off x="228600" y="1066800"/>
            <a:ext cx="1828800" cy="1219200"/>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4754563"/>
          </a:xfrm>
        </p:spPr>
        <p:txBody>
          <a:bodyPr/>
          <a:lstStyle/>
          <a:p>
            <a:pPr marL="395288" indent="-217488" algn="ctr">
              <a:buNone/>
            </a:pPr>
            <a:r>
              <a:rPr lang="en-US" b="1" i="1" dirty="0" smtClean="0">
                <a:solidFill>
                  <a:srgbClr val="C00000"/>
                </a:solidFill>
              </a:rPr>
              <a:t>WHY?</a:t>
            </a:r>
          </a:p>
          <a:p>
            <a:pPr marL="395288" indent="-217488" algn="ctr">
              <a:buNone/>
            </a:pPr>
            <a:endParaRPr lang="en-US" b="1" i="1" dirty="0" smtClean="0">
              <a:solidFill>
                <a:srgbClr val="C00000"/>
              </a:solidFill>
            </a:endParaRPr>
          </a:p>
          <a:p>
            <a:pPr marL="177800" indent="0">
              <a:buNone/>
            </a:pPr>
            <a:r>
              <a:rPr lang="en-US" sz="2400" dirty="0" smtClean="0"/>
              <a:t>Section 1120(b)(1)(D) of the ESEA requires that LEA officials consult with private school officials on how Title I services will be academically assessed and how the results of that assessment will be used to improve services.</a:t>
            </a:r>
          </a:p>
          <a:p>
            <a:pPr marL="177800" indent="0">
              <a:buNone/>
            </a:pPr>
            <a:endParaRPr lang="en-US" sz="2400" dirty="0" smtClean="0"/>
          </a:p>
          <a:p>
            <a:pPr marL="395288" indent="-217488">
              <a:buNone/>
            </a:pPr>
            <a:endParaRPr lang="en-US" dirty="0" smtClean="0"/>
          </a:p>
          <a:p>
            <a:pPr marL="395288" indent="-217488">
              <a:buNone/>
            </a:pPr>
            <a:endParaRPr lang="en-US" sz="2400" dirty="0" smtClean="0"/>
          </a:p>
          <a:p>
            <a:pPr marL="395288" indent="-217488" algn="ctr">
              <a:buNone/>
            </a:pPr>
            <a:endParaRPr lang="en-US" b="1" i="1" u="sng" dirty="0" smtClean="0"/>
          </a:p>
          <a:p>
            <a:pPr marL="395288" indent="-217488" algn="ctr">
              <a:buNone/>
            </a:pPr>
            <a:endParaRPr lang="en-US" b="1" i="1" u="sng" dirty="0" smtClean="0"/>
          </a:p>
          <a:p>
            <a:pPr marL="395288" indent="-217488">
              <a:buNone/>
            </a:pPr>
            <a:r>
              <a:rPr lang="en-US" sz="2400" dirty="0" smtClean="0"/>
              <a:t/>
            </a:r>
            <a:br>
              <a:rPr lang="en-US" sz="2400" dirty="0" smtClean="0"/>
            </a:br>
            <a:endParaRPr lang="en-US" sz="2400" dirty="0" smtClean="0"/>
          </a:p>
          <a:p>
            <a:pPr marL="395288" indent="-217488">
              <a:buFont typeface="Arial" pitchFamily="34" charset="0"/>
              <a:buChar char="•"/>
            </a:pPr>
            <a:endParaRPr lang="en-US" sz="2400" dirty="0" smtClean="0"/>
          </a:p>
          <a:p>
            <a:pPr marL="519113" indent="-341313">
              <a:buNone/>
            </a:pPr>
            <a:endParaRPr lang="en-US" sz="2400" dirty="0" smtClean="0"/>
          </a:p>
          <a:p>
            <a:pPr marL="177800" indent="0">
              <a:buNone/>
            </a:pPr>
            <a:endParaRPr lang="en-US" dirty="0" smtClean="0"/>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EVALUATION</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4754563"/>
          </a:xfrm>
        </p:spPr>
        <p:txBody>
          <a:bodyPr/>
          <a:lstStyle/>
          <a:p>
            <a:pPr marL="395288" indent="-217488" algn="ctr">
              <a:buNone/>
            </a:pPr>
            <a:r>
              <a:rPr lang="en-US" b="1" i="1" dirty="0" smtClean="0">
                <a:solidFill>
                  <a:srgbClr val="C00000"/>
                </a:solidFill>
              </a:rPr>
              <a:t>WHY?</a:t>
            </a:r>
          </a:p>
          <a:p>
            <a:pPr marL="395288" indent="-217488">
              <a:buNone/>
            </a:pPr>
            <a:r>
              <a:rPr lang="en-US" sz="2400" dirty="0" smtClean="0"/>
              <a:t>   </a:t>
            </a:r>
          </a:p>
          <a:p>
            <a:pPr marL="395288" indent="0">
              <a:buNone/>
            </a:pPr>
            <a:r>
              <a:rPr lang="en-US" sz="2400" dirty="0" smtClean="0"/>
              <a:t>During the consultation process, LEA and private school officials must discuss what assessment(s) will be used to measure the effectiveness of the Title I program and the achievement of Title I participants against agreed-upon standards.</a:t>
            </a:r>
          </a:p>
          <a:p>
            <a:pPr marL="395288" indent="-217488" algn="ctr">
              <a:buNone/>
            </a:pPr>
            <a:r>
              <a:rPr lang="en-US" sz="2000" i="1" u="sng" dirty="0" smtClean="0"/>
              <a:t>Example:</a:t>
            </a:r>
            <a:r>
              <a:rPr lang="en-US" sz="2000" dirty="0" smtClean="0"/>
              <a:t>   </a:t>
            </a:r>
            <a:r>
              <a:rPr lang="en-US" sz="2000" i="1" dirty="0" smtClean="0"/>
              <a:t>At least 80 percent of the participants will score at the 50</a:t>
            </a:r>
            <a:r>
              <a:rPr lang="en-US" sz="2000" i="1" baseline="30000" dirty="0" smtClean="0"/>
              <a:t>th</a:t>
            </a:r>
            <a:r>
              <a:rPr lang="en-US" sz="2000" i="1" dirty="0" smtClean="0"/>
              <a:t> percentile or better in total reading on the Terra Nova  Test.  </a:t>
            </a:r>
            <a:endParaRPr lang="en-US" sz="2000" i="1" u="sng" dirty="0" smtClean="0"/>
          </a:p>
          <a:p>
            <a:pPr marL="395288" indent="-217488">
              <a:buNone/>
            </a:pPr>
            <a:endParaRPr lang="en-US" sz="2400" dirty="0" smtClean="0"/>
          </a:p>
          <a:p>
            <a:pPr marL="395288" indent="-217488" algn="ctr">
              <a:buNone/>
            </a:pPr>
            <a:endParaRPr lang="en-US" b="1" i="1" u="sng" dirty="0" smtClean="0"/>
          </a:p>
          <a:p>
            <a:pPr marL="395288" indent="-217488" algn="ctr">
              <a:buNone/>
            </a:pPr>
            <a:endParaRPr lang="en-US" b="1" i="1" u="sng" dirty="0" smtClean="0"/>
          </a:p>
          <a:p>
            <a:pPr marL="395288" indent="-217488">
              <a:buNone/>
            </a:pPr>
            <a:r>
              <a:rPr lang="en-US" sz="2400" dirty="0" smtClean="0"/>
              <a:t/>
            </a:r>
            <a:br>
              <a:rPr lang="en-US" sz="2400" dirty="0" smtClean="0"/>
            </a:br>
            <a:endParaRPr lang="en-US" sz="2400" dirty="0" smtClean="0"/>
          </a:p>
          <a:p>
            <a:pPr marL="395288" indent="-217488">
              <a:buFont typeface="Arial" pitchFamily="34" charset="0"/>
              <a:buChar char="•"/>
            </a:pPr>
            <a:endParaRPr lang="en-US" sz="2400" dirty="0" smtClean="0"/>
          </a:p>
          <a:p>
            <a:pPr marL="519113" indent="-341313">
              <a:buNone/>
            </a:pPr>
            <a:endParaRPr lang="en-US" sz="2400" dirty="0" smtClean="0"/>
          </a:p>
          <a:p>
            <a:pPr marL="177800" indent="0">
              <a:buNone/>
            </a:pPr>
            <a:endParaRPr lang="en-US" dirty="0" smtClean="0"/>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EVALUATION</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066800"/>
            <a:ext cx="8229600" cy="5791200"/>
          </a:xfrm>
        </p:spPr>
        <p:txBody>
          <a:bodyPr/>
          <a:lstStyle/>
          <a:p>
            <a:pPr marL="395288" indent="-217488" algn="ctr">
              <a:buNone/>
            </a:pPr>
            <a:r>
              <a:rPr lang="en-US" sz="2400" dirty="0" smtClean="0"/>
              <a:t>   </a:t>
            </a:r>
            <a:r>
              <a:rPr lang="en-US" sz="2400" b="1" i="1" u="sng" dirty="0" smtClean="0"/>
              <a:t>Findings – Contracts</a:t>
            </a:r>
            <a:endParaRPr lang="en-US" sz="2400" dirty="0" smtClean="0"/>
          </a:p>
          <a:p>
            <a:pPr marL="395288" indent="0" algn="ctr">
              <a:buNone/>
            </a:pPr>
            <a:endParaRPr lang="en-US" sz="2400" dirty="0" smtClean="0"/>
          </a:p>
          <a:p>
            <a:pPr marL="627063" indent="-231775">
              <a:buFont typeface="Arial" pitchFamily="34" charset="0"/>
              <a:buChar char="•"/>
              <a:tabLst>
                <a:tab pos="627063" algn="l"/>
              </a:tabLst>
            </a:pPr>
            <a:r>
              <a:rPr lang="en-US" sz="2400" dirty="0" smtClean="0"/>
              <a:t>Contract did not require the contractor to break out specific costs for administration, instruction, professional development and parental involvement.</a:t>
            </a:r>
          </a:p>
          <a:p>
            <a:pPr marL="627063" indent="-231775">
              <a:buFont typeface="Arial" pitchFamily="34" charset="0"/>
              <a:buChar char="•"/>
              <a:tabLst>
                <a:tab pos="627063" algn="l"/>
              </a:tabLst>
            </a:pPr>
            <a:r>
              <a:rPr lang="en-US" sz="2400" dirty="0" smtClean="0"/>
              <a:t>LEA did not monitor the contract.</a:t>
            </a:r>
          </a:p>
          <a:p>
            <a:pPr marL="627063" indent="-231775">
              <a:buFont typeface="Arial" pitchFamily="34" charset="0"/>
              <a:buChar char="•"/>
              <a:tabLst>
                <a:tab pos="627063" algn="l"/>
              </a:tabLst>
            </a:pPr>
            <a:r>
              <a:rPr lang="en-US" sz="2400" dirty="0" smtClean="0"/>
              <a:t>Contract provided the total amount for all Title I services. </a:t>
            </a:r>
          </a:p>
          <a:p>
            <a:pPr marL="627063" indent="-231775">
              <a:buFont typeface="Arial" pitchFamily="34" charset="0"/>
              <a:buChar char="•"/>
              <a:tabLst>
                <a:tab pos="627063" algn="l"/>
              </a:tabLst>
            </a:pPr>
            <a:r>
              <a:rPr lang="en-US" sz="2400" dirty="0" smtClean="0"/>
              <a:t>Contractor developed the professional development activities for the private school classroom teachers. No LEA approval process.</a:t>
            </a:r>
          </a:p>
          <a:p>
            <a:pPr marL="627063" indent="-231775">
              <a:buFont typeface="Arial" pitchFamily="34" charset="0"/>
              <a:buChar char="•"/>
              <a:tabLst>
                <a:tab pos="627063" algn="l"/>
              </a:tabLst>
            </a:pPr>
            <a:r>
              <a:rPr lang="en-US" sz="2400" dirty="0" smtClean="0"/>
              <a:t>LEA chose the contractor with the lowest bid for services.</a:t>
            </a:r>
          </a:p>
          <a:p>
            <a:pPr marL="395288" indent="0">
              <a:buNone/>
            </a:pPr>
            <a:endParaRPr lang="en-US" sz="2400" dirty="0" smtClean="0"/>
          </a:p>
          <a:p>
            <a:pPr marL="395288" indent="0">
              <a:buNone/>
            </a:pPr>
            <a:endParaRPr lang="en-US" sz="2400" dirty="0" smtClean="0"/>
          </a:p>
          <a:p>
            <a:pPr marL="395288" indent="0" algn="ctr">
              <a:buNone/>
            </a:pPr>
            <a:endParaRPr lang="en-US" sz="2400" b="1" i="1" u="sng" dirty="0" smtClean="0"/>
          </a:p>
          <a:p>
            <a:pPr marL="395288" indent="0">
              <a:buNone/>
            </a:pPr>
            <a:endParaRPr lang="en-US" sz="2400" b="1" i="1" u="sng" dirty="0" smtClean="0"/>
          </a:p>
          <a:p>
            <a:pPr marL="395288" indent="0">
              <a:buNone/>
            </a:pPr>
            <a:endParaRPr lang="en-US" sz="2400" dirty="0" smtClean="0"/>
          </a:p>
          <a:p>
            <a:pPr marL="395288" indent="0">
              <a:buNone/>
            </a:pPr>
            <a:endParaRPr lang="en-US" sz="2400" dirty="0" smtClean="0"/>
          </a:p>
          <a:p>
            <a:pPr marL="395288" indent="-217488" algn="ctr">
              <a:buNone/>
            </a:pPr>
            <a:endParaRPr lang="en-US" b="1" i="1" u="sng" dirty="0" smtClean="0"/>
          </a:p>
          <a:p>
            <a:pPr marL="395288" indent="-217488" algn="ctr">
              <a:buNone/>
            </a:pPr>
            <a:endParaRPr lang="en-US" b="1" i="1" u="sng" dirty="0" smtClean="0"/>
          </a:p>
          <a:p>
            <a:pPr marL="395288" indent="-217488">
              <a:buNone/>
            </a:pPr>
            <a:r>
              <a:rPr lang="en-US" sz="2400" dirty="0" smtClean="0"/>
              <a:t/>
            </a:r>
            <a:br>
              <a:rPr lang="en-US" sz="2400" dirty="0" smtClean="0"/>
            </a:br>
            <a:endParaRPr lang="en-US" sz="2400" dirty="0" smtClean="0"/>
          </a:p>
          <a:p>
            <a:pPr marL="395288" indent="-217488">
              <a:buFont typeface="Arial" pitchFamily="34" charset="0"/>
              <a:buChar char="•"/>
            </a:pPr>
            <a:endParaRPr lang="en-US" sz="2400" dirty="0" smtClean="0"/>
          </a:p>
          <a:p>
            <a:pPr marL="519113" indent="-341313">
              <a:buNone/>
            </a:pPr>
            <a:endParaRPr lang="en-US" sz="2400" dirty="0" smtClean="0"/>
          </a:p>
          <a:p>
            <a:pPr marL="177800" indent="0">
              <a:buNone/>
            </a:pPr>
            <a:endParaRPr lang="en-US" dirty="0" smtClean="0"/>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CONTRACTS</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4754563"/>
          </a:xfrm>
        </p:spPr>
        <p:txBody>
          <a:bodyPr/>
          <a:lstStyle/>
          <a:p>
            <a:pPr marL="395288" indent="-217488" algn="ctr">
              <a:buNone/>
            </a:pPr>
            <a:r>
              <a:rPr lang="en-US" sz="2400" dirty="0" smtClean="0"/>
              <a:t>   </a:t>
            </a:r>
            <a:r>
              <a:rPr lang="en-US" b="1" i="1" dirty="0" smtClean="0">
                <a:solidFill>
                  <a:srgbClr val="C00000"/>
                </a:solidFill>
              </a:rPr>
              <a:t>WHY?</a:t>
            </a:r>
          </a:p>
          <a:p>
            <a:pPr marL="395288" indent="-217488" algn="ctr">
              <a:buNone/>
            </a:pPr>
            <a:endParaRPr lang="en-US" b="1" i="1" dirty="0" smtClean="0">
              <a:solidFill>
                <a:srgbClr val="C00000"/>
              </a:solidFill>
            </a:endParaRPr>
          </a:p>
          <a:p>
            <a:pPr marL="111125" indent="-1588">
              <a:buNone/>
            </a:pPr>
            <a:r>
              <a:rPr lang="en-US" sz="2400" dirty="0" smtClean="0">
                <a:solidFill>
                  <a:schemeClr val="tx2"/>
                </a:solidFill>
              </a:rPr>
              <a:t>Section 9306(a) of ESEA requires that :</a:t>
            </a:r>
          </a:p>
          <a:p>
            <a:pPr marL="111125" indent="-1588">
              <a:buNone/>
            </a:pPr>
            <a:endParaRPr lang="en-US" sz="2400" dirty="0" smtClean="0">
              <a:solidFill>
                <a:schemeClr val="tx2"/>
              </a:solidFill>
            </a:endParaRPr>
          </a:p>
          <a:p>
            <a:pPr marL="850900" indent="-220663">
              <a:buFont typeface="Arial" pitchFamily="34" charset="0"/>
              <a:buChar char="•"/>
            </a:pPr>
            <a:r>
              <a:rPr lang="en-US" sz="2400" dirty="0" smtClean="0">
                <a:solidFill>
                  <a:schemeClr val="tx2"/>
                </a:solidFill>
              </a:rPr>
              <a:t>The program will be administered in accordance with all applicable statutes and regulations; and</a:t>
            </a:r>
          </a:p>
          <a:p>
            <a:pPr marL="850900" indent="-220663">
              <a:buFont typeface="Arial" pitchFamily="34" charset="0"/>
              <a:buChar char="•"/>
            </a:pPr>
            <a:endParaRPr lang="en-US" sz="2400" dirty="0" smtClean="0">
              <a:solidFill>
                <a:schemeClr val="tx2"/>
              </a:solidFill>
            </a:endParaRPr>
          </a:p>
          <a:p>
            <a:pPr marL="850900" indent="-220663">
              <a:buFont typeface="Arial" pitchFamily="34" charset="0"/>
              <a:buChar char="•"/>
            </a:pPr>
            <a:r>
              <a:rPr lang="en-US" sz="2400" dirty="0" smtClean="0">
                <a:solidFill>
                  <a:schemeClr val="tx2"/>
                </a:solidFill>
              </a:rPr>
              <a:t>The subgrantee will maintain control of the program.</a:t>
            </a:r>
          </a:p>
          <a:p>
            <a:pPr marL="395288" indent="-217488">
              <a:buNone/>
            </a:pPr>
            <a:endParaRPr lang="en-US" dirty="0" smtClean="0">
              <a:solidFill>
                <a:srgbClr val="C00000"/>
              </a:solidFill>
            </a:endParaRPr>
          </a:p>
          <a:p>
            <a:pPr marL="395288" indent="-217488" algn="ctr">
              <a:buNone/>
            </a:pPr>
            <a:endParaRPr lang="en-US" b="1" i="1" u="sng" dirty="0" smtClean="0"/>
          </a:p>
          <a:p>
            <a:pPr marL="395288" indent="-217488" algn="ctr">
              <a:buNone/>
            </a:pPr>
            <a:endParaRPr lang="en-US" b="1" i="1" u="sng" dirty="0" smtClean="0"/>
          </a:p>
          <a:p>
            <a:pPr marL="395288" indent="-217488">
              <a:buNone/>
            </a:pPr>
            <a:r>
              <a:rPr lang="en-US" sz="2400" dirty="0" smtClean="0"/>
              <a:t/>
            </a:r>
            <a:br>
              <a:rPr lang="en-US" sz="2400" dirty="0" smtClean="0"/>
            </a:br>
            <a:endParaRPr lang="en-US" sz="2400" dirty="0" smtClean="0"/>
          </a:p>
          <a:p>
            <a:pPr marL="395288" indent="-217488">
              <a:buFont typeface="Arial" pitchFamily="34" charset="0"/>
              <a:buChar char="•"/>
            </a:pPr>
            <a:endParaRPr lang="en-US" sz="2400" dirty="0" smtClean="0"/>
          </a:p>
          <a:p>
            <a:pPr marL="519113" indent="-341313">
              <a:buNone/>
            </a:pPr>
            <a:endParaRPr lang="en-US" sz="2400" dirty="0" smtClean="0"/>
          </a:p>
          <a:p>
            <a:pPr marL="177800" indent="0">
              <a:buNone/>
            </a:pPr>
            <a:endParaRPr lang="en-US" dirty="0" smtClean="0"/>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CONTRACTS</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4754563"/>
          </a:xfrm>
        </p:spPr>
        <p:txBody>
          <a:bodyPr/>
          <a:lstStyle/>
          <a:p>
            <a:pPr marL="395288" indent="-217488" algn="ctr">
              <a:buNone/>
            </a:pPr>
            <a:r>
              <a:rPr lang="en-US" sz="2400" dirty="0" smtClean="0"/>
              <a:t>   </a:t>
            </a:r>
            <a:r>
              <a:rPr lang="en-US" b="1" i="1" dirty="0" smtClean="0">
                <a:solidFill>
                  <a:srgbClr val="C00000"/>
                </a:solidFill>
              </a:rPr>
              <a:t>WHY?</a:t>
            </a:r>
          </a:p>
          <a:p>
            <a:pPr marL="395288" indent="-217488" algn="ctr">
              <a:buNone/>
            </a:pPr>
            <a:endParaRPr lang="en-US" b="1" i="1" dirty="0" smtClean="0">
              <a:solidFill>
                <a:srgbClr val="C00000"/>
              </a:solidFill>
            </a:endParaRPr>
          </a:p>
          <a:p>
            <a:pPr marL="111125" indent="-1588">
              <a:buNone/>
            </a:pPr>
            <a:r>
              <a:rPr lang="en-US" sz="2400" dirty="0" smtClean="0">
                <a:solidFill>
                  <a:schemeClr val="tx2"/>
                </a:solidFill>
              </a:rPr>
              <a:t>Section 443(a) of GEPA requires subrecipients to maintain records that fully disclose:</a:t>
            </a:r>
          </a:p>
          <a:p>
            <a:pPr marL="111125" indent="-1588">
              <a:buNone/>
            </a:pPr>
            <a:endParaRPr lang="en-US" sz="2400" dirty="0" smtClean="0">
              <a:solidFill>
                <a:schemeClr val="tx2"/>
              </a:solidFill>
            </a:endParaRPr>
          </a:p>
          <a:p>
            <a:pPr marL="850900" indent="-220663">
              <a:buFont typeface="Arial" pitchFamily="34" charset="0"/>
              <a:buChar char="•"/>
            </a:pPr>
            <a:r>
              <a:rPr lang="en-US" sz="2400" dirty="0" smtClean="0">
                <a:solidFill>
                  <a:schemeClr val="tx2"/>
                </a:solidFill>
              </a:rPr>
              <a:t> How the funds were used;</a:t>
            </a:r>
          </a:p>
          <a:p>
            <a:pPr marL="914400" indent="-284163">
              <a:buFont typeface="Arial" pitchFamily="34" charset="0"/>
              <a:buChar char="•"/>
            </a:pPr>
            <a:r>
              <a:rPr lang="en-US" sz="2400" dirty="0" smtClean="0">
                <a:solidFill>
                  <a:schemeClr val="tx2"/>
                </a:solidFill>
              </a:rPr>
              <a:t>Total cost of the activity for which the funds were used; and</a:t>
            </a:r>
          </a:p>
          <a:p>
            <a:pPr marL="914400" indent="-284163">
              <a:buFont typeface="Arial" pitchFamily="34" charset="0"/>
              <a:buChar char="•"/>
            </a:pPr>
            <a:r>
              <a:rPr lang="en-US" sz="2400" dirty="0" smtClean="0">
                <a:solidFill>
                  <a:schemeClr val="tx2"/>
                </a:solidFill>
              </a:rPr>
              <a:t>Other records that will facilitate an effective audit.</a:t>
            </a:r>
          </a:p>
          <a:p>
            <a:pPr marL="395288" indent="-217488">
              <a:buNone/>
            </a:pPr>
            <a:endParaRPr lang="en-US" dirty="0" smtClean="0">
              <a:solidFill>
                <a:srgbClr val="C00000"/>
              </a:solidFill>
            </a:endParaRPr>
          </a:p>
          <a:p>
            <a:pPr marL="395288" indent="-217488" algn="ctr">
              <a:buNone/>
            </a:pPr>
            <a:endParaRPr lang="en-US" b="1" i="1" u="sng" dirty="0" smtClean="0"/>
          </a:p>
          <a:p>
            <a:pPr marL="395288" indent="-217488" algn="ctr">
              <a:buNone/>
            </a:pPr>
            <a:endParaRPr lang="en-US" b="1" i="1" u="sng" dirty="0" smtClean="0"/>
          </a:p>
          <a:p>
            <a:pPr marL="395288" indent="-217488">
              <a:buNone/>
            </a:pPr>
            <a:r>
              <a:rPr lang="en-US" sz="2400" dirty="0" smtClean="0"/>
              <a:t/>
            </a:r>
            <a:br>
              <a:rPr lang="en-US" sz="2400" dirty="0" smtClean="0"/>
            </a:br>
            <a:endParaRPr lang="en-US" sz="2400" dirty="0" smtClean="0"/>
          </a:p>
          <a:p>
            <a:pPr marL="395288" indent="-217488">
              <a:buFont typeface="Arial" pitchFamily="34" charset="0"/>
              <a:buChar char="•"/>
            </a:pPr>
            <a:endParaRPr lang="en-US" sz="2400" dirty="0" smtClean="0"/>
          </a:p>
          <a:p>
            <a:pPr marL="519113" indent="-341313">
              <a:buNone/>
            </a:pPr>
            <a:endParaRPr lang="en-US" sz="2400" dirty="0" smtClean="0"/>
          </a:p>
          <a:p>
            <a:pPr marL="177800" indent="0">
              <a:buNone/>
            </a:pPr>
            <a:endParaRPr lang="en-US" dirty="0" smtClean="0"/>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CONTRACTS</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p:cNvSpPr>
            <a:spLocks noGrp="1"/>
          </p:cNvSpPr>
          <p:nvPr>
            <p:ph type="sldNum" sz="quarter" idx="12"/>
          </p:nvPr>
        </p:nvSpPr>
        <p:spPr/>
        <p:txBody>
          <a:bodyPr/>
          <a:lstStyle/>
          <a:p>
            <a:fld id="{B8451F90-7CC4-4FCC-B657-E69AA382ACD8}" type="slidenum">
              <a:rPr lang="en-US"/>
              <a:pPr/>
              <a:t>17</a:t>
            </a:fld>
            <a:endParaRPr lang="en-US" dirty="0"/>
          </a:p>
        </p:txBody>
      </p:sp>
      <p:sp>
        <p:nvSpPr>
          <p:cNvPr id="153602" name="Rectangle 1026"/>
          <p:cNvSpPr>
            <a:spLocks noGrp="1" noChangeArrowheads="1"/>
          </p:cNvSpPr>
          <p:nvPr>
            <p:ph type="title"/>
          </p:nvPr>
        </p:nvSpPr>
        <p:spPr/>
        <p:txBody>
          <a:bodyPr/>
          <a:lstStyle/>
          <a:p>
            <a:r>
              <a:rPr lang="en-US" sz="3200" b="1" dirty="0">
                <a:solidFill>
                  <a:srgbClr val="996633"/>
                </a:solidFill>
              </a:rPr>
              <a:t/>
            </a:r>
            <a:br>
              <a:rPr lang="en-US" sz="3200" b="1" dirty="0">
                <a:solidFill>
                  <a:srgbClr val="996633"/>
                </a:solidFill>
              </a:rPr>
            </a:br>
            <a:endParaRPr lang="en-US" sz="3200" b="1" dirty="0">
              <a:solidFill>
                <a:srgbClr val="996633"/>
              </a:solidFill>
              <a:latin typeface="Calibri" pitchFamily="34" charset="0"/>
            </a:endParaRPr>
          </a:p>
        </p:txBody>
      </p:sp>
      <p:sp>
        <p:nvSpPr>
          <p:cNvPr id="153603" name="Rectangle 1027"/>
          <p:cNvSpPr>
            <a:spLocks noGrp="1" noChangeArrowheads="1"/>
          </p:cNvSpPr>
          <p:nvPr>
            <p:ph type="body" sz="half" idx="1"/>
          </p:nvPr>
        </p:nvSpPr>
        <p:spPr>
          <a:xfrm>
            <a:off x="685800" y="1981200"/>
            <a:ext cx="5638800" cy="4114800"/>
          </a:xfrm>
        </p:spPr>
        <p:txBody>
          <a:bodyPr/>
          <a:lstStyle/>
          <a:p>
            <a:pPr marL="0" indent="0">
              <a:lnSpc>
                <a:spcPct val="90000"/>
              </a:lnSpc>
              <a:buFontTx/>
              <a:buNone/>
            </a:pPr>
            <a:r>
              <a:rPr lang="en-US" sz="2400" b="1" dirty="0">
                <a:cs typeface="Times New Roman" pitchFamily="18" charset="0"/>
              </a:rPr>
              <a:t>What should the LEA </a:t>
            </a:r>
            <a:r>
              <a:rPr lang="en-US" sz="2400" b="1" dirty="0" smtClean="0">
                <a:cs typeface="Times New Roman" pitchFamily="18" charset="0"/>
              </a:rPr>
              <a:t>include in </a:t>
            </a:r>
            <a:r>
              <a:rPr lang="en-US" sz="2400" b="1" dirty="0">
                <a:cs typeface="Times New Roman" pitchFamily="18" charset="0"/>
              </a:rPr>
              <a:t>both the RFP and contract?</a:t>
            </a:r>
          </a:p>
          <a:p>
            <a:pPr marL="0" indent="0">
              <a:lnSpc>
                <a:spcPct val="90000"/>
              </a:lnSpc>
              <a:buFontTx/>
              <a:buNone/>
            </a:pPr>
            <a:endParaRPr lang="en-US" sz="2000" dirty="0">
              <a:cs typeface="Times New Roman" pitchFamily="18" charset="0"/>
            </a:endParaRPr>
          </a:p>
          <a:p>
            <a:pPr marL="0" indent="0">
              <a:lnSpc>
                <a:spcPct val="90000"/>
              </a:lnSpc>
              <a:buFontTx/>
              <a:buNone/>
            </a:pPr>
            <a:r>
              <a:rPr lang="en-US" sz="2400" dirty="0">
                <a:cs typeface="Times New Roman" pitchFamily="18" charset="0"/>
              </a:rPr>
              <a:t>The LEA should include d</a:t>
            </a:r>
            <a:r>
              <a:rPr lang="en-US" sz="2400" dirty="0"/>
              <a:t>efinitions and uses for:</a:t>
            </a:r>
          </a:p>
          <a:p>
            <a:pPr marL="0" indent="0">
              <a:lnSpc>
                <a:spcPct val="90000"/>
              </a:lnSpc>
              <a:buFontTx/>
              <a:buNone/>
            </a:pPr>
            <a:endParaRPr lang="en-US" sz="2400" dirty="0"/>
          </a:p>
          <a:p>
            <a:pPr marL="0" indent="0">
              <a:lnSpc>
                <a:spcPct val="90000"/>
              </a:lnSpc>
              <a:buFont typeface="Arial" pitchFamily="34" charset="0"/>
              <a:buChar char="•"/>
            </a:pPr>
            <a:r>
              <a:rPr lang="en-US" sz="2400" dirty="0"/>
              <a:t>   Instructional;</a:t>
            </a:r>
          </a:p>
          <a:p>
            <a:pPr marL="0" indent="0">
              <a:lnSpc>
                <a:spcPct val="90000"/>
              </a:lnSpc>
              <a:buFont typeface="Arial" pitchFamily="34" charset="0"/>
              <a:buChar char="•"/>
            </a:pPr>
            <a:r>
              <a:rPr lang="en-US" sz="2400" dirty="0"/>
              <a:t>   Administrative;</a:t>
            </a:r>
          </a:p>
          <a:p>
            <a:pPr marL="0" indent="0">
              <a:lnSpc>
                <a:spcPct val="90000"/>
              </a:lnSpc>
              <a:buFont typeface="Arial" pitchFamily="34" charset="0"/>
              <a:buChar char="•"/>
            </a:pPr>
            <a:r>
              <a:rPr lang="en-US" sz="2400" dirty="0"/>
              <a:t>   Professional development; </a:t>
            </a:r>
            <a:r>
              <a:rPr lang="en-US" sz="2400" dirty="0" smtClean="0"/>
              <a:t>and</a:t>
            </a:r>
            <a:endParaRPr lang="en-US" sz="2400" dirty="0"/>
          </a:p>
          <a:p>
            <a:pPr marL="0" indent="0">
              <a:lnSpc>
                <a:spcPct val="90000"/>
              </a:lnSpc>
              <a:buFont typeface="Arial" pitchFamily="34" charset="0"/>
              <a:buChar char="•"/>
            </a:pPr>
            <a:r>
              <a:rPr lang="en-US" sz="2400" dirty="0"/>
              <a:t>   Parental involvement costs.</a:t>
            </a:r>
          </a:p>
          <a:p>
            <a:pPr marL="0" indent="0">
              <a:lnSpc>
                <a:spcPct val="90000"/>
              </a:lnSpc>
              <a:buFontTx/>
              <a:buNone/>
            </a:pPr>
            <a:r>
              <a:rPr lang="en-US" sz="2400" dirty="0">
                <a:cs typeface="Times New Roman" pitchFamily="18" charset="0"/>
              </a:rPr>
              <a:t>                 </a:t>
            </a:r>
          </a:p>
          <a:p>
            <a:pPr marL="0" indent="0">
              <a:lnSpc>
                <a:spcPct val="90000"/>
              </a:lnSpc>
              <a:buFontTx/>
              <a:buNone/>
            </a:pPr>
            <a:r>
              <a:rPr lang="en-US" sz="2400" dirty="0" smtClean="0">
                <a:cs typeface="Times New Roman" pitchFamily="18" charset="0"/>
              </a:rPr>
              <a:t> </a:t>
            </a:r>
            <a:r>
              <a:rPr lang="en-US" sz="2400" dirty="0">
                <a:cs typeface="Times New Roman" pitchFamily="18" charset="0"/>
              </a:rPr>
              <a:t> </a:t>
            </a:r>
          </a:p>
          <a:p>
            <a:pPr marL="0" indent="0">
              <a:lnSpc>
                <a:spcPct val="90000"/>
              </a:lnSpc>
            </a:pPr>
            <a:endParaRPr lang="en-US" sz="2400" dirty="0"/>
          </a:p>
        </p:txBody>
      </p:sp>
      <p:pic>
        <p:nvPicPr>
          <p:cNvPr id="153606" name="Picture 1030" descr="C:\Documents and Settings\nola.cromer\Application Data\Microsoft\Media Catalog\Downloaded Clips\claf\j0439336.jpg"/>
          <p:cNvPicPr>
            <a:picLocks noGrp="1" noChangeAspect="1" noChangeArrowheads="1"/>
          </p:cNvPicPr>
          <p:nvPr>
            <p:ph sz="half" idx="2"/>
          </p:nvPr>
        </p:nvPicPr>
        <p:blipFill>
          <a:blip r:embed="rId3" cstate="print"/>
          <a:srcRect/>
          <a:stretch>
            <a:fillRect/>
          </a:stretch>
        </p:blipFill>
        <p:spPr>
          <a:xfrm>
            <a:off x="6629400" y="2743200"/>
            <a:ext cx="1752600" cy="1416050"/>
          </a:xfrm>
          <a:noFill/>
          <a:ln/>
        </p:spPr>
      </p:pic>
      <p:pic>
        <p:nvPicPr>
          <p:cNvPr id="153607" name="Picture 1031" descr="C:\Documents and Settings\nola.cromer\Application Data\Microsoft\Media Catalog\Downloaded Clips\claf\j0439484.jpg"/>
          <p:cNvPicPr>
            <a:picLocks noChangeAspect="1" noChangeArrowheads="1"/>
          </p:cNvPicPr>
          <p:nvPr/>
        </p:nvPicPr>
        <p:blipFill>
          <a:blip r:embed="rId4" cstate="print"/>
          <a:srcRect/>
          <a:stretch>
            <a:fillRect/>
          </a:stretch>
        </p:blipFill>
        <p:spPr bwMode="auto">
          <a:xfrm>
            <a:off x="5029200" y="3886200"/>
            <a:ext cx="1447800" cy="1219200"/>
          </a:xfrm>
          <a:prstGeom prst="rect">
            <a:avLst/>
          </a:prstGeom>
          <a:noFill/>
        </p:spPr>
      </p:pic>
      <p:pic>
        <p:nvPicPr>
          <p:cNvPr id="153608" name="Picture 1032" descr="C:\Documents and Settings\nola.cromer\Application Data\Microsoft\Media Catalog\Downloaded Clips\clac\j0430914.jpg"/>
          <p:cNvPicPr>
            <a:picLocks noChangeAspect="1" noChangeArrowheads="1"/>
          </p:cNvPicPr>
          <p:nvPr/>
        </p:nvPicPr>
        <p:blipFill>
          <a:blip r:embed="rId5" cstate="print"/>
          <a:srcRect/>
          <a:stretch>
            <a:fillRect/>
          </a:stretch>
        </p:blipFill>
        <p:spPr bwMode="auto">
          <a:xfrm>
            <a:off x="6705600" y="4724400"/>
            <a:ext cx="1752600" cy="1371600"/>
          </a:xfrm>
          <a:prstGeom prst="rect">
            <a:avLst/>
          </a:prstGeom>
          <a:noFill/>
        </p:spPr>
      </p:pic>
      <p:sp>
        <p:nvSpPr>
          <p:cNvPr id="9" name="Rounded Rectangle 8"/>
          <p:cNvSpPr/>
          <p:nvPr/>
        </p:nvSpPr>
        <p:spPr>
          <a:xfrm>
            <a:off x="838200" y="533400"/>
            <a:ext cx="7315200" cy="1219200"/>
          </a:xfrm>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2">
                    <a:lumMod val="10000"/>
                  </a:schemeClr>
                </a:solidFill>
                <a:latin typeface="Arial" pitchFamily="34" charset="0"/>
                <a:cs typeface="Arial" pitchFamily="34" charset="0"/>
              </a:rPr>
              <a:t>Common Elements of Both the RFP and Contract </a:t>
            </a:r>
            <a:endParaRPr lang="en-US" sz="3200" b="1" dirty="0">
              <a:solidFill>
                <a:schemeClr val="bg2">
                  <a:lumMod val="1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9F0C96C-5866-47B9-91CD-2F6BAA4BA760}" type="slidenum">
              <a:rPr lang="en-US"/>
              <a:pPr/>
              <a:t>18</a:t>
            </a:fld>
            <a:endParaRPr lang="en-US" dirty="0"/>
          </a:p>
        </p:txBody>
      </p:sp>
      <p:sp>
        <p:nvSpPr>
          <p:cNvPr id="91139" name="Rectangle 1027"/>
          <p:cNvSpPr>
            <a:spLocks noGrp="1" noChangeArrowheads="1"/>
          </p:cNvSpPr>
          <p:nvPr>
            <p:ph type="body" idx="1"/>
          </p:nvPr>
        </p:nvSpPr>
        <p:spPr>
          <a:xfrm>
            <a:off x="990600" y="1981200"/>
            <a:ext cx="7772400" cy="4114800"/>
          </a:xfrm>
        </p:spPr>
        <p:txBody>
          <a:bodyPr/>
          <a:lstStyle/>
          <a:p>
            <a:pPr algn="ctr">
              <a:lnSpc>
                <a:spcPct val="90000"/>
              </a:lnSpc>
              <a:buFont typeface="Wingdings" pitchFamily="2" charset="2"/>
              <a:buNone/>
            </a:pPr>
            <a:r>
              <a:rPr lang="en-US" sz="2400" dirty="0">
                <a:cs typeface="Times New Roman" pitchFamily="18" charset="0"/>
              </a:rPr>
              <a:t>{ Example}</a:t>
            </a:r>
            <a:r>
              <a:rPr lang="en-US" sz="2800" dirty="0">
                <a:cs typeface="Times New Roman" pitchFamily="18" charset="0"/>
              </a:rPr>
              <a:t>    </a:t>
            </a:r>
          </a:p>
          <a:p>
            <a:pPr algn="ctr">
              <a:lnSpc>
                <a:spcPct val="90000"/>
              </a:lnSpc>
              <a:buFont typeface="Wingdings" pitchFamily="2" charset="2"/>
              <a:buNone/>
            </a:pPr>
            <a:r>
              <a:rPr lang="en-US" sz="2800" b="1" dirty="0">
                <a:cs typeface="Times New Roman" pitchFamily="18" charset="0"/>
              </a:rPr>
              <a:t>INSTRUCTIONAL COSTS</a:t>
            </a:r>
            <a:r>
              <a:rPr lang="en-US" sz="2800" dirty="0">
                <a:cs typeface="Times New Roman" pitchFamily="18" charset="0"/>
              </a:rPr>
              <a:t>  </a:t>
            </a:r>
          </a:p>
          <a:p>
            <a:pPr algn="ctr">
              <a:lnSpc>
                <a:spcPct val="90000"/>
              </a:lnSpc>
              <a:buFont typeface="Wingdings" pitchFamily="2" charset="2"/>
              <a:buNone/>
            </a:pPr>
            <a:endParaRPr lang="en-US" sz="2800" dirty="0">
              <a:cs typeface="Times New Roman" pitchFamily="18" charset="0"/>
            </a:endParaRPr>
          </a:p>
          <a:p>
            <a:pPr>
              <a:lnSpc>
                <a:spcPct val="90000"/>
              </a:lnSpc>
              <a:buFont typeface="Wingdings" pitchFamily="2" charset="2"/>
              <a:buNone/>
            </a:pPr>
            <a:r>
              <a:rPr lang="en-US" sz="2800" dirty="0">
                <a:cs typeface="Times New Roman" pitchFamily="18" charset="0"/>
              </a:rPr>
              <a:t>    </a:t>
            </a:r>
            <a:r>
              <a:rPr lang="en-US" sz="2400" dirty="0">
                <a:cs typeface="Times New Roman" pitchFamily="18" charset="0"/>
              </a:rPr>
              <a:t>For the purposes of this contract, instructional costs are defined as:</a:t>
            </a:r>
            <a:r>
              <a:rPr lang="en-US" sz="2800" dirty="0">
                <a:cs typeface="Times New Roman" pitchFamily="18" charset="0"/>
              </a:rPr>
              <a:t>  </a:t>
            </a:r>
          </a:p>
          <a:p>
            <a:pPr>
              <a:lnSpc>
                <a:spcPct val="90000"/>
              </a:lnSpc>
              <a:buFont typeface="Wingdings" pitchFamily="2" charset="2"/>
              <a:buNone/>
            </a:pPr>
            <a:endParaRPr lang="en-US" sz="2800" dirty="0">
              <a:cs typeface="Times New Roman" pitchFamily="18" charset="0"/>
            </a:endParaRPr>
          </a:p>
          <a:p>
            <a:pPr>
              <a:lnSpc>
                <a:spcPct val="90000"/>
              </a:lnSpc>
              <a:buFont typeface="Arial" pitchFamily="34" charset="0"/>
              <a:buChar char="•"/>
            </a:pPr>
            <a:r>
              <a:rPr lang="en-US" sz="2000" dirty="0">
                <a:cs typeface="Times New Roman" pitchFamily="18" charset="0"/>
              </a:rPr>
              <a:t>Teacher and instructional aide salaries, including fringe benefits;</a:t>
            </a:r>
          </a:p>
          <a:p>
            <a:pPr>
              <a:lnSpc>
                <a:spcPct val="90000"/>
              </a:lnSpc>
              <a:buFont typeface="Arial" pitchFamily="34" charset="0"/>
              <a:buChar char="•"/>
            </a:pPr>
            <a:endParaRPr lang="en-US" sz="2000" dirty="0">
              <a:cs typeface="Times New Roman" pitchFamily="18" charset="0"/>
            </a:endParaRPr>
          </a:p>
          <a:p>
            <a:pPr>
              <a:lnSpc>
                <a:spcPct val="90000"/>
              </a:lnSpc>
              <a:buFont typeface="Arial" pitchFamily="34" charset="0"/>
              <a:buChar char="•"/>
            </a:pPr>
            <a:r>
              <a:rPr lang="en-US" sz="2000" dirty="0">
                <a:cs typeface="Times New Roman" pitchFamily="18" charset="0"/>
              </a:rPr>
              <a:t>Instructional materials, including such items as books, computers and software for student use, workbooks, and supplies.  </a:t>
            </a:r>
          </a:p>
          <a:p>
            <a:pPr>
              <a:lnSpc>
                <a:spcPct val="90000"/>
              </a:lnSpc>
              <a:buFont typeface="Wingdings" pitchFamily="2" charset="2"/>
              <a:buNone/>
            </a:pPr>
            <a:r>
              <a:rPr lang="en-US" sz="2800" dirty="0">
                <a:cs typeface="Times New Roman" pitchFamily="18" charset="0"/>
              </a:rPr>
              <a:t> </a:t>
            </a:r>
          </a:p>
        </p:txBody>
      </p:sp>
      <p:pic>
        <p:nvPicPr>
          <p:cNvPr id="91142" name="Picture 1030" descr="j0240397"/>
          <p:cNvPicPr>
            <a:picLocks noChangeAspect="1" noChangeArrowheads="1"/>
          </p:cNvPicPr>
          <p:nvPr/>
        </p:nvPicPr>
        <p:blipFill>
          <a:blip r:embed="rId3" cstate="print"/>
          <a:srcRect/>
          <a:stretch>
            <a:fillRect/>
          </a:stretch>
        </p:blipFill>
        <p:spPr bwMode="auto">
          <a:xfrm>
            <a:off x="0" y="2057400"/>
            <a:ext cx="1760538" cy="1446213"/>
          </a:xfrm>
          <a:prstGeom prst="rect">
            <a:avLst/>
          </a:prstGeom>
          <a:noFill/>
        </p:spPr>
      </p:pic>
      <p:sp>
        <p:nvSpPr>
          <p:cNvPr id="6" name="Title 5"/>
          <p:cNvSpPr>
            <a:spLocks noGrp="1"/>
          </p:cNvSpPr>
          <p:nvPr>
            <p:ph type="title"/>
          </p:nvPr>
        </p:nvSpPr>
        <p:spPr>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en-US" sz="4000" dirty="0" smtClean="0">
                <a:solidFill>
                  <a:schemeClr val="bg2">
                    <a:lumMod val="10000"/>
                  </a:schemeClr>
                </a:solidFill>
                <a:latin typeface="Calibri" pitchFamily="34" charset="0"/>
                <a:cs typeface="Times New Roman" pitchFamily="18" charset="0"/>
              </a:rPr>
              <a:t/>
            </a:r>
            <a:br>
              <a:rPr lang="en-US" sz="4000" dirty="0" smtClean="0">
                <a:solidFill>
                  <a:schemeClr val="bg2">
                    <a:lumMod val="10000"/>
                  </a:schemeClr>
                </a:solidFill>
                <a:latin typeface="Calibri" pitchFamily="34" charset="0"/>
                <a:cs typeface="Times New Roman" pitchFamily="18" charset="0"/>
              </a:rPr>
            </a:br>
            <a:r>
              <a:rPr lang="en-US" sz="3600" dirty="0" smtClean="0">
                <a:solidFill>
                  <a:schemeClr val="bg2">
                    <a:lumMod val="10000"/>
                  </a:schemeClr>
                </a:solidFill>
                <a:latin typeface="Arial" pitchFamily="34" charset="0"/>
                <a:cs typeface="Arial" pitchFamily="34" charset="0"/>
              </a:rPr>
              <a:t>Common Elements of Both the RFP and Contract </a:t>
            </a:r>
            <a:r>
              <a:rPr lang="en-US" sz="3600" dirty="0" smtClean="0">
                <a:solidFill>
                  <a:schemeClr val="bg2">
                    <a:lumMod val="10000"/>
                  </a:schemeClr>
                </a:solidFill>
                <a:latin typeface="Calibri" pitchFamily="34" charset="0"/>
                <a:cs typeface="Times New Roman" pitchFamily="18" charset="0"/>
              </a:rPr>
              <a:t/>
            </a:r>
            <a:br>
              <a:rPr lang="en-US" sz="3600" dirty="0" smtClean="0">
                <a:solidFill>
                  <a:schemeClr val="bg2">
                    <a:lumMod val="10000"/>
                  </a:schemeClr>
                </a:solidFill>
                <a:latin typeface="Calibri" pitchFamily="34" charset="0"/>
                <a:cs typeface="Times New Roman" pitchFamily="18" charset="0"/>
              </a:rPr>
            </a:br>
            <a:endParaRPr lang="en-US" sz="3600" b="1" dirty="0">
              <a:solidFill>
                <a:schemeClr val="bg2">
                  <a:lumMod val="10000"/>
                </a:schemeClr>
              </a:solidFill>
              <a:latin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D8D4793-4EAB-4FCD-8A87-5638AE559614}" type="slidenum">
              <a:rPr lang="en-US"/>
              <a:pPr/>
              <a:t>19</a:t>
            </a:fld>
            <a:endParaRPr lang="en-US" dirty="0"/>
          </a:p>
        </p:txBody>
      </p:sp>
      <p:sp>
        <p:nvSpPr>
          <p:cNvPr id="154627" name="Rectangle 1027"/>
          <p:cNvSpPr>
            <a:spLocks noGrp="1" noChangeArrowheads="1"/>
          </p:cNvSpPr>
          <p:nvPr>
            <p:ph type="body" idx="1"/>
          </p:nvPr>
        </p:nvSpPr>
        <p:spPr>
          <a:xfrm>
            <a:off x="990600" y="1752600"/>
            <a:ext cx="7772400" cy="4648200"/>
          </a:xfrm>
        </p:spPr>
        <p:txBody>
          <a:bodyPr/>
          <a:lstStyle/>
          <a:p>
            <a:pPr algn="ctr">
              <a:lnSpc>
                <a:spcPct val="90000"/>
              </a:lnSpc>
              <a:buFont typeface="Wingdings" pitchFamily="2" charset="2"/>
              <a:buNone/>
            </a:pPr>
            <a:r>
              <a:rPr lang="en-US" sz="2400" dirty="0">
                <a:cs typeface="Times New Roman" pitchFamily="18" charset="0"/>
              </a:rPr>
              <a:t>{ Example}</a:t>
            </a:r>
            <a:r>
              <a:rPr lang="en-US" sz="2800" dirty="0">
                <a:cs typeface="Times New Roman" pitchFamily="18" charset="0"/>
              </a:rPr>
              <a:t>      </a:t>
            </a:r>
          </a:p>
          <a:p>
            <a:pPr algn="ctr">
              <a:lnSpc>
                <a:spcPct val="90000"/>
              </a:lnSpc>
              <a:buFont typeface="Wingdings" pitchFamily="2" charset="2"/>
              <a:buNone/>
            </a:pPr>
            <a:r>
              <a:rPr lang="en-US" sz="2800" b="1" dirty="0">
                <a:cs typeface="Times New Roman" pitchFamily="18" charset="0"/>
              </a:rPr>
              <a:t>ADMINISTRATIVE COSTS</a:t>
            </a:r>
            <a:r>
              <a:rPr lang="en-US" sz="2800" dirty="0">
                <a:cs typeface="Times New Roman" pitchFamily="18" charset="0"/>
              </a:rPr>
              <a:t>  </a:t>
            </a:r>
          </a:p>
          <a:p>
            <a:pPr algn="ctr">
              <a:lnSpc>
                <a:spcPct val="90000"/>
              </a:lnSpc>
              <a:buFont typeface="Wingdings" pitchFamily="2" charset="2"/>
              <a:buNone/>
            </a:pPr>
            <a:r>
              <a:rPr lang="en-US" sz="2800" dirty="0">
                <a:cs typeface="Times New Roman" pitchFamily="18" charset="0"/>
              </a:rPr>
              <a:t>    </a:t>
            </a:r>
          </a:p>
          <a:p>
            <a:pPr>
              <a:lnSpc>
                <a:spcPct val="90000"/>
              </a:lnSpc>
              <a:buFont typeface="Wingdings" pitchFamily="2" charset="2"/>
              <a:buNone/>
            </a:pPr>
            <a:r>
              <a:rPr lang="en-US" sz="2400" dirty="0">
                <a:cs typeface="Times New Roman" pitchFamily="18" charset="0"/>
              </a:rPr>
              <a:t>    </a:t>
            </a:r>
            <a:r>
              <a:rPr lang="en-US" sz="2400" dirty="0" smtClean="0">
                <a:cs typeface="Times New Roman" pitchFamily="18" charset="0"/>
              </a:rPr>
              <a:t>For </a:t>
            </a:r>
            <a:r>
              <a:rPr lang="en-US" sz="2400" dirty="0">
                <a:cs typeface="Times New Roman" pitchFamily="18" charset="0"/>
              </a:rPr>
              <a:t>the purposes of this contract, administrative costs are defined as:</a:t>
            </a:r>
            <a:r>
              <a:rPr lang="en-US" sz="2800" dirty="0">
                <a:cs typeface="Times New Roman" pitchFamily="18" charset="0"/>
              </a:rPr>
              <a:t>  </a:t>
            </a:r>
          </a:p>
          <a:p>
            <a:pPr>
              <a:lnSpc>
                <a:spcPct val="90000"/>
              </a:lnSpc>
              <a:buFont typeface="Wingdings" pitchFamily="2" charset="2"/>
              <a:buNone/>
            </a:pPr>
            <a:endParaRPr lang="en-US" sz="2800" dirty="0">
              <a:cs typeface="Times New Roman" pitchFamily="18" charset="0"/>
            </a:endParaRPr>
          </a:p>
          <a:p>
            <a:pPr>
              <a:lnSpc>
                <a:spcPct val="90000"/>
              </a:lnSpc>
              <a:buFont typeface="Arial" pitchFamily="34" charset="0"/>
              <a:buChar char="•"/>
            </a:pPr>
            <a:r>
              <a:rPr lang="en-US" sz="2000" dirty="0">
                <a:cs typeface="Times New Roman" pitchFamily="18" charset="0"/>
              </a:rPr>
              <a:t>Costs the contractor incurs to administer the program, including but not limited to salaries and fringe benefits </a:t>
            </a:r>
            <a:r>
              <a:rPr lang="en-US" sz="2000" dirty="0" smtClean="0">
                <a:cs typeface="Times New Roman" pitchFamily="18" charset="0"/>
              </a:rPr>
              <a:t>for the </a:t>
            </a:r>
            <a:r>
              <a:rPr lang="en-US" sz="2000" dirty="0">
                <a:cs typeface="Times New Roman" pitchFamily="18" charset="0"/>
              </a:rPr>
              <a:t>Director, </a:t>
            </a:r>
            <a:r>
              <a:rPr lang="en-US" sz="2000" dirty="0" smtClean="0">
                <a:cs typeface="Times New Roman" pitchFamily="18" charset="0"/>
              </a:rPr>
              <a:t>assistants </a:t>
            </a:r>
            <a:r>
              <a:rPr lang="en-US" sz="2000" dirty="0">
                <a:cs typeface="Times New Roman" pitchFamily="18" charset="0"/>
              </a:rPr>
              <a:t>as needed, area supervisors, and support staff, office rent and utilities, office equipment and supplies, postage and mailings, telephone, travel, special capital expenses, escort time, professional development for Title I teachers and supervisors who are employees of the contractor, and the contractor’s fee (profit).</a:t>
            </a:r>
            <a:endParaRPr lang="en-US" sz="2800" dirty="0">
              <a:cs typeface="Times New Roman" pitchFamily="18" charset="0"/>
            </a:endParaRPr>
          </a:p>
          <a:p>
            <a:pPr>
              <a:lnSpc>
                <a:spcPct val="90000"/>
              </a:lnSpc>
              <a:buFont typeface="Wingdings" pitchFamily="2" charset="2"/>
              <a:buNone/>
            </a:pPr>
            <a:endParaRPr lang="en-US" sz="2800" dirty="0">
              <a:solidFill>
                <a:schemeClr val="accent2"/>
              </a:solidFill>
              <a:cs typeface="Times New Roman" pitchFamily="18" charset="0"/>
            </a:endParaRPr>
          </a:p>
          <a:p>
            <a:pPr>
              <a:lnSpc>
                <a:spcPct val="90000"/>
              </a:lnSpc>
              <a:buFont typeface="Wingdings" pitchFamily="2" charset="2"/>
              <a:buChar char="§"/>
            </a:pPr>
            <a:endParaRPr lang="en-US" sz="2000" dirty="0">
              <a:cs typeface="Times New Roman" pitchFamily="18" charset="0"/>
            </a:endParaRPr>
          </a:p>
          <a:p>
            <a:pPr>
              <a:lnSpc>
                <a:spcPct val="90000"/>
              </a:lnSpc>
              <a:buFont typeface="Wingdings" pitchFamily="2" charset="2"/>
              <a:buNone/>
            </a:pPr>
            <a:r>
              <a:rPr lang="en-US" sz="2800" dirty="0">
                <a:cs typeface="Times New Roman" pitchFamily="18" charset="0"/>
              </a:rPr>
              <a:t> </a:t>
            </a:r>
          </a:p>
        </p:txBody>
      </p:sp>
      <p:pic>
        <p:nvPicPr>
          <p:cNvPr id="154628" name="Picture 1028" descr="j0240397"/>
          <p:cNvPicPr>
            <a:picLocks noChangeAspect="1" noChangeArrowheads="1"/>
          </p:cNvPicPr>
          <p:nvPr/>
        </p:nvPicPr>
        <p:blipFill>
          <a:blip r:embed="rId3" cstate="print"/>
          <a:srcRect/>
          <a:stretch>
            <a:fillRect/>
          </a:stretch>
        </p:blipFill>
        <p:spPr bwMode="auto">
          <a:xfrm>
            <a:off x="0" y="1752600"/>
            <a:ext cx="1760538" cy="1446213"/>
          </a:xfrm>
          <a:prstGeom prst="rect">
            <a:avLst/>
          </a:prstGeom>
          <a:noFill/>
        </p:spPr>
      </p:pic>
      <p:sp>
        <p:nvSpPr>
          <p:cNvPr id="6" name="Title 5"/>
          <p:cNvSpPr>
            <a:spLocks noGrp="1"/>
          </p:cNvSpPr>
          <p:nvPr>
            <p:ph type="title"/>
          </p:nvPr>
        </p:nvSpPr>
        <p:spPr>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en-US" sz="4000" dirty="0" smtClean="0">
                <a:solidFill>
                  <a:schemeClr val="bg2">
                    <a:lumMod val="10000"/>
                  </a:schemeClr>
                </a:solidFill>
                <a:latin typeface="Calibri" pitchFamily="34" charset="0"/>
                <a:cs typeface="Times New Roman" pitchFamily="18" charset="0"/>
              </a:rPr>
              <a:t/>
            </a:r>
            <a:br>
              <a:rPr lang="en-US" sz="4000" dirty="0" smtClean="0">
                <a:solidFill>
                  <a:schemeClr val="bg2">
                    <a:lumMod val="10000"/>
                  </a:schemeClr>
                </a:solidFill>
                <a:latin typeface="Calibri" pitchFamily="34" charset="0"/>
                <a:cs typeface="Times New Roman" pitchFamily="18" charset="0"/>
              </a:rPr>
            </a:br>
            <a:r>
              <a:rPr lang="en-US" sz="3600" dirty="0" smtClean="0">
                <a:solidFill>
                  <a:schemeClr val="bg2">
                    <a:lumMod val="10000"/>
                  </a:schemeClr>
                </a:solidFill>
                <a:latin typeface="Arial" pitchFamily="34" charset="0"/>
                <a:cs typeface="Arial" pitchFamily="34" charset="0"/>
              </a:rPr>
              <a:t>Common Elements of Both the RFP and Contract </a:t>
            </a:r>
            <a:r>
              <a:rPr lang="en-US" sz="3600" dirty="0" smtClean="0">
                <a:solidFill>
                  <a:schemeClr val="bg2">
                    <a:lumMod val="10000"/>
                  </a:schemeClr>
                </a:solidFill>
                <a:latin typeface="Calibri" pitchFamily="34" charset="0"/>
                <a:cs typeface="Times New Roman" pitchFamily="18" charset="0"/>
              </a:rPr>
              <a:t/>
            </a:r>
            <a:br>
              <a:rPr lang="en-US" sz="3600" dirty="0" smtClean="0">
                <a:solidFill>
                  <a:schemeClr val="bg2">
                    <a:lumMod val="10000"/>
                  </a:schemeClr>
                </a:solidFill>
                <a:latin typeface="Calibri" pitchFamily="34" charset="0"/>
                <a:cs typeface="Times New Roman" pitchFamily="18" charset="0"/>
              </a:rPr>
            </a:br>
            <a:endParaRPr lang="en-US" sz="3600" b="1" dirty="0">
              <a:solidFill>
                <a:schemeClr val="bg2">
                  <a:lumMod val="10000"/>
                </a:schemeClr>
              </a:solidFill>
              <a:latin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4953000"/>
          </a:xfrm>
        </p:spPr>
        <p:txBody>
          <a:bodyPr/>
          <a:lstStyle/>
          <a:p>
            <a:pPr marL="177800" indent="0" algn="ctr">
              <a:buNone/>
            </a:pPr>
            <a:r>
              <a:rPr lang="en-US" b="1" i="1" u="sng" dirty="0" smtClean="0"/>
              <a:t>Findings – Instructional Costs</a:t>
            </a:r>
          </a:p>
          <a:p>
            <a:pPr marL="177800" indent="0" algn="ctr">
              <a:buNone/>
            </a:pPr>
            <a:endParaRPr lang="en-US" b="1" i="1" u="sng" dirty="0" smtClean="0"/>
          </a:p>
          <a:p>
            <a:pPr marL="177800" indent="0">
              <a:buNone/>
            </a:pPr>
            <a:r>
              <a:rPr lang="en-US" sz="2400" b="1" dirty="0" smtClean="0"/>
              <a:t>Title I funds used for:</a:t>
            </a:r>
          </a:p>
          <a:p>
            <a:pPr marL="519113" indent="-341313">
              <a:buFont typeface="Arial" pitchFamily="34" charset="0"/>
              <a:buChar char="•"/>
              <a:tabLst>
                <a:tab pos="519113" algn="l"/>
              </a:tabLst>
            </a:pPr>
            <a:r>
              <a:rPr lang="en-US" sz="2400" dirty="0" smtClean="0"/>
              <a:t>Whiteboards for all private school classrooms. </a:t>
            </a:r>
          </a:p>
          <a:p>
            <a:pPr marL="519113" indent="-341313">
              <a:buFont typeface="Arial" pitchFamily="34" charset="0"/>
              <a:buChar char="•"/>
              <a:tabLst>
                <a:tab pos="519113" algn="l"/>
              </a:tabLst>
            </a:pPr>
            <a:r>
              <a:rPr lang="en-US" sz="2400" dirty="0" smtClean="0"/>
              <a:t>Software loaded on computers owned by private school.</a:t>
            </a:r>
          </a:p>
          <a:p>
            <a:pPr marL="519113" indent="-341313">
              <a:buFont typeface="Arial" pitchFamily="34" charset="0"/>
              <a:buChar char="•"/>
              <a:tabLst>
                <a:tab pos="519113" algn="l"/>
              </a:tabLst>
            </a:pPr>
            <a:r>
              <a:rPr lang="en-US" sz="2400" dirty="0" smtClean="0"/>
              <a:t>Computers.  Private school staff used the computers with all children when not in use for Title I.</a:t>
            </a:r>
          </a:p>
          <a:p>
            <a:pPr marL="519113" indent="-341313">
              <a:buFont typeface="Arial" pitchFamily="34" charset="0"/>
              <a:buChar char="•"/>
              <a:tabLst>
                <a:tab pos="519113" algn="l"/>
              </a:tabLst>
            </a:pPr>
            <a:r>
              <a:rPr lang="en-US" sz="2400" dirty="0" smtClean="0"/>
              <a:t>Computers for the private school classrooms. </a:t>
            </a:r>
          </a:p>
          <a:p>
            <a:pPr marL="519113" indent="-341313">
              <a:buFont typeface="Arial" pitchFamily="34" charset="0"/>
              <a:buChar char="•"/>
              <a:tabLst>
                <a:tab pos="519113" algn="l"/>
              </a:tabLst>
            </a:pPr>
            <a:r>
              <a:rPr lang="en-US" sz="2400" dirty="0" smtClean="0"/>
              <a:t>Library books located in the library of the private school.</a:t>
            </a:r>
          </a:p>
          <a:p>
            <a:pPr marL="519113" indent="-341313">
              <a:buNone/>
            </a:pPr>
            <a:endParaRPr lang="en-US" sz="2400" dirty="0" smtClean="0"/>
          </a:p>
          <a:p>
            <a:pPr marL="177800" indent="0">
              <a:buNone/>
            </a:pPr>
            <a:endParaRPr lang="en-US" dirty="0" smtClean="0"/>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ALLOWABLE COSTS </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1026" name="Picture 2" descr="C:\Users\nola.cromer\AppData\Local\Microsoft\Windows\Temporary Internet Files\Content.IE5\EY6VNTNZ\MCj03242940000[1].wmf"/>
          <p:cNvPicPr>
            <a:picLocks noChangeAspect="1" noChangeArrowheads="1"/>
          </p:cNvPicPr>
          <p:nvPr/>
        </p:nvPicPr>
        <p:blipFill>
          <a:blip r:embed="rId3" cstate="print"/>
          <a:srcRect/>
          <a:stretch>
            <a:fillRect/>
          </a:stretch>
        </p:blipFill>
        <p:spPr bwMode="auto">
          <a:xfrm rot="878152">
            <a:off x="7162800" y="1905000"/>
            <a:ext cx="1371600" cy="990600"/>
          </a:xfrm>
          <a:prstGeom prst="rect">
            <a:avLst/>
          </a:prstGeom>
          <a:noFill/>
        </p:spPr>
      </p:pic>
      <p:pic>
        <p:nvPicPr>
          <p:cNvPr id="1027" name="Picture 3" descr="C:\Users\nola.cromer\AppData\Local\Microsoft\Windows\Temporary Internet Files\Content.IE5\DUW64NI4\MCj03841700000[1].wmf"/>
          <p:cNvPicPr>
            <a:picLocks noChangeAspect="1" noChangeArrowheads="1"/>
          </p:cNvPicPr>
          <p:nvPr/>
        </p:nvPicPr>
        <p:blipFill>
          <a:blip r:embed="rId4" cstate="print"/>
          <a:srcRect/>
          <a:stretch>
            <a:fillRect/>
          </a:stretch>
        </p:blipFill>
        <p:spPr bwMode="auto">
          <a:xfrm rot="20615544">
            <a:off x="608625" y="1260908"/>
            <a:ext cx="1010412" cy="1217828"/>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20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20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20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2000"/>
                                        <p:tgtEl>
                                          <p:spTgt spid="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6" end="6"/>
                                            </p:txEl>
                                          </p:spTgt>
                                        </p:tgtEl>
                                        <p:attrNameLst>
                                          <p:attrName>style.visibility</p:attrName>
                                        </p:attrNameLst>
                                      </p:cBhvr>
                                      <p:to>
                                        <p:strVal val="visible"/>
                                      </p:to>
                                    </p:set>
                                    <p:animEffect transition="in" filter="fade">
                                      <p:cBhvr>
                                        <p:cTn id="32" dur="2000"/>
                                        <p:tgtEl>
                                          <p:spTgt spid="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xEl>
                                              <p:pRg st="7" end="7"/>
                                            </p:txEl>
                                          </p:spTgt>
                                        </p:tgtEl>
                                        <p:attrNameLst>
                                          <p:attrName>style.visibility</p:attrName>
                                        </p:attrNameLst>
                                      </p:cBhvr>
                                      <p:to>
                                        <p:strVal val="visible"/>
                                      </p:to>
                                    </p:set>
                                    <p:animEffect transition="in" filter="fade">
                                      <p:cBhvr>
                                        <p:cTn id="37" dur="20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43CF13B-4411-4822-9FBD-98E2E2750C46}" type="slidenum">
              <a:rPr lang="en-US"/>
              <a:pPr/>
              <a:t>20</a:t>
            </a:fld>
            <a:endParaRPr lang="en-US" dirty="0"/>
          </a:p>
        </p:txBody>
      </p:sp>
      <p:sp>
        <p:nvSpPr>
          <p:cNvPr id="156675" name="Rectangle 3"/>
          <p:cNvSpPr>
            <a:spLocks noGrp="1" noChangeArrowheads="1"/>
          </p:cNvSpPr>
          <p:nvPr>
            <p:ph type="body" idx="1"/>
          </p:nvPr>
        </p:nvSpPr>
        <p:spPr>
          <a:xfrm>
            <a:off x="990600" y="1981200"/>
            <a:ext cx="7772400" cy="4114800"/>
          </a:xfrm>
        </p:spPr>
        <p:txBody>
          <a:bodyPr/>
          <a:lstStyle/>
          <a:p>
            <a:pPr algn="ctr">
              <a:lnSpc>
                <a:spcPct val="90000"/>
              </a:lnSpc>
              <a:buFont typeface="Wingdings" pitchFamily="2" charset="2"/>
              <a:buNone/>
            </a:pPr>
            <a:r>
              <a:rPr lang="en-US" sz="2400" dirty="0">
                <a:cs typeface="Times New Roman" pitchFamily="18" charset="0"/>
              </a:rPr>
              <a:t>{ Example}</a:t>
            </a:r>
            <a:r>
              <a:rPr lang="en-US" sz="2800" dirty="0">
                <a:cs typeface="Times New Roman" pitchFamily="18" charset="0"/>
              </a:rPr>
              <a:t>      </a:t>
            </a:r>
          </a:p>
          <a:p>
            <a:pPr algn="ctr">
              <a:lnSpc>
                <a:spcPct val="90000"/>
              </a:lnSpc>
              <a:buFont typeface="Wingdings" pitchFamily="2" charset="2"/>
              <a:buNone/>
            </a:pPr>
            <a:r>
              <a:rPr lang="en-US" sz="2800" b="1" dirty="0">
                <a:cs typeface="Times New Roman" pitchFamily="18" charset="0"/>
              </a:rPr>
              <a:t>PROFESSIONAL DEVELOPMENT COSTS</a:t>
            </a:r>
            <a:r>
              <a:rPr lang="en-US" sz="2800" dirty="0">
                <a:cs typeface="Times New Roman" pitchFamily="18" charset="0"/>
              </a:rPr>
              <a:t>  </a:t>
            </a:r>
          </a:p>
          <a:p>
            <a:pPr algn="ctr">
              <a:lnSpc>
                <a:spcPct val="90000"/>
              </a:lnSpc>
              <a:buFont typeface="Wingdings" pitchFamily="2" charset="2"/>
              <a:buNone/>
            </a:pPr>
            <a:r>
              <a:rPr lang="en-US" sz="2800" dirty="0">
                <a:cs typeface="Times New Roman" pitchFamily="18" charset="0"/>
              </a:rPr>
              <a:t>    </a:t>
            </a:r>
          </a:p>
          <a:p>
            <a:pPr>
              <a:lnSpc>
                <a:spcPct val="90000"/>
              </a:lnSpc>
              <a:buFont typeface="Wingdings" pitchFamily="2" charset="2"/>
              <a:buNone/>
            </a:pPr>
            <a:r>
              <a:rPr lang="en-US" sz="2400" dirty="0">
                <a:cs typeface="Times New Roman" pitchFamily="18" charset="0"/>
              </a:rPr>
              <a:t>    </a:t>
            </a:r>
            <a:r>
              <a:rPr lang="en-US" sz="2400" dirty="0" smtClean="0">
                <a:cs typeface="Times New Roman" pitchFamily="18" charset="0"/>
              </a:rPr>
              <a:t>For </a:t>
            </a:r>
            <a:r>
              <a:rPr lang="en-US" sz="2400" dirty="0">
                <a:cs typeface="Times New Roman" pitchFamily="18" charset="0"/>
              </a:rPr>
              <a:t>the purposes of this contract, professional development costs are defined as:</a:t>
            </a:r>
            <a:r>
              <a:rPr lang="en-US" sz="2800" dirty="0">
                <a:cs typeface="Times New Roman" pitchFamily="18" charset="0"/>
              </a:rPr>
              <a:t>  </a:t>
            </a:r>
          </a:p>
          <a:p>
            <a:pPr>
              <a:lnSpc>
                <a:spcPct val="90000"/>
              </a:lnSpc>
              <a:buFont typeface="Wingdings" pitchFamily="2" charset="2"/>
              <a:buNone/>
            </a:pPr>
            <a:endParaRPr lang="en-US" sz="2800" dirty="0">
              <a:cs typeface="Times New Roman" pitchFamily="18" charset="0"/>
            </a:endParaRPr>
          </a:p>
          <a:p>
            <a:pPr>
              <a:lnSpc>
                <a:spcPct val="90000"/>
              </a:lnSpc>
              <a:buNone/>
            </a:pPr>
            <a:r>
              <a:rPr lang="en-US" sz="2000" dirty="0" smtClean="0">
                <a:cs typeface="Times New Roman" pitchFamily="18" charset="0"/>
              </a:rPr>
              <a:t>    Costs </a:t>
            </a:r>
            <a:r>
              <a:rPr lang="en-US" sz="2000" dirty="0">
                <a:cs typeface="Times New Roman" pitchFamily="18" charset="0"/>
              </a:rPr>
              <a:t>the contractor incurs to provide professional development activities to private school teachers of participating private school children.</a:t>
            </a:r>
            <a:endParaRPr lang="en-US" sz="2800" dirty="0">
              <a:cs typeface="Times New Roman" pitchFamily="18" charset="0"/>
            </a:endParaRPr>
          </a:p>
          <a:p>
            <a:pPr>
              <a:lnSpc>
                <a:spcPct val="90000"/>
              </a:lnSpc>
              <a:buFont typeface="Wingdings" pitchFamily="2" charset="2"/>
              <a:buChar char="§"/>
            </a:pPr>
            <a:endParaRPr lang="en-US" sz="2000" dirty="0">
              <a:cs typeface="Times New Roman" pitchFamily="18" charset="0"/>
            </a:endParaRPr>
          </a:p>
          <a:p>
            <a:pPr>
              <a:lnSpc>
                <a:spcPct val="90000"/>
              </a:lnSpc>
              <a:buFont typeface="Wingdings" pitchFamily="2" charset="2"/>
              <a:buNone/>
            </a:pPr>
            <a:r>
              <a:rPr lang="en-US" sz="2800" dirty="0">
                <a:cs typeface="Times New Roman" pitchFamily="18" charset="0"/>
              </a:rPr>
              <a:t> </a:t>
            </a:r>
          </a:p>
        </p:txBody>
      </p:sp>
      <p:pic>
        <p:nvPicPr>
          <p:cNvPr id="156676" name="Picture 4" descr="j0240397"/>
          <p:cNvPicPr>
            <a:picLocks noChangeAspect="1" noChangeArrowheads="1"/>
          </p:cNvPicPr>
          <p:nvPr/>
        </p:nvPicPr>
        <p:blipFill>
          <a:blip r:embed="rId3" cstate="print"/>
          <a:srcRect/>
          <a:stretch>
            <a:fillRect/>
          </a:stretch>
        </p:blipFill>
        <p:spPr bwMode="auto">
          <a:xfrm>
            <a:off x="0" y="1676400"/>
            <a:ext cx="1760538" cy="1446213"/>
          </a:xfrm>
          <a:prstGeom prst="rect">
            <a:avLst/>
          </a:prstGeom>
          <a:noFill/>
        </p:spPr>
      </p:pic>
      <p:sp>
        <p:nvSpPr>
          <p:cNvPr id="6" name="Title 5"/>
          <p:cNvSpPr>
            <a:spLocks noGrp="1"/>
          </p:cNvSpPr>
          <p:nvPr>
            <p:ph type="title"/>
          </p:nvPr>
        </p:nvSpPr>
        <p:spPr>
          <a:xfrm>
            <a:off x="457200" y="304800"/>
            <a:ext cx="8229600" cy="1143000"/>
          </a:xfrm>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en-US" sz="4000" dirty="0" smtClean="0">
                <a:solidFill>
                  <a:schemeClr val="bg2">
                    <a:lumMod val="10000"/>
                  </a:schemeClr>
                </a:solidFill>
                <a:latin typeface="Calibri" pitchFamily="34" charset="0"/>
                <a:cs typeface="Times New Roman" pitchFamily="18" charset="0"/>
              </a:rPr>
              <a:t/>
            </a:r>
            <a:br>
              <a:rPr lang="en-US" sz="4000" dirty="0" smtClean="0">
                <a:solidFill>
                  <a:schemeClr val="bg2">
                    <a:lumMod val="10000"/>
                  </a:schemeClr>
                </a:solidFill>
                <a:latin typeface="Calibri" pitchFamily="34" charset="0"/>
                <a:cs typeface="Times New Roman" pitchFamily="18" charset="0"/>
              </a:rPr>
            </a:br>
            <a:r>
              <a:rPr lang="en-US" sz="3600" dirty="0" smtClean="0">
                <a:solidFill>
                  <a:schemeClr val="bg2">
                    <a:lumMod val="10000"/>
                  </a:schemeClr>
                </a:solidFill>
                <a:latin typeface="Arial" pitchFamily="34" charset="0"/>
                <a:cs typeface="Arial" pitchFamily="34" charset="0"/>
              </a:rPr>
              <a:t>Common Elements of Both the RFP and Contract </a:t>
            </a:r>
            <a:r>
              <a:rPr lang="en-US" sz="3600" dirty="0" smtClean="0">
                <a:solidFill>
                  <a:schemeClr val="bg2">
                    <a:lumMod val="10000"/>
                  </a:schemeClr>
                </a:solidFill>
                <a:latin typeface="Calibri" pitchFamily="34" charset="0"/>
                <a:cs typeface="Times New Roman" pitchFamily="18" charset="0"/>
              </a:rPr>
              <a:t/>
            </a:r>
            <a:br>
              <a:rPr lang="en-US" sz="3600" dirty="0" smtClean="0">
                <a:solidFill>
                  <a:schemeClr val="bg2">
                    <a:lumMod val="10000"/>
                  </a:schemeClr>
                </a:solidFill>
                <a:latin typeface="Calibri" pitchFamily="34" charset="0"/>
                <a:cs typeface="Times New Roman" pitchFamily="18" charset="0"/>
              </a:rPr>
            </a:br>
            <a:endParaRPr lang="en-US" sz="3600" b="1" dirty="0" smtClean="0">
              <a:solidFill>
                <a:schemeClr val="bg2">
                  <a:lumMod val="10000"/>
                </a:schemeClr>
              </a:solidFill>
              <a:latin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38EA963-459F-4345-AEB6-A2F33D1824C0}" type="slidenum">
              <a:rPr lang="en-US"/>
              <a:pPr/>
              <a:t>21</a:t>
            </a:fld>
            <a:endParaRPr lang="en-US" dirty="0"/>
          </a:p>
        </p:txBody>
      </p:sp>
      <p:sp>
        <p:nvSpPr>
          <p:cNvPr id="158723" name="Rectangle 3"/>
          <p:cNvSpPr>
            <a:spLocks noGrp="1" noChangeArrowheads="1"/>
          </p:cNvSpPr>
          <p:nvPr>
            <p:ph type="body" idx="1"/>
          </p:nvPr>
        </p:nvSpPr>
        <p:spPr>
          <a:xfrm>
            <a:off x="990600" y="1981200"/>
            <a:ext cx="7772400" cy="4114800"/>
          </a:xfrm>
        </p:spPr>
        <p:txBody>
          <a:bodyPr/>
          <a:lstStyle/>
          <a:p>
            <a:pPr algn="ctr">
              <a:lnSpc>
                <a:spcPct val="90000"/>
              </a:lnSpc>
              <a:buFont typeface="Wingdings" pitchFamily="2" charset="2"/>
              <a:buNone/>
            </a:pPr>
            <a:r>
              <a:rPr lang="en-US" sz="2400" dirty="0">
                <a:cs typeface="Times New Roman" pitchFamily="18" charset="0"/>
              </a:rPr>
              <a:t>{ Example}</a:t>
            </a:r>
            <a:r>
              <a:rPr lang="en-US" sz="2800" dirty="0">
                <a:cs typeface="Times New Roman" pitchFamily="18" charset="0"/>
              </a:rPr>
              <a:t>      </a:t>
            </a:r>
          </a:p>
          <a:p>
            <a:pPr algn="ctr">
              <a:lnSpc>
                <a:spcPct val="90000"/>
              </a:lnSpc>
              <a:buFont typeface="Wingdings" pitchFamily="2" charset="2"/>
              <a:buNone/>
            </a:pPr>
            <a:r>
              <a:rPr lang="en-US" sz="2800" b="1" dirty="0" smtClean="0">
                <a:cs typeface="Times New Roman" pitchFamily="18" charset="0"/>
              </a:rPr>
              <a:t>PARENTAL </a:t>
            </a:r>
            <a:r>
              <a:rPr lang="en-US" sz="2800" b="1" dirty="0">
                <a:cs typeface="Times New Roman" pitchFamily="18" charset="0"/>
              </a:rPr>
              <a:t>INVOLVEMENT COSTS</a:t>
            </a:r>
            <a:r>
              <a:rPr lang="en-US" sz="2800" dirty="0">
                <a:cs typeface="Times New Roman" pitchFamily="18" charset="0"/>
              </a:rPr>
              <a:t>  </a:t>
            </a:r>
          </a:p>
          <a:p>
            <a:pPr algn="ctr">
              <a:lnSpc>
                <a:spcPct val="90000"/>
              </a:lnSpc>
              <a:buFont typeface="Wingdings" pitchFamily="2" charset="2"/>
              <a:buNone/>
            </a:pPr>
            <a:r>
              <a:rPr lang="en-US" sz="2800" dirty="0">
                <a:cs typeface="Times New Roman" pitchFamily="18" charset="0"/>
              </a:rPr>
              <a:t>    </a:t>
            </a:r>
          </a:p>
          <a:p>
            <a:pPr>
              <a:lnSpc>
                <a:spcPct val="90000"/>
              </a:lnSpc>
              <a:buFont typeface="Wingdings" pitchFamily="2" charset="2"/>
              <a:buNone/>
            </a:pPr>
            <a:r>
              <a:rPr lang="en-US" sz="2400" dirty="0">
                <a:cs typeface="Times New Roman" pitchFamily="18" charset="0"/>
              </a:rPr>
              <a:t>    </a:t>
            </a:r>
            <a:r>
              <a:rPr lang="en-US" sz="2400" dirty="0" smtClean="0">
                <a:cs typeface="Times New Roman" pitchFamily="18" charset="0"/>
              </a:rPr>
              <a:t>For </a:t>
            </a:r>
            <a:r>
              <a:rPr lang="en-US" sz="2400" dirty="0">
                <a:cs typeface="Times New Roman" pitchFamily="18" charset="0"/>
              </a:rPr>
              <a:t>the purposes of this contract, parental involvement costs are defined as:</a:t>
            </a:r>
            <a:r>
              <a:rPr lang="en-US" sz="2800" dirty="0">
                <a:cs typeface="Times New Roman" pitchFamily="18" charset="0"/>
              </a:rPr>
              <a:t>  </a:t>
            </a:r>
          </a:p>
          <a:p>
            <a:pPr>
              <a:lnSpc>
                <a:spcPct val="90000"/>
              </a:lnSpc>
              <a:buFont typeface="Wingdings" pitchFamily="2" charset="2"/>
              <a:buNone/>
            </a:pPr>
            <a:endParaRPr lang="en-US" sz="2800" dirty="0">
              <a:cs typeface="Times New Roman" pitchFamily="18" charset="0"/>
            </a:endParaRPr>
          </a:p>
          <a:p>
            <a:pPr>
              <a:lnSpc>
                <a:spcPct val="90000"/>
              </a:lnSpc>
              <a:buNone/>
            </a:pPr>
            <a:r>
              <a:rPr lang="en-US" sz="2000" dirty="0" smtClean="0">
                <a:cs typeface="Times New Roman" pitchFamily="18" charset="0"/>
              </a:rPr>
              <a:t>    Costs </a:t>
            </a:r>
            <a:r>
              <a:rPr lang="en-US" sz="2000" dirty="0">
                <a:cs typeface="Times New Roman" pitchFamily="18" charset="0"/>
              </a:rPr>
              <a:t>the contractor incurs to provide parental involvement activities  to parents of participating private school children.</a:t>
            </a:r>
            <a:endParaRPr lang="en-US" sz="2800" dirty="0">
              <a:cs typeface="Times New Roman" pitchFamily="18" charset="0"/>
            </a:endParaRPr>
          </a:p>
          <a:p>
            <a:pPr>
              <a:lnSpc>
                <a:spcPct val="90000"/>
              </a:lnSpc>
              <a:buFont typeface="Wingdings" pitchFamily="2" charset="2"/>
              <a:buChar char="§"/>
            </a:pPr>
            <a:endParaRPr lang="en-US" sz="2000" dirty="0">
              <a:cs typeface="Times New Roman" pitchFamily="18" charset="0"/>
            </a:endParaRPr>
          </a:p>
          <a:p>
            <a:pPr>
              <a:lnSpc>
                <a:spcPct val="90000"/>
              </a:lnSpc>
              <a:buFont typeface="Wingdings" pitchFamily="2" charset="2"/>
              <a:buNone/>
            </a:pPr>
            <a:r>
              <a:rPr lang="en-US" sz="2800" dirty="0">
                <a:cs typeface="Times New Roman" pitchFamily="18" charset="0"/>
              </a:rPr>
              <a:t> </a:t>
            </a:r>
          </a:p>
        </p:txBody>
      </p:sp>
      <p:pic>
        <p:nvPicPr>
          <p:cNvPr id="158724" name="Picture 4" descr="j0240397"/>
          <p:cNvPicPr>
            <a:picLocks noChangeAspect="1" noChangeArrowheads="1"/>
          </p:cNvPicPr>
          <p:nvPr/>
        </p:nvPicPr>
        <p:blipFill>
          <a:blip r:embed="rId3" cstate="print"/>
          <a:srcRect/>
          <a:stretch>
            <a:fillRect/>
          </a:stretch>
        </p:blipFill>
        <p:spPr bwMode="auto">
          <a:xfrm>
            <a:off x="0" y="1524000"/>
            <a:ext cx="1760538" cy="1446213"/>
          </a:xfrm>
          <a:prstGeom prst="rect">
            <a:avLst/>
          </a:prstGeom>
          <a:noFill/>
        </p:spPr>
      </p:pic>
      <p:sp>
        <p:nvSpPr>
          <p:cNvPr id="6" name="Title 5"/>
          <p:cNvSpPr>
            <a:spLocks noGrp="1"/>
          </p:cNvSpPr>
          <p:nvPr>
            <p:ph type="title"/>
          </p:nvPr>
        </p:nvSpPr>
        <p:spPr>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en-US" sz="4000" dirty="0" smtClean="0">
                <a:solidFill>
                  <a:schemeClr val="bg2">
                    <a:lumMod val="10000"/>
                  </a:schemeClr>
                </a:solidFill>
                <a:latin typeface="Calibri" pitchFamily="34" charset="0"/>
                <a:cs typeface="Times New Roman" pitchFamily="18" charset="0"/>
              </a:rPr>
              <a:t/>
            </a:r>
            <a:br>
              <a:rPr lang="en-US" sz="4000" dirty="0" smtClean="0">
                <a:solidFill>
                  <a:schemeClr val="bg2">
                    <a:lumMod val="10000"/>
                  </a:schemeClr>
                </a:solidFill>
                <a:latin typeface="Calibri" pitchFamily="34" charset="0"/>
                <a:cs typeface="Times New Roman" pitchFamily="18" charset="0"/>
              </a:rPr>
            </a:br>
            <a:r>
              <a:rPr lang="en-US" sz="3600" dirty="0" smtClean="0">
                <a:solidFill>
                  <a:schemeClr val="bg2">
                    <a:lumMod val="10000"/>
                  </a:schemeClr>
                </a:solidFill>
                <a:latin typeface="Arial" pitchFamily="34" charset="0"/>
                <a:cs typeface="Arial" pitchFamily="34" charset="0"/>
              </a:rPr>
              <a:t>Common Elements of Both the RFP and Contract </a:t>
            </a:r>
            <a:r>
              <a:rPr lang="en-US" sz="3600" dirty="0" smtClean="0">
                <a:solidFill>
                  <a:schemeClr val="bg2">
                    <a:lumMod val="10000"/>
                  </a:schemeClr>
                </a:solidFill>
                <a:latin typeface="Calibri" pitchFamily="34" charset="0"/>
                <a:cs typeface="Times New Roman" pitchFamily="18" charset="0"/>
              </a:rPr>
              <a:t/>
            </a:r>
            <a:br>
              <a:rPr lang="en-US" sz="3600" dirty="0" smtClean="0">
                <a:solidFill>
                  <a:schemeClr val="bg2">
                    <a:lumMod val="10000"/>
                  </a:schemeClr>
                </a:solidFill>
                <a:latin typeface="Calibri" pitchFamily="34" charset="0"/>
                <a:cs typeface="Times New Roman" pitchFamily="18" charset="0"/>
              </a:rPr>
            </a:br>
            <a:endParaRPr lang="en-US" sz="3600" b="1" dirty="0">
              <a:solidFill>
                <a:schemeClr val="bg2">
                  <a:lumMod val="10000"/>
                </a:schemeClr>
              </a:solidFill>
              <a:latin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183C571-4F07-4671-9991-996D09250131}" type="slidenum">
              <a:rPr lang="en-US"/>
              <a:pPr/>
              <a:t>22</a:t>
            </a:fld>
            <a:endParaRPr lang="en-US" dirty="0"/>
          </a:p>
        </p:txBody>
      </p:sp>
      <p:sp>
        <p:nvSpPr>
          <p:cNvPr id="163843" name="Rectangle 3"/>
          <p:cNvSpPr>
            <a:spLocks noGrp="1" noChangeArrowheads="1"/>
          </p:cNvSpPr>
          <p:nvPr>
            <p:ph idx="1"/>
          </p:nvPr>
        </p:nvSpPr>
        <p:spPr/>
        <p:txBody>
          <a:bodyPr/>
          <a:lstStyle/>
          <a:p>
            <a:pPr marL="0" indent="0">
              <a:buFontTx/>
              <a:buNone/>
            </a:pPr>
            <a:endParaRPr lang="en-US" sz="2800" dirty="0" smtClean="0">
              <a:solidFill>
                <a:schemeClr val="accent2"/>
              </a:solidFill>
              <a:cs typeface="Times New Roman" pitchFamily="18" charset="0"/>
            </a:endParaRPr>
          </a:p>
          <a:p>
            <a:pPr marL="0" indent="0">
              <a:buFontTx/>
              <a:buNone/>
            </a:pPr>
            <a:endParaRPr lang="en-US" sz="2800" dirty="0" smtClean="0">
              <a:solidFill>
                <a:schemeClr val="accent2"/>
              </a:solidFill>
              <a:cs typeface="Times New Roman" pitchFamily="18" charset="0"/>
            </a:endParaRPr>
          </a:p>
          <a:p>
            <a:pPr marL="0" indent="0">
              <a:buFontTx/>
              <a:buNone/>
            </a:pPr>
            <a:endParaRPr lang="en-US" sz="2800" dirty="0" smtClean="0">
              <a:solidFill>
                <a:schemeClr val="accent2"/>
              </a:solidFill>
              <a:cs typeface="Times New Roman" pitchFamily="18" charset="0"/>
            </a:endParaRPr>
          </a:p>
          <a:p>
            <a:pPr marL="0" indent="0">
              <a:buFontTx/>
              <a:buNone/>
            </a:pPr>
            <a:endParaRPr lang="en-US" sz="2800" dirty="0" smtClean="0">
              <a:solidFill>
                <a:schemeClr val="accent2"/>
              </a:solidFill>
              <a:cs typeface="Times New Roman" pitchFamily="18" charset="0"/>
            </a:endParaRPr>
          </a:p>
          <a:p>
            <a:pPr marL="0" indent="0">
              <a:buFontTx/>
              <a:buNone/>
            </a:pPr>
            <a:endParaRPr lang="en-US" sz="2800" dirty="0" smtClean="0">
              <a:solidFill>
                <a:schemeClr val="accent2"/>
              </a:solidFill>
              <a:cs typeface="Times New Roman" pitchFamily="18" charset="0"/>
            </a:endParaRPr>
          </a:p>
          <a:p>
            <a:pPr marL="0" indent="0">
              <a:buNone/>
            </a:pPr>
            <a:r>
              <a:rPr lang="en-US" sz="2800" dirty="0" smtClean="0">
                <a:cs typeface="Times New Roman" pitchFamily="18" charset="0"/>
              </a:rPr>
              <a:t>The LEA should provide the standards and assessment agreed to in consultation that the LEA will use to measure the effectiveness of the Title I program  provided to private school children. </a:t>
            </a:r>
          </a:p>
          <a:p>
            <a:pPr marL="0" indent="0">
              <a:buFontTx/>
              <a:buNone/>
            </a:pPr>
            <a:endParaRPr lang="en-US" sz="2800" dirty="0" smtClean="0">
              <a:solidFill>
                <a:schemeClr val="accent2"/>
              </a:solidFill>
              <a:cs typeface="Times New Roman" pitchFamily="18" charset="0"/>
            </a:endParaRPr>
          </a:p>
        </p:txBody>
      </p:sp>
      <p:sp>
        <p:nvSpPr>
          <p:cNvPr id="6" name="Title 5"/>
          <p:cNvSpPr>
            <a:spLocks noGrp="1"/>
          </p:cNvSpPr>
          <p:nvPr>
            <p:ph type="title"/>
          </p:nvPr>
        </p:nvSpPr>
        <p:spPr>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en-US" sz="4000" dirty="0" smtClean="0">
                <a:solidFill>
                  <a:schemeClr val="bg2">
                    <a:lumMod val="10000"/>
                  </a:schemeClr>
                </a:solidFill>
                <a:latin typeface="Calibri" pitchFamily="34" charset="0"/>
                <a:cs typeface="Times New Roman" pitchFamily="18" charset="0"/>
              </a:rPr>
              <a:t/>
            </a:r>
            <a:br>
              <a:rPr lang="en-US" sz="4000" dirty="0" smtClean="0">
                <a:solidFill>
                  <a:schemeClr val="bg2">
                    <a:lumMod val="10000"/>
                  </a:schemeClr>
                </a:solidFill>
                <a:latin typeface="Calibri" pitchFamily="34" charset="0"/>
                <a:cs typeface="Times New Roman" pitchFamily="18" charset="0"/>
              </a:rPr>
            </a:br>
            <a:r>
              <a:rPr lang="en-US" sz="3600" dirty="0" smtClean="0">
                <a:solidFill>
                  <a:schemeClr val="bg2">
                    <a:lumMod val="10000"/>
                  </a:schemeClr>
                </a:solidFill>
                <a:latin typeface="Arial" pitchFamily="34" charset="0"/>
                <a:cs typeface="Arial" pitchFamily="34" charset="0"/>
              </a:rPr>
              <a:t>Common Elements of Both the RFP and Contract </a:t>
            </a:r>
            <a:r>
              <a:rPr lang="en-US" sz="3600" dirty="0" smtClean="0">
                <a:solidFill>
                  <a:schemeClr val="bg2">
                    <a:lumMod val="10000"/>
                  </a:schemeClr>
                </a:solidFill>
                <a:latin typeface="Calibri" pitchFamily="34" charset="0"/>
                <a:cs typeface="Times New Roman" pitchFamily="18" charset="0"/>
              </a:rPr>
              <a:t/>
            </a:r>
            <a:br>
              <a:rPr lang="en-US" sz="3600" dirty="0" smtClean="0">
                <a:solidFill>
                  <a:schemeClr val="bg2">
                    <a:lumMod val="10000"/>
                  </a:schemeClr>
                </a:solidFill>
                <a:latin typeface="Calibri" pitchFamily="34" charset="0"/>
                <a:cs typeface="Times New Roman" pitchFamily="18" charset="0"/>
              </a:rPr>
            </a:br>
            <a:endParaRPr lang="en-US" sz="3600" b="1" dirty="0">
              <a:solidFill>
                <a:schemeClr val="bg2">
                  <a:lumMod val="10000"/>
                </a:schemeClr>
              </a:solidFill>
              <a:latin typeface="Calibri" pitchFamily="34" charset="0"/>
              <a:cs typeface="Times New Roman" pitchFamily="18" charset="0"/>
            </a:endParaRPr>
          </a:p>
        </p:txBody>
      </p:sp>
      <p:pic>
        <p:nvPicPr>
          <p:cNvPr id="11267" name="Picture 3" descr="C:\Users\nola.cromer\AppData\Local\Microsoft\Windows\Temporary Internet Files\Content.IE5\IT8MIAAQ\MPj04394480000[1].jpg"/>
          <p:cNvPicPr>
            <a:picLocks noChangeAspect="1" noChangeArrowheads="1"/>
          </p:cNvPicPr>
          <p:nvPr/>
        </p:nvPicPr>
        <p:blipFill>
          <a:blip r:embed="rId3" cstate="print"/>
          <a:srcRect/>
          <a:stretch>
            <a:fillRect/>
          </a:stretch>
        </p:blipFill>
        <p:spPr bwMode="auto">
          <a:xfrm>
            <a:off x="1371600" y="1828800"/>
            <a:ext cx="1981201" cy="1676400"/>
          </a:xfrm>
          <a:prstGeom prst="rect">
            <a:avLst/>
          </a:prstGeom>
          <a:noFill/>
        </p:spPr>
      </p:pic>
      <p:pic>
        <p:nvPicPr>
          <p:cNvPr id="11268" name="Picture 4" descr="C:\Users\nola.cromer\AppData\Local\Microsoft\Windows\Temporary Internet Files\Content.IE5\0YBJTDVY\MCj03797770000[1].wmf"/>
          <p:cNvPicPr>
            <a:picLocks noChangeAspect="1" noChangeArrowheads="1"/>
          </p:cNvPicPr>
          <p:nvPr/>
        </p:nvPicPr>
        <p:blipFill>
          <a:blip r:embed="rId4" cstate="print"/>
          <a:srcRect/>
          <a:stretch>
            <a:fillRect/>
          </a:stretch>
        </p:blipFill>
        <p:spPr bwMode="auto">
          <a:xfrm>
            <a:off x="5410200" y="1981200"/>
            <a:ext cx="1811426" cy="1665122"/>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0CFA561-910A-41B7-ADCD-7F4692E9D922}" type="slidenum">
              <a:rPr lang="en-US"/>
              <a:pPr/>
              <a:t>23</a:t>
            </a:fld>
            <a:endParaRPr lang="en-US" dirty="0"/>
          </a:p>
        </p:txBody>
      </p:sp>
      <p:sp>
        <p:nvSpPr>
          <p:cNvPr id="160770" name="Rectangle 2"/>
          <p:cNvSpPr>
            <a:spLocks noGrp="1" noChangeArrowheads="1"/>
          </p:cNvSpPr>
          <p:nvPr>
            <p:ph type="title"/>
          </p:nvPr>
        </p:nvSpPr>
        <p:spPr/>
        <p:txBody>
          <a:bodyPr>
            <a:normAutofit/>
          </a:bodyPr>
          <a:lstStyle/>
          <a:p>
            <a:r>
              <a:rPr lang="en-US" sz="3200" b="1" dirty="0">
                <a:solidFill>
                  <a:srgbClr val="996633"/>
                </a:solidFill>
              </a:rPr>
              <a:t/>
            </a:r>
            <a:br>
              <a:rPr lang="en-US" sz="3200" b="1" dirty="0">
                <a:solidFill>
                  <a:srgbClr val="996633"/>
                </a:solidFill>
              </a:rPr>
            </a:br>
            <a:endParaRPr lang="en-US" sz="3200" b="1" dirty="0">
              <a:solidFill>
                <a:srgbClr val="996633"/>
              </a:solidFill>
            </a:endParaRPr>
          </a:p>
        </p:txBody>
      </p:sp>
      <p:sp>
        <p:nvSpPr>
          <p:cNvPr id="160771" name="Rectangle 3"/>
          <p:cNvSpPr>
            <a:spLocks noGrp="1" noChangeArrowheads="1"/>
          </p:cNvSpPr>
          <p:nvPr>
            <p:ph idx="1"/>
          </p:nvPr>
        </p:nvSpPr>
        <p:spPr>
          <a:xfrm>
            <a:off x="457200" y="1481138"/>
            <a:ext cx="8229600" cy="4995862"/>
          </a:xfrm>
        </p:spPr>
        <p:txBody>
          <a:bodyPr/>
          <a:lstStyle/>
          <a:p>
            <a:pPr>
              <a:buNone/>
            </a:pPr>
            <a:r>
              <a:rPr lang="en-US" sz="2800" b="1" dirty="0" smtClean="0"/>
              <a:t>Both should require:</a:t>
            </a:r>
          </a:p>
          <a:p>
            <a:pPr>
              <a:buFont typeface="Arial" pitchFamily="34" charset="0"/>
              <a:buChar char="•"/>
            </a:pPr>
            <a:r>
              <a:rPr lang="en-US" sz="2400" dirty="0" smtClean="0"/>
              <a:t>That </a:t>
            </a:r>
            <a:r>
              <a:rPr lang="en-US" sz="2400" dirty="0"/>
              <a:t>invoices have separate categories for instructional, professional development, parental involvement, and administrative </a:t>
            </a:r>
            <a:r>
              <a:rPr lang="en-US" sz="2400" dirty="0" smtClean="0"/>
              <a:t>costs; and</a:t>
            </a:r>
          </a:p>
          <a:p>
            <a:pPr>
              <a:buFont typeface="Arial" pitchFamily="34" charset="0"/>
              <a:buChar char="•"/>
            </a:pPr>
            <a:endParaRPr lang="en-US" sz="2400" dirty="0" smtClean="0"/>
          </a:p>
          <a:p>
            <a:pPr marL="346075" indent="-236538">
              <a:buFont typeface="Arial" pitchFamily="34" charset="0"/>
              <a:buChar char="•"/>
            </a:pPr>
            <a:r>
              <a:rPr lang="en-US" sz="2400" dirty="0" smtClean="0"/>
              <a:t>Sufficient </a:t>
            </a:r>
            <a:r>
              <a:rPr lang="en-US" sz="2400" dirty="0"/>
              <a:t>documentation </a:t>
            </a:r>
            <a:r>
              <a:rPr lang="en-US" sz="2400" dirty="0" smtClean="0"/>
              <a:t>from </a:t>
            </a:r>
            <a:r>
              <a:rPr lang="en-US" sz="2400" dirty="0"/>
              <a:t>the contractor prior to payment of the invoice</a:t>
            </a:r>
            <a:r>
              <a:rPr lang="en-US" sz="2400" dirty="0" smtClean="0"/>
              <a:t>.</a:t>
            </a:r>
          </a:p>
          <a:p>
            <a:pPr marL="346075" indent="-236538">
              <a:buFont typeface="Arial" pitchFamily="34" charset="0"/>
              <a:buChar char="•"/>
            </a:pPr>
            <a:endParaRPr lang="en-US" sz="2400" dirty="0" smtClean="0"/>
          </a:p>
          <a:p>
            <a:pPr marL="346075" indent="-236538">
              <a:buFont typeface="Arial" pitchFamily="34" charset="0"/>
              <a:buChar char="•"/>
            </a:pPr>
            <a:r>
              <a:rPr lang="en-US" sz="2400" dirty="0" smtClean="0"/>
              <a:t> A description of the procedures for submission of invoices by  the contractor including how often they are to be submitted.      </a:t>
            </a:r>
            <a:endParaRPr lang="en-US" sz="2400" dirty="0"/>
          </a:p>
        </p:txBody>
      </p:sp>
      <p:pic>
        <p:nvPicPr>
          <p:cNvPr id="160772" name="Picture 4" descr="C:\Documents and Settings\nola.cromer\Application Data\Microsoft\Media Catalog\Downloaded Clips\cl8c\j0351813.wmf"/>
          <p:cNvPicPr>
            <a:picLocks noChangeAspect="1" noChangeArrowheads="1"/>
          </p:cNvPicPr>
          <p:nvPr/>
        </p:nvPicPr>
        <p:blipFill>
          <a:blip r:embed="rId3" cstate="print"/>
          <a:srcRect/>
          <a:stretch>
            <a:fillRect/>
          </a:stretch>
        </p:blipFill>
        <p:spPr bwMode="auto">
          <a:xfrm>
            <a:off x="381000" y="457200"/>
            <a:ext cx="990600" cy="979488"/>
          </a:xfrm>
          <a:prstGeom prst="rect">
            <a:avLst/>
          </a:prstGeom>
          <a:noFill/>
        </p:spPr>
      </p:pic>
      <p:sp>
        <p:nvSpPr>
          <p:cNvPr id="6" name="Title 5"/>
          <p:cNvSpPr txBox="1">
            <a:spLocks/>
          </p:cNvSpPr>
          <p:nvPr/>
        </p:nvSpPr>
        <p:spPr>
          <a:xfrm>
            <a:off x="1524000" y="304800"/>
            <a:ext cx="6934200" cy="1143000"/>
          </a:xfrm>
          <a:prstGeom prst="roundRect">
            <a:avLst/>
          </a:prstGeom>
          <a:solidFill>
            <a:schemeClr val="bg1">
              <a:lumMod val="75000"/>
            </a:schemeClr>
          </a:solidFill>
          <a:ln w="55000" cap="flat" cmpd="thickThin" algn="ctr">
            <a:solidFill>
              <a:schemeClr val="accent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rtlCol="0" anchor="ctr">
            <a:noAutofit/>
            <a:scene3d>
              <a:camera prst="orthographicFront"/>
              <a:lightRig rig="soft" dir="t"/>
            </a:scene3d>
            <a:sp3d prstMaterial="softEdge">
              <a:bevelT w="25400" h="25400"/>
            </a:sp3d>
          </a:bodyPr>
          <a:lstStyle/>
          <a:p>
            <a:pPr lvl="0" algn="ctr" eaLnBrk="0" hangingPunct="0">
              <a:defRPr/>
            </a:pPr>
            <a:r>
              <a:rPr lang="en-US" sz="3200" b="1" dirty="0" smtClean="0">
                <a:solidFill>
                  <a:schemeClr val="bg2">
                    <a:lumMod val="10000"/>
                  </a:schemeClr>
                </a:solidFill>
                <a:latin typeface="Arial" pitchFamily="34" charset="0"/>
                <a:cs typeface="Arial" pitchFamily="34" charset="0"/>
              </a:rPr>
              <a:t>Common Elements of Both the RFP and Contract</a:t>
            </a:r>
            <a:endParaRPr kumimoji="0" lang="en-US" sz="3200" b="1" i="0" u="none" strike="noStrike" kern="1200" cap="none" spc="0" normalizeH="0" baseline="0" noProof="0" dirty="0">
              <a:ln>
                <a:noFill/>
              </a:ln>
              <a:solidFill>
                <a:schemeClr val="bg2">
                  <a:lumMod val="10000"/>
                </a:schemeClr>
              </a:solidFill>
              <a:effectLst>
                <a:outerShdw blurRad="31750" dist="25400" dir="5400000" algn="tl" rotWithShape="0">
                  <a:srgbClr val="000000">
                    <a:alpha val="25000"/>
                  </a:srgbClr>
                </a:outerShdw>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75E79032-53BE-46AA-B4ED-D83DA78C041A}" type="slidenum">
              <a:rPr lang="en-US"/>
              <a:pPr/>
              <a:t>24</a:t>
            </a:fld>
            <a:endParaRPr lang="en-US" dirty="0"/>
          </a:p>
        </p:txBody>
      </p:sp>
      <p:sp>
        <p:nvSpPr>
          <p:cNvPr id="152579" name="Rectangle 3"/>
          <p:cNvSpPr>
            <a:spLocks noGrp="1" noChangeArrowheads="1"/>
          </p:cNvSpPr>
          <p:nvPr>
            <p:ph type="body" idx="1"/>
          </p:nvPr>
        </p:nvSpPr>
        <p:spPr>
          <a:xfrm>
            <a:off x="381000" y="1524000"/>
            <a:ext cx="8229600" cy="4800600"/>
          </a:xfrm>
        </p:spPr>
        <p:txBody>
          <a:bodyPr/>
          <a:lstStyle/>
          <a:p>
            <a:pPr>
              <a:buNone/>
            </a:pPr>
            <a:r>
              <a:rPr lang="en-US" sz="2400" dirty="0" smtClean="0"/>
              <a:t> </a:t>
            </a:r>
            <a:r>
              <a:rPr lang="en-US" sz="2400" b="1" dirty="0" smtClean="0"/>
              <a:t>Statements that should be in both:</a:t>
            </a:r>
          </a:p>
          <a:p>
            <a:pPr>
              <a:buNone/>
            </a:pPr>
            <a:endParaRPr lang="en-US" sz="2400" dirty="0" smtClean="0"/>
          </a:p>
          <a:p>
            <a:pPr marL="236538" indent="-127000">
              <a:buFont typeface="Arial" pitchFamily="34" charset="0"/>
              <a:buChar char="•"/>
            </a:pPr>
            <a:r>
              <a:rPr lang="en-US" sz="2400" dirty="0" smtClean="0"/>
              <a:t> All </a:t>
            </a:r>
            <a:r>
              <a:rPr lang="en-US" sz="2400" dirty="0"/>
              <a:t>equipment purchased with Title I funds </a:t>
            </a:r>
            <a:r>
              <a:rPr lang="en-US" sz="2400" dirty="0" smtClean="0"/>
              <a:t>is </a:t>
            </a:r>
            <a:r>
              <a:rPr lang="en-US" sz="2400" dirty="0"/>
              <a:t>the property of the LEA, not the </a:t>
            </a:r>
            <a:r>
              <a:rPr lang="en-US" sz="2400" dirty="0" smtClean="0"/>
              <a:t>contractor; </a:t>
            </a:r>
          </a:p>
          <a:p>
            <a:pPr marL="111125" indent="-1588">
              <a:buNone/>
            </a:pPr>
            <a:endParaRPr lang="en-US" sz="2400" dirty="0" smtClean="0"/>
          </a:p>
          <a:p>
            <a:pPr marL="284163" indent="-174625">
              <a:buFont typeface="Arial" pitchFamily="34" charset="0"/>
              <a:buChar char="•"/>
            </a:pPr>
            <a:r>
              <a:rPr lang="en-US" sz="2400" dirty="0" smtClean="0"/>
              <a:t>The contractor will comply with all Title I statutory and   regulatory requirements;</a:t>
            </a:r>
          </a:p>
          <a:p>
            <a:pPr marL="236538" indent="-127000">
              <a:buNone/>
            </a:pPr>
            <a:endParaRPr lang="en-US" sz="2400" dirty="0" smtClean="0"/>
          </a:p>
          <a:p>
            <a:pPr marL="284163" indent="-174625">
              <a:buFont typeface="Arial" pitchFamily="34" charset="0"/>
              <a:buChar char="•"/>
            </a:pPr>
            <a:r>
              <a:rPr lang="en-US" sz="2400" dirty="0" smtClean="0"/>
              <a:t>The LEA has the right to withhold payment if any requirement is not met.</a:t>
            </a:r>
          </a:p>
          <a:p>
            <a:pPr marL="111125" indent="-1588">
              <a:buFont typeface="Arial" pitchFamily="34" charset="0"/>
              <a:buChar char="•"/>
            </a:pPr>
            <a:endParaRPr lang="en-US" sz="2400" dirty="0"/>
          </a:p>
          <a:p>
            <a:pPr>
              <a:buFont typeface="Arial" pitchFamily="34" charset="0"/>
              <a:buChar char="•"/>
            </a:pPr>
            <a:endParaRPr lang="en-US" sz="2400" dirty="0"/>
          </a:p>
          <a:p>
            <a:endParaRPr lang="en-US" dirty="0"/>
          </a:p>
        </p:txBody>
      </p:sp>
      <p:pic>
        <p:nvPicPr>
          <p:cNvPr id="152581" name="Picture 5" descr="C:\Documents and Settings\nola.cromer\Application Data\Microsoft\Media Catalog\Downloaded Clips\cl5e\j0237442.wmf"/>
          <p:cNvPicPr>
            <a:picLocks noChangeAspect="1" noChangeArrowheads="1"/>
          </p:cNvPicPr>
          <p:nvPr/>
        </p:nvPicPr>
        <p:blipFill>
          <a:blip r:embed="rId3" cstate="print"/>
          <a:srcRect/>
          <a:stretch>
            <a:fillRect/>
          </a:stretch>
        </p:blipFill>
        <p:spPr bwMode="auto">
          <a:xfrm>
            <a:off x="7999412" y="1219200"/>
            <a:ext cx="1144588" cy="1295400"/>
          </a:xfrm>
          <a:prstGeom prst="rect">
            <a:avLst/>
          </a:prstGeom>
          <a:noFill/>
        </p:spPr>
      </p:pic>
      <p:pic>
        <p:nvPicPr>
          <p:cNvPr id="152582" name="Picture 6" descr="C:\Documents and Settings\nola.cromer\Application Data\Microsoft\Media Catalog\Downloaded Clips\cl64\j0250922.wmf"/>
          <p:cNvPicPr>
            <a:picLocks noChangeAspect="1" noChangeArrowheads="1"/>
          </p:cNvPicPr>
          <p:nvPr/>
        </p:nvPicPr>
        <p:blipFill>
          <a:blip r:embed="rId4" cstate="print"/>
          <a:srcRect/>
          <a:stretch>
            <a:fillRect/>
          </a:stretch>
        </p:blipFill>
        <p:spPr bwMode="auto">
          <a:xfrm>
            <a:off x="7848600" y="3810000"/>
            <a:ext cx="1295400" cy="1295400"/>
          </a:xfrm>
          <a:prstGeom prst="rect">
            <a:avLst/>
          </a:prstGeom>
          <a:noFill/>
        </p:spPr>
      </p:pic>
      <p:sp>
        <p:nvSpPr>
          <p:cNvPr id="9" name="Title 8"/>
          <p:cNvSpPr>
            <a:spLocks noGrp="1"/>
          </p:cNvSpPr>
          <p:nvPr>
            <p:ph type="title"/>
          </p:nvPr>
        </p:nvSpPr>
        <p:spPr>
          <a:xfrm>
            <a:off x="914400" y="304800"/>
            <a:ext cx="6934200" cy="1143000"/>
          </a:xfrm>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en-US" sz="4000" dirty="0" smtClean="0">
                <a:solidFill>
                  <a:schemeClr val="bg2">
                    <a:lumMod val="10000"/>
                  </a:schemeClr>
                </a:solidFill>
                <a:latin typeface="Calibri" pitchFamily="34" charset="0"/>
                <a:cs typeface="Times New Roman" pitchFamily="18" charset="0"/>
              </a:rPr>
              <a:t/>
            </a:r>
            <a:br>
              <a:rPr lang="en-US" sz="4000" dirty="0" smtClean="0">
                <a:solidFill>
                  <a:schemeClr val="bg2">
                    <a:lumMod val="10000"/>
                  </a:schemeClr>
                </a:solidFill>
                <a:latin typeface="Calibri" pitchFamily="34" charset="0"/>
                <a:cs typeface="Times New Roman" pitchFamily="18" charset="0"/>
              </a:rPr>
            </a:br>
            <a:r>
              <a:rPr lang="en-US" sz="3600" dirty="0" smtClean="0">
                <a:solidFill>
                  <a:schemeClr val="bg2">
                    <a:lumMod val="10000"/>
                  </a:schemeClr>
                </a:solidFill>
                <a:latin typeface="Arial" pitchFamily="34" charset="0"/>
                <a:cs typeface="Arial" pitchFamily="34" charset="0"/>
              </a:rPr>
              <a:t>Common Elements of Both the RFP and Contract </a:t>
            </a:r>
            <a:r>
              <a:rPr lang="en-US" sz="3200" dirty="0" smtClean="0">
                <a:solidFill>
                  <a:schemeClr val="bg2">
                    <a:lumMod val="10000"/>
                  </a:schemeClr>
                </a:solidFill>
                <a:latin typeface="Calibri" pitchFamily="34" charset="0"/>
                <a:cs typeface="Times New Roman" pitchFamily="18" charset="0"/>
              </a:rPr>
              <a:t/>
            </a:r>
            <a:br>
              <a:rPr lang="en-US" sz="3200" dirty="0" smtClean="0">
                <a:solidFill>
                  <a:schemeClr val="bg2">
                    <a:lumMod val="10000"/>
                  </a:schemeClr>
                </a:solidFill>
                <a:latin typeface="Calibri" pitchFamily="34" charset="0"/>
                <a:cs typeface="Times New Roman" pitchFamily="18" charset="0"/>
              </a:rPr>
            </a:br>
            <a:endParaRPr lang="en-US" sz="3200" b="1" dirty="0" smtClean="0">
              <a:solidFill>
                <a:schemeClr val="bg2">
                  <a:lumMod val="10000"/>
                </a:schemeClr>
              </a:solidFill>
              <a:latin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0A027C3-F58E-4128-9796-6901AED444D3}" type="slidenum">
              <a:rPr lang="en-US"/>
              <a:pPr/>
              <a:t>25</a:t>
            </a:fld>
            <a:endParaRPr lang="en-US" dirty="0"/>
          </a:p>
        </p:txBody>
      </p:sp>
      <p:sp>
        <p:nvSpPr>
          <p:cNvPr id="144387" name="Rectangle 3"/>
          <p:cNvSpPr>
            <a:spLocks noGrp="1" noChangeArrowheads="1"/>
          </p:cNvSpPr>
          <p:nvPr>
            <p:ph type="body" idx="1"/>
          </p:nvPr>
        </p:nvSpPr>
        <p:spPr/>
        <p:txBody>
          <a:bodyPr/>
          <a:lstStyle/>
          <a:p>
            <a:pPr marL="0" indent="0">
              <a:buFont typeface="Wingdings" pitchFamily="2" charset="2"/>
              <a:buNone/>
            </a:pPr>
            <a:endParaRPr lang="en-US" sz="2800" dirty="0" smtClean="0">
              <a:cs typeface="Times New Roman" pitchFamily="18" charset="0"/>
            </a:endParaRPr>
          </a:p>
          <a:p>
            <a:pPr marL="236538" indent="-236538">
              <a:buFont typeface="Arial" pitchFamily="34" charset="0"/>
              <a:buChar char="•"/>
            </a:pPr>
            <a:r>
              <a:rPr lang="en-US" sz="2400" dirty="0" smtClean="0">
                <a:cs typeface="Times New Roman" pitchFamily="18" charset="0"/>
              </a:rPr>
              <a:t>The LEA will inform the contractor by _____________ the amount of funds available for all activities (instruction</a:t>
            </a:r>
            <a:r>
              <a:rPr lang="en-US" sz="2400" dirty="0">
                <a:cs typeface="Times New Roman" pitchFamily="18" charset="0"/>
              </a:rPr>
              <a:t>, professional </a:t>
            </a:r>
            <a:r>
              <a:rPr lang="en-US" sz="2400" dirty="0" smtClean="0">
                <a:cs typeface="Times New Roman" pitchFamily="18" charset="0"/>
              </a:rPr>
              <a:t>development, </a:t>
            </a:r>
            <a:r>
              <a:rPr lang="en-US" sz="2400" dirty="0">
                <a:cs typeface="Times New Roman" pitchFamily="18" charset="0"/>
              </a:rPr>
              <a:t>and </a:t>
            </a:r>
            <a:r>
              <a:rPr lang="en-US" sz="2400" dirty="0" smtClean="0">
                <a:cs typeface="Times New Roman" pitchFamily="18" charset="0"/>
              </a:rPr>
              <a:t>family involvement); </a:t>
            </a:r>
          </a:p>
          <a:p>
            <a:pPr marL="236538" indent="-236538">
              <a:buFont typeface="Arial" pitchFamily="34" charset="0"/>
              <a:buChar char="•"/>
            </a:pPr>
            <a:endParaRPr lang="en-US" sz="2400" dirty="0" smtClean="0">
              <a:cs typeface="Times New Roman" pitchFamily="18" charset="0"/>
            </a:endParaRPr>
          </a:p>
          <a:p>
            <a:pPr marL="236538" indent="-236538">
              <a:buFont typeface="Arial" pitchFamily="34" charset="0"/>
              <a:buChar char="•"/>
            </a:pPr>
            <a:r>
              <a:rPr lang="en-US" sz="2400" dirty="0" smtClean="0">
                <a:cs typeface="Times New Roman" pitchFamily="18" charset="0"/>
              </a:rPr>
              <a:t>The contract may be modified if there is a reauthorization of the ESEA during the performance period of the contract; and</a:t>
            </a:r>
          </a:p>
          <a:p>
            <a:pPr marL="236538" indent="-236538">
              <a:buFont typeface="Arial" pitchFamily="34" charset="0"/>
              <a:buChar char="•"/>
            </a:pPr>
            <a:endParaRPr lang="en-US" sz="2400" dirty="0" smtClean="0">
              <a:cs typeface="Times New Roman" pitchFamily="18" charset="0"/>
            </a:endParaRPr>
          </a:p>
          <a:p>
            <a:pPr marL="236538" indent="-236538">
              <a:buFont typeface="Arial" pitchFamily="34" charset="0"/>
              <a:buChar char="•"/>
            </a:pPr>
            <a:r>
              <a:rPr lang="en-US" sz="2400" dirty="0" smtClean="0">
                <a:cs typeface="Times New Roman" pitchFamily="18" charset="0"/>
              </a:rPr>
              <a:t>Clauses that address GEPA and ESEA requirements.</a:t>
            </a:r>
          </a:p>
          <a:p>
            <a:pPr marL="236538" indent="-236538">
              <a:buFont typeface="Arial" pitchFamily="34" charset="0"/>
              <a:buChar char="•"/>
            </a:pPr>
            <a:endParaRPr lang="en-US" sz="2400" dirty="0" smtClean="0">
              <a:cs typeface="Times New Roman" pitchFamily="18" charset="0"/>
            </a:endParaRPr>
          </a:p>
          <a:p>
            <a:pPr marL="236538" indent="-236538">
              <a:buNone/>
            </a:pPr>
            <a:endParaRPr lang="en-US" sz="2400" dirty="0" smtClean="0"/>
          </a:p>
          <a:p>
            <a:pPr marL="236538" indent="-236538">
              <a:buFont typeface="Arial" pitchFamily="34" charset="0"/>
              <a:buChar char="•"/>
            </a:pPr>
            <a:endParaRPr lang="en-US" sz="2400" dirty="0" smtClean="0"/>
          </a:p>
          <a:p>
            <a:pPr marL="236538" indent="-236538">
              <a:buNone/>
            </a:pPr>
            <a:r>
              <a:rPr lang="en-US" sz="2400" dirty="0" smtClean="0"/>
              <a:t> </a:t>
            </a:r>
          </a:p>
          <a:p>
            <a:pPr marL="236538" indent="-236538">
              <a:buFont typeface="Arial" pitchFamily="34" charset="0"/>
              <a:buChar char="•"/>
            </a:pPr>
            <a:endParaRPr lang="en-US" sz="2400" dirty="0">
              <a:cs typeface="Times New Roman" pitchFamily="18" charset="0"/>
            </a:endParaRPr>
          </a:p>
          <a:p>
            <a:pPr marL="0" indent="0">
              <a:buFont typeface="Wingdings" pitchFamily="2" charset="2"/>
              <a:buNone/>
            </a:pPr>
            <a:r>
              <a:rPr lang="en-US" dirty="0">
                <a:cs typeface="Times New Roman" pitchFamily="18" charset="0"/>
              </a:rPr>
              <a:t> </a:t>
            </a:r>
          </a:p>
          <a:p>
            <a:pPr marL="0" indent="0">
              <a:buFont typeface="Wingdings" pitchFamily="2" charset="2"/>
              <a:buNone/>
            </a:pPr>
            <a:endParaRPr lang="en-US" dirty="0"/>
          </a:p>
          <a:p>
            <a:pPr marL="0" indent="0"/>
            <a:endParaRPr lang="en-US" dirty="0"/>
          </a:p>
        </p:txBody>
      </p:sp>
      <p:sp>
        <p:nvSpPr>
          <p:cNvPr id="6" name="Title 5"/>
          <p:cNvSpPr>
            <a:spLocks noGrp="1"/>
          </p:cNvSpPr>
          <p:nvPr>
            <p:ph type="title"/>
          </p:nvPr>
        </p:nvSpPr>
        <p:spPr>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dirty="0" smtClean="0">
                <a:solidFill>
                  <a:schemeClr val="bg2">
                    <a:lumMod val="10000"/>
                  </a:schemeClr>
                </a:solidFill>
                <a:latin typeface="Arial" pitchFamily="34" charset="0"/>
                <a:cs typeface="Arial" pitchFamily="34" charset="0"/>
              </a:rPr>
              <a:t>Common Elements of Both the RFP and Contract</a:t>
            </a:r>
            <a:endParaRPr lang="en-US" b="1" dirty="0">
              <a:solidFill>
                <a:schemeClr val="bg2">
                  <a:lumMod val="1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0A027C3-F58E-4128-9796-6901AED444D3}" type="slidenum">
              <a:rPr lang="en-US"/>
              <a:pPr/>
              <a:t>26</a:t>
            </a:fld>
            <a:endParaRPr lang="en-US" dirty="0"/>
          </a:p>
        </p:txBody>
      </p:sp>
      <p:sp>
        <p:nvSpPr>
          <p:cNvPr id="144387" name="Rectangle 3"/>
          <p:cNvSpPr>
            <a:spLocks noGrp="1" noChangeArrowheads="1"/>
          </p:cNvSpPr>
          <p:nvPr>
            <p:ph type="body" idx="1"/>
          </p:nvPr>
        </p:nvSpPr>
        <p:spPr>
          <a:xfrm>
            <a:off x="457200" y="1219200"/>
            <a:ext cx="8229600" cy="4906963"/>
          </a:xfrm>
        </p:spPr>
        <p:txBody>
          <a:bodyPr/>
          <a:lstStyle/>
          <a:p>
            <a:pPr marL="0" indent="0">
              <a:buFont typeface="Wingdings" pitchFamily="2" charset="2"/>
              <a:buNone/>
            </a:pPr>
            <a:r>
              <a:rPr lang="en-US" sz="2400" b="1" dirty="0" smtClean="0">
                <a:cs typeface="Times New Roman" pitchFamily="18" charset="0"/>
              </a:rPr>
              <a:t>Both should provide information on LEA oversight: </a:t>
            </a:r>
          </a:p>
          <a:p>
            <a:pPr marL="0" indent="0">
              <a:buFont typeface="Wingdings" pitchFamily="2" charset="2"/>
              <a:buNone/>
            </a:pPr>
            <a:r>
              <a:rPr lang="en-US" sz="2400" i="1" u="sng" dirty="0" smtClean="0">
                <a:cs typeface="Times New Roman" pitchFamily="18" charset="0"/>
              </a:rPr>
              <a:t>Examples</a:t>
            </a:r>
          </a:p>
          <a:p>
            <a:pPr marL="0" indent="0">
              <a:buFont typeface="Wingdings" pitchFamily="2" charset="2"/>
              <a:buNone/>
            </a:pPr>
            <a:endParaRPr lang="en-US" sz="2400" i="1" u="sng" dirty="0" smtClean="0">
              <a:cs typeface="Times New Roman" pitchFamily="18" charset="0"/>
            </a:endParaRPr>
          </a:p>
          <a:p>
            <a:pPr marL="236538" indent="-236538">
              <a:buFont typeface="Arial" pitchFamily="34" charset="0"/>
              <a:buChar char="•"/>
            </a:pPr>
            <a:r>
              <a:rPr lang="en-US" sz="2400" dirty="0" smtClean="0">
                <a:cs typeface="Times New Roman" pitchFamily="18" charset="0"/>
              </a:rPr>
              <a:t>Monthly unannounced visits;</a:t>
            </a:r>
          </a:p>
          <a:p>
            <a:pPr marL="236538" indent="-236538">
              <a:buFont typeface="Arial" pitchFamily="34" charset="0"/>
              <a:buChar char="•"/>
            </a:pPr>
            <a:endParaRPr lang="en-US" sz="2400" dirty="0" smtClean="0">
              <a:cs typeface="Times New Roman" pitchFamily="18" charset="0"/>
            </a:endParaRPr>
          </a:p>
          <a:p>
            <a:pPr marL="236538" indent="-236538">
              <a:buFont typeface="Arial" pitchFamily="34" charset="0"/>
              <a:buChar char="•"/>
            </a:pPr>
            <a:r>
              <a:rPr lang="en-US" sz="2400" dirty="0" smtClean="0">
                <a:cs typeface="Times New Roman" pitchFamily="18" charset="0"/>
              </a:rPr>
              <a:t>Monthly or bimonthly reports by school of activities for children’s services, professional development and family involvement activities; and</a:t>
            </a:r>
          </a:p>
          <a:p>
            <a:pPr marL="236538" indent="-236538">
              <a:buFont typeface="Arial" pitchFamily="34" charset="0"/>
              <a:buChar char="•"/>
            </a:pPr>
            <a:endParaRPr lang="en-US" sz="2400" dirty="0" smtClean="0">
              <a:cs typeface="Times New Roman" pitchFamily="18" charset="0"/>
            </a:endParaRPr>
          </a:p>
          <a:p>
            <a:pPr marL="236538" indent="-236538">
              <a:buFont typeface="Arial" pitchFamily="34" charset="0"/>
              <a:buChar char="•"/>
            </a:pPr>
            <a:r>
              <a:rPr lang="en-US" sz="2400" dirty="0" smtClean="0">
                <a:cs typeface="Times New Roman" pitchFamily="18" charset="0"/>
              </a:rPr>
              <a:t> Requests for more documentation to support invoices.</a:t>
            </a:r>
          </a:p>
          <a:p>
            <a:pPr marL="236538" indent="-236538">
              <a:buFont typeface="Arial" pitchFamily="34" charset="0"/>
              <a:buChar char="•"/>
            </a:pPr>
            <a:endParaRPr lang="en-US" sz="2400" dirty="0" smtClean="0">
              <a:cs typeface="Times New Roman" pitchFamily="18" charset="0"/>
            </a:endParaRPr>
          </a:p>
          <a:p>
            <a:pPr marL="236538" indent="-236538">
              <a:buFont typeface="Arial" pitchFamily="34" charset="0"/>
              <a:buChar char="•"/>
            </a:pPr>
            <a:endParaRPr lang="en-US" sz="2400" dirty="0" smtClean="0">
              <a:cs typeface="Times New Roman" pitchFamily="18" charset="0"/>
            </a:endParaRPr>
          </a:p>
          <a:p>
            <a:pPr marL="236538" indent="-236538">
              <a:buNone/>
            </a:pPr>
            <a:r>
              <a:rPr lang="en-US" sz="2400" dirty="0" smtClean="0">
                <a:cs typeface="Times New Roman" pitchFamily="18" charset="0"/>
              </a:rPr>
              <a:t>   </a:t>
            </a:r>
          </a:p>
          <a:p>
            <a:pPr marL="236538" indent="-236538">
              <a:buNone/>
            </a:pPr>
            <a:endParaRPr lang="en-US" sz="2400" dirty="0" smtClean="0"/>
          </a:p>
          <a:p>
            <a:pPr marL="236538" indent="-236538">
              <a:buFont typeface="Arial" pitchFamily="34" charset="0"/>
              <a:buChar char="•"/>
            </a:pPr>
            <a:endParaRPr lang="en-US" sz="2400" dirty="0" smtClean="0"/>
          </a:p>
          <a:p>
            <a:pPr marL="236538" indent="-236538">
              <a:buNone/>
            </a:pPr>
            <a:r>
              <a:rPr lang="en-US" sz="2400" dirty="0" smtClean="0"/>
              <a:t> </a:t>
            </a:r>
          </a:p>
          <a:p>
            <a:pPr marL="236538" indent="-236538">
              <a:buFont typeface="Arial" pitchFamily="34" charset="0"/>
              <a:buChar char="•"/>
            </a:pPr>
            <a:endParaRPr lang="en-US" sz="2400" dirty="0">
              <a:cs typeface="Times New Roman" pitchFamily="18" charset="0"/>
            </a:endParaRPr>
          </a:p>
          <a:p>
            <a:pPr marL="0" indent="0">
              <a:buFont typeface="Wingdings" pitchFamily="2" charset="2"/>
              <a:buNone/>
            </a:pPr>
            <a:r>
              <a:rPr lang="en-US" dirty="0">
                <a:cs typeface="Times New Roman" pitchFamily="18" charset="0"/>
              </a:rPr>
              <a:t> </a:t>
            </a:r>
          </a:p>
          <a:p>
            <a:pPr marL="0" indent="0">
              <a:buFont typeface="Wingdings" pitchFamily="2" charset="2"/>
              <a:buNone/>
            </a:pPr>
            <a:endParaRPr lang="en-US" dirty="0"/>
          </a:p>
          <a:p>
            <a:pPr marL="0" indent="0"/>
            <a:endParaRPr lang="en-US" dirty="0"/>
          </a:p>
        </p:txBody>
      </p:sp>
      <p:sp>
        <p:nvSpPr>
          <p:cNvPr id="6" name="Title 5"/>
          <p:cNvSpPr>
            <a:spLocks noGrp="1"/>
          </p:cNvSpPr>
          <p:nvPr>
            <p:ph type="title"/>
          </p:nvPr>
        </p:nvSpPr>
        <p:spPr>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dirty="0" smtClean="0">
                <a:solidFill>
                  <a:schemeClr val="bg2">
                    <a:lumMod val="10000"/>
                  </a:schemeClr>
                </a:solidFill>
                <a:latin typeface="Arial" pitchFamily="34" charset="0"/>
                <a:cs typeface="Arial" pitchFamily="34" charset="0"/>
              </a:rPr>
              <a:t>Common Elements of Both the RFP and Contract</a:t>
            </a:r>
            <a:endParaRPr lang="en-US" b="1" dirty="0">
              <a:solidFill>
                <a:schemeClr val="bg2">
                  <a:lumMod val="10000"/>
                </a:schemeClr>
              </a:solidFill>
              <a:latin typeface="Arial" pitchFamily="34" charset="0"/>
              <a:cs typeface="Arial" pitchFamily="34" charset="0"/>
            </a:endParaRPr>
          </a:p>
        </p:txBody>
      </p:sp>
      <p:pic>
        <p:nvPicPr>
          <p:cNvPr id="7" name="Picture 5" descr="C:\Documents and Settings\nola.cromer\Application Data\Microsoft\Media Catalog\Downloaded Clips\cl72\j0287315.wmf"/>
          <p:cNvPicPr>
            <a:picLocks noChangeAspect="1" noChangeArrowheads="1"/>
          </p:cNvPicPr>
          <p:nvPr/>
        </p:nvPicPr>
        <p:blipFill>
          <a:blip r:embed="rId3" cstate="print"/>
          <a:srcRect/>
          <a:stretch>
            <a:fillRect/>
          </a:stretch>
        </p:blipFill>
        <p:spPr bwMode="auto">
          <a:xfrm>
            <a:off x="6781800" y="2209800"/>
            <a:ext cx="1843088" cy="9906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0A027C3-F58E-4128-9796-6901AED444D3}" type="slidenum">
              <a:rPr lang="en-US"/>
              <a:pPr/>
              <a:t>27</a:t>
            </a:fld>
            <a:endParaRPr lang="en-US" dirty="0"/>
          </a:p>
        </p:txBody>
      </p:sp>
      <p:sp>
        <p:nvSpPr>
          <p:cNvPr id="144387" name="Rectangle 3"/>
          <p:cNvSpPr>
            <a:spLocks noGrp="1" noChangeArrowheads="1"/>
          </p:cNvSpPr>
          <p:nvPr>
            <p:ph type="body" idx="1"/>
          </p:nvPr>
        </p:nvSpPr>
        <p:spPr/>
        <p:txBody>
          <a:bodyPr/>
          <a:lstStyle/>
          <a:p>
            <a:pPr marL="0" indent="0">
              <a:buFont typeface="Wingdings" pitchFamily="2" charset="2"/>
              <a:buNone/>
            </a:pPr>
            <a:endParaRPr lang="en-US" sz="2800" dirty="0" smtClean="0">
              <a:cs typeface="Times New Roman" pitchFamily="18" charset="0"/>
            </a:endParaRPr>
          </a:p>
          <a:p>
            <a:pPr marL="0" indent="0" algn="ctr">
              <a:buFont typeface="Wingdings" pitchFamily="2" charset="2"/>
              <a:buNone/>
            </a:pPr>
            <a:r>
              <a:rPr lang="en-US" sz="2800" dirty="0" smtClean="0">
                <a:cs typeface="Times New Roman" pitchFamily="18" charset="0"/>
              </a:rPr>
              <a:t>Both should contain a list of all deliverables with due dates.</a:t>
            </a:r>
          </a:p>
          <a:p>
            <a:pPr marL="0" indent="0" algn="r">
              <a:buNone/>
            </a:pPr>
            <a:r>
              <a:rPr lang="en-US" sz="1800" dirty="0" smtClean="0">
                <a:solidFill>
                  <a:schemeClr val="tx1"/>
                </a:solidFill>
                <a:cs typeface="Times New Roman" pitchFamily="18" charset="0"/>
              </a:rPr>
              <a:t> </a:t>
            </a:r>
          </a:p>
          <a:p>
            <a:pPr marL="236538" indent="-236538">
              <a:buFont typeface="Arial" pitchFamily="34" charset="0"/>
              <a:buChar char="•"/>
            </a:pPr>
            <a:endParaRPr lang="en-US" sz="2400" dirty="0" smtClean="0">
              <a:cs typeface="Times New Roman" pitchFamily="18" charset="0"/>
            </a:endParaRPr>
          </a:p>
          <a:p>
            <a:pPr marL="236538" indent="-236538">
              <a:buFont typeface="Arial" pitchFamily="34" charset="0"/>
              <a:buChar char="•"/>
            </a:pPr>
            <a:endParaRPr lang="en-US" sz="2400" dirty="0" smtClean="0">
              <a:cs typeface="Times New Roman" pitchFamily="18" charset="0"/>
            </a:endParaRPr>
          </a:p>
          <a:p>
            <a:pPr marL="236538" indent="-236538">
              <a:buNone/>
            </a:pPr>
            <a:r>
              <a:rPr lang="en-US" sz="2400" dirty="0" smtClean="0">
                <a:cs typeface="Times New Roman" pitchFamily="18" charset="0"/>
              </a:rPr>
              <a:t>   </a:t>
            </a:r>
          </a:p>
          <a:p>
            <a:pPr marL="236538" indent="-236538">
              <a:buNone/>
            </a:pPr>
            <a:endParaRPr lang="en-US" sz="2400" dirty="0" smtClean="0"/>
          </a:p>
          <a:p>
            <a:pPr marL="236538" indent="-236538">
              <a:buFont typeface="Arial" pitchFamily="34" charset="0"/>
              <a:buChar char="•"/>
            </a:pPr>
            <a:endParaRPr lang="en-US" sz="2400" dirty="0" smtClean="0"/>
          </a:p>
          <a:p>
            <a:pPr marL="236538" indent="-236538">
              <a:buNone/>
            </a:pPr>
            <a:r>
              <a:rPr lang="en-US" sz="2400" dirty="0" smtClean="0"/>
              <a:t> </a:t>
            </a:r>
          </a:p>
          <a:p>
            <a:pPr marL="236538" indent="-236538">
              <a:buFont typeface="Arial" pitchFamily="34" charset="0"/>
              <a:buChar char="•"/>
            </a:pPr>
            <a:endParaRPr lang="en-US" sz="2400" dirty="0">
              <a:cs typeface="Times New Roman" pitchFamily="18" charset="0"/>
            </a:endParaRPr>
          </a:p>
          <a:p>
            <a:pPr marL="0" indent="0">
              <a:buFont typeface="Wingdings" pitchFamily="2" charset="2"/>
              <a:buNone/>
            </a:pPr>
            <a:r>
              <a:rPr lang="en-US" dirty="0">
                <a:cs typeface="Times New Roman" pitchFamily="18" charset="0"/>
              </a:rPr>
              <a:t> </a:t>
            </a:r>
          </a:p>
          <a:p>
            <a:pPr marL="0" indent="0">
              <a:buFont typeface="Wingdings" pitchFamily="2" charset="2"/>
              <a:buNone/>
            </a:pPr>
            <a:endParaRPr lang="en-US" dirty="0"/>
          </a:p>
          <a:p>
            <a:pPr marL="0" indent="0"/>
            <a:endParaRPr lang="en-US" dirty="0"/>
          </a:p>
        </p:txBody>
      </p:sp>
      <p:sp>
        <p:nvSpPr>
          <p:cNvPr id="6" name="Title 5"/>
          <p:cNvSpPr>
            <a:spLocks noGrp="1"/>
          </p:cNvSpPr>
          <p:nvPr>
            <p:ph type="title"/>
          </p:nvPr>
        </p:nvSpPr>
        <p:spPr>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dirty="0" smtClean="0">
                <a:solidFill>
                  <a:schemeClr val="bg2">
                    <a:lumMod val="10000"/>
                  </a:schemeClr>
                </a:solidFill>
                <a:latin typeface="Arial" pitchFamily="34" charset="0"/>
                <a:cs typeface="Arial" pitchFamily="34" charset="0"/>
              </a:rPr>
              <a:t>Common Elements of Both the RFP and Contract</a:t>
            </a:r>
            <a:endParaRPr lang="en-US" b="1" dirty="0">
              <a:solidFill>
                <a:schemeClr val="bg2">
                  <a:lumMod val="10000"/>
                </a:schemeClr>
              </a:solidFill>
              <a:latin typeface="Arial" pitchFamily="34" charset="0"/>
              <a:cs typeface="Arial" pitchFamily="34" charset="0"/>
            </a:endParaRPr>
          </a:p>
        </p:txBody>
      </p:sp>
      <p:pic>
        <p:nvPicPr>
          <p:cNvPr id="4098" name="Picture 2" descr="C:\Users\nola.cromer\AppData\Local\Microsoft\Windows\Temporary Internet Files\Content.IE5\EY6VNTNZ\MCj04398240000[1].png"/>
          <p:cNvPicPr>
            <a:picLocks noChangeAspect="1" noChangeArrowheads="1"/>
          </p:cNvPicPr>
          <p:nvPr/>
        </p:nvPicPr>
        <p:blipFill>
          <a:blip r:embed="rId3" cstate="print"/>
          <a:srcRect/>
          <a:stretch>
            <a:fillRect/>
          </a:stretch>
        </p:blipFill>
        <p:spPr bwMode="auto">
          <a:xfrm>
            <a:off x="6096000" y="3124200"/>
            <a:ext cx="2361971" cy="1295400"/>
          </a:xfrm>
          <a:prstGeom prst="rect">
            <a:avLst/>
          </a:prstGeom>
          <a:noFill/>
        </p:spPr>
      </p:pic>
      <p:sp>
        <p:nvSpPr>
          <p:cNvPr id="9" name="Explosion 2 8"/>
          <p:cNvSpPr/>
          <p:nvPr/>
        </p:nvSpPr>
        <p:spPr>
          <a:xfrm>
            <a:off x="457200" y="2971800"/>
            <a:ext cx="2590800" cy="2133600"/>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109AF"/>
                </a:solidFill>
                <a:latin typeface="Calibri" pitchFamily="34" charset="0"/>
              </a:rPr>
              <a:t>By the 15</a:t>
            </a:r>
            <a:r>
              <a:rPr lang="en-US" b="1" baseline="30000" dirty="0" smtClean="0">
                <a:solidFill>
                  <a:srgbClr val="0109AF"/>
                </a:solidFill>
                <a:latin typeface="Calibri" pitchFamily="34" charset="0"/>
              </a:rPr>
              <a:t>th</a:t>
            </a:r>
            <a:r>
              <a:rPr lang="en-US" b="1" dirty="0" smtClean="0">
                <a:solidFill>
                  <a:srgbClr val="0109AF"/>
                </a:solidFill>
                <a:latin typeface="Calibri" pitchFamily="34" charset="0"/>
              </a:rPr>
              <a:t> of each month</a:t>
            </a:r>
            <a:endParaRPr lang="en-US" b="1" dirty="0">
              <a:solidFill>
                <a:srgbClr val="0109AF"/>
              </a:solidFill>
              <a:latin typeface="Calibri"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2286000"/>
            <a:ext cx="4038600" cy="4068763"/>
          </a:xfrm>
        </p:spPr>
        <p:txBody>
          <a:bodyPr/>
          <a:lstStyle/>
          <a:p>
            <a:pPr marL="0" indent="0">
              <a:lnSpc>
                <a:spcPct val="90000"/>
              </a:lnSpc>
              <a:buFont typeface="Arial" pitchFamily="34" charset="0"/>
              <a:buChar char="•"/>
            </a:pPr>
            <a:endParaRPr lang="en-US" sz="2400" dirty="0" smtClean="0"/>
          </a:p>
          <a:p>
            <a:pPr marL="0" indent="0">
              <a:lnSpc>
                <a:spcPct val="90000"/>
              </a:lnSpc>
              <a:buNone/>
            </a:pPr>
            <a:r>
              <a:rPr lang="en-US" sz="2400" dirty="0" smtClean="0"/>
              <a:t>  </a:t>
            </a:r>
          </a:p>
          <a:p>
            <a:pPr marL="0" indent="0">
              <a:lnSpc>
                <a:spcPct val="90000"/>
              </a:lnSpc>
              <a:buNone/>
            </a:pPr>
            <a:endParaRPr lang="en-US" sz="2400" dirty="0" smtClean="0"/>
          </a:p>
          <a:p>
            <a:pPr marL="0" indent="0">
              <a:lnSpc>
                <a:spcPct val="90000"/>
              </a:lnSpc>
              <a:buNone/>
            </a:pPr>
            <a:endParaRPr lang="en-US" sz="2400" b="1" dirty="0" smtClean="0"/>
          </a:p>
          <a:p>
            <a:pPr marL="0" indent="0">
              <a:lnSpc>
                <a:spcPct val="90000"/>
              </a:lnSpc>
              <a:buNone/>
            </a:pPr>
            <a:endParaRPr lang="en-US" sz="2400" b="1" dirty="0" smtClean="0"/>
          </a:p>
          <a:p>
            <a:pPr marL="173038" indent="-173038">
              <a:lnSpc>
                <a:spcPct val="90000"/>
              </a:lnSpc>
              <a:buNone/>
            </a:pPr>
            <a:endParaRPr lang="en-US" sz="2400" dirty="0" smtClean="0"/>
          </a:p>
          <a:p>
            <a:pPr>
              <a:buNone/>
            </a:pPr>
            <a:endParaRPr lang="en-US" dirty="0"/>
          </a:p>
        </p:txBody>
      </p:sp>
      <p:sp>
        <p:nvSpPr>
          <p:cNvPr id="3" name="Content Placeholder 2"/>
          <p:cNvSpPr>
            <a:spLocks noGrp="1"/>
          </p:cNvSpPr>
          <p:nvPr>
            <p:ph sz="half" idx="2"/>
          </p:nvPr>
        </p:nvSpPr>
        <p:spPr>
          <a:xfrm>
            <a:off x="1524000" y="2332037"/>
            <a:ext cx="7162800" cy="4525963"/>
          </a:xfrm>
        </p:spPr>
        <p:txBody>
          <a:bodyPr/>
          <a:lstStyle/>
          <a:p>
            <a:pPr>
              <a:buFont typeface="Arial" pitchFamily="34" charset="0"/>
              <a:buChar char="•"/>
            </a:pPr>
            <a:endParaRPr lang="en-US" dirty="0" smtClean="0"/>
          </a:p>
          <a:p>
            <a:pPr>
              <a:buFont typeface="Arial" pitchFamily="34" charset="0"/>
              <a:buChar char="•"/>
            </a:pPr>
            <a:endParaRPr lang="en-US" sz="2400" dirty="0" smtClean="0"/>
          </a:p>
          <a:p>
            <a:pPr>
              <a:buFont typeface="Arial" pitchFamily="34" charset="0"/>
              <a:buChar char="•"/>
            </a:pPr>
            <a:r>
              <a:rPr lang="en-US" sz="2400" dirty="0" smtClean="0"/>
              <a:t>RFP</a:t>
            </a:r>
          </a:p>
          <a:p>
            <a:pPr>
              <a:buNone/>
            </a:pPr>
            <a:endParaRPr lang="en-US" sz="2400" dirty="0" smtClean="0"/>
          </a:p>
          <a:p>
            <a:pPr>
              <a:buFont typeface="Arial" pitchFamily="34" charset="0"/>
              <a:buChar char="•"/>
            </a:pPr>
            <a:r>
              <a:rPr lang="en-US" sz="2400" dirty="0" smtClean="0"/>
              <a:t>The bidder’s proposal with all changes required by the LEA</a:t>
            </a:r>
          </a:p>
          <a:p>
            <a:pPr>
              <a:buFont typeface="Arial" pitchFamily="34" charset="0"/>
              <a:buChar char="•"/>
            </a:pPr>
            <a:endParaRPr lang="en-US" sz="2400" dirty="0" smtClean="0"/>
          </a:p>
          <a:p>
            <a:pPr>
              <a:buFont typeface="Arial" pitchFamily="34" charset="0"/>
              <a:buChar char="•"/>
            </a:pPr>
            <a:r>
              <a:rPr lang="en-US" sz="2400" dirty="0" smtClean="0"/>
              <a:t>Other sections as required by the LEA contract office</a:t>
            </a:r>
          </a:p>
          <a:p>
            <a:endParaRPr lang="en-US" dirty="0"/>
          </a:p>
        </p:txBody>
      </p:sp>
      <p:sp>
        <p:nvSpPr>
          <p:cNvPr id="5" name="Title 5"/>
          <p:cNvSpPr>
            <a:spLocks noGrp="1"/>
          </p:cNvSpPr>
          <p:nvPr>
            <p:ph type="title"/>
          </p:nvPr>
        </p:nvSpPr>
        <p:spPr>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3200" b="1" dirty="0" smtClean="0">
                <a:solidFill>
                  <a:schemeClr val="bg2">
                    <a:lumMod val="10000"/>
                  </a:schemeClr>
                </a:solidFill>
                <a:latin typeface="Arial" pitchFamily="34" charset="0"/>
                <a:cs typeface="Arial" pitchFamily="34" charset="0"/>
              </a:rPr>
              <a:t>Contract </a:t>
            </a:r>
            <a:endParaRPr lang="en-US" sz="3200" b="1" dirty="0">
              <a:solidFill>
                <a:schemeClr val="bg2">
                  <a:lumMod val="10000"/>
                </a:schemeClr>
              </a:solidFill>
              <a:latin typeface="Arial" pitchFamily="34" charset="0"/>
              <a:cs typeface="Arial" pitchFamily="34" charset="0"/>
            </a:endParaRPr>
          </a:p>
        </p:txBody>
      </p:sp>
      <p:sp>
        <p:nvSpPr>
          <p:cNvPr id="6" name="Rectangle 5"/>
          <p:cNvSpPr/>
          <p:nvPr/>
        </p:nvSpPr>
        <p:spPr>
          <a:xfrm>
            <a:off x="1981200" y="1676400"/>
            <a:ext cx="4953000" cy="990600"/>
          </a:xfrm>
          <a:prstGeom prst="rect">
            <a:avLst/>
          </a:prstGeom>
          <a:solidFill>
            <a:srgbClr val="0109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1"/>
                </a:solidFill>
                <a:latin typeface="Calibri" pitchFamily="34" charset="0"/>
              </a:rPr>
              <a:t>The contract should contain:</a:t>
            </a:r>
            <a:endParaRPr lang="en-US" sz="2800" b="1" dirty="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C834471-14CA-4A69-837E-94298C10B678}" type="slidenum">
              <a:rPr lang="en-US"/>
              <a:pPr/>
              <a:t>29</a:t>
            </a:fld>
            <a:endParaRPr lang="en-US" dirty="0"/>
          </a:p>
        </p:txBody>
      </p:sp>
      <p:sp>
        <p:nvSpPr>
          <p:cNvPr id="147458" name="Rectangle 1026"/>
          <p:cNvSpPr>
            <a:spLocks noGrp="1" noChangeArrowheads="1"/>
          </p:cNvSpPr>
          <p:nvPr>
            <p:ph type="title"/>
          </p:nvPr>
        </p:nvSpPr>
        <p:spPr/>
        <p:txBody>
          <a:bodyPr>
            <a:normAutofit/>
          </a:bodyPr>
          <a:lstStyle/>
          <a:p>
            <a:r>
              <a:rPr lang="en-US" sz="3200" b="1" dirty="0" smtClean="0">
                <a:solidFill>
                  <a:srgbClr val="996633"/>
                </a:solidFill>
              </a:rPr>
              <a:t> </a:t>
            </a:r>
            <a:endParaRPr lang="en-US" sz="3200" b="1" dirty="0">
              <a:solidFill>
                <a:srgbClr val="996633"/>
              </a:solidFill>
            </a:endParaRPr>
          </a:p>
        </p:txBody>
      </p:sp>
      <p:sp>
        <p:nvSpPr>
          <p:cNvPr id="147459" name="Rectangle 1027"/>
          <p:cNvSpPr>
            <a:spLocks noGrp="1" noChangeArrowheads="1"/>
          </p:cNvSpPr>
          <p:nvPr>
            <p:ph type="body" idx="1"/>
          </p:nvPr>
        </p:nvSpPr>
        <p:spPr/>
        <p:txBody>
          <a:bodyPr/>
          <a:lstStyle/>
          <a:p>
            <a:pPr>
              <a:lnSpc>
                <a:spcPct val="90000"/>
              </a:lnSpc>
              <a:buFontTx/>
              <a:buNone/>
            </a:pPr>
            <a:endParaRPr lang="en-US" sz="2800" b="1" dirty="0">
              <a:solidFill>
                <a:schemeClr val="accent2"/>
              </a:solidFill>
            </a:endParaRPr>
          </a:p>
          <a:p>
            <a:pPr>
              <a:lnSpc>
                <a:spcPct val="90000"/>
              </a:lnSpc>
            </a:pPr>
            <a:r>
              <a:rPr lang="en-US" sz="2800" b="1" dirty="0"/>
              <a:t>Cost Reimbursement</a:t>
            </a:r>
            <a:r>
              <a:rPr lang="en-US" sz="2800" dirty="0"/>
              <a:t> – LEA will reimburse the third-party for costs incurred as part of providing the services (</a:t>
            </a:r>
            <a:r>
              <a:rPr lang="en-US" sz="2800" dirty="0" smtClean="0"/>
              <a:t>e.g. </a:t>
            </a:r>
            <a:r>
              <a:rPr lang="en-US" sz="2800" dirty="0"/>
              <a:t>salaries of teachers, materials and supplies, etc.)</a:t>
            </a:r>
          </a:p>
          <a:p>
            <a:pPr>
              <a:lnSpc>
                <a:spcPct val="90000"/>
              </a:lnSpc>
              <a:buFontTx/>
              <a:buNone/>
            </a:pPr>
            <a:endParaRPr lang="en-US" sz="2800" dirty="0"/>
          </a:p>
          <a:p>
            <a:pPr>
              <a:lnSpc>
                <a:spcPct val="90000"/>
              </a:lnSpc>
            </a:pPr>
            <a:r>
              <a:rPr lang="en-US" sz="2800" b="1" dirty="0"/>
              <a:t>Fixed </a:t>
            </a:r>
            <a:r>
              <a:rPr lang="en-US" sz="2800" b="1" dirty="0" smtClean="0"/>
              <a:t>Price Plus Fee</a:t>
            </a:r>
            <a:r>
              <a:rPr lang="en-US" sz="2800" dirty="0" smtClean="0"/>
              <a:t> </a:t>
            </a:r>
            <a:r>
              <a:rPr lang="en-US" sz="2800" dirty="0"/>
              <a:t>– LEA is charged a specific amount to provide </a:t>
            </a:r>
            <a:r>
              <a:rPr lang="en-US" sz="2800" dirty="0" smtClean="0"/>
              <a:t>services </a:t>
            </a:r>
            <a:r>
              <a:rPr lang="en-US" sz="2800" dirty="0"/>
              <a:t>(</a:t>
            </a:r>
            <a:r>
              <a:rPr lang="en-US" sz="2800" dirty="0" smtClean="0"/>
              <a:t>E.g. </a:t>
            </a:r>
            <a:r>
              <a:rPr lang="en-US" sz="2800" dirty="0"/>
              <a:t>$150,000 to provide services to 175 children).</a:t>
            </a:r>
          </a:p>
          <a:p>
            <a:pPr>
              <a:lnSpc>
                <a:spcPct val="90000"/>
              </a:lnSpc>
            </a:pPr>
            <a:endParaRPr lang="en-US" sz="2800" dirty="0">
              <a:solidFill>
                <a:schemeClr val="accent2"/>
              </a:solidFill>
            </a:endParaRPr>
          </a:p>
        </p:txBody>
      </p:sp>
      <p:pic>
        <p:nvPicPr>
          <p:cNvPr id="147464" name="Picture 1032" descr="C:\Documents and Settings\nola.cromer\Application Data\Microsoft\Media Catalog\Downloaded Clips\cl2\bd06937_.wmf"/>
          <p:cNvPicPr>
            <a:picLocks noChangeAspect="1" noChangeArrowheads="1"/>
          </p:cNvPicPr>
          <p:nvPr/>
        </p:nvPicPr>
        <p:blipFill>
          <a:blip r:embed="rId3" cstate="print"/>
          <a:srcRect/>
          <a:stretch>
            <a:fillRect/>
          </a:stretch>
        </p:blipFill>
        <p:spPr bwMode="auto">
          <a:xfrm>
            <a:off x="6934200" y="4800600"/>
            <a:ext cx="1801813" cy="1674813"/>
          </a:xfrm>
          <a:prstGeom prst="rect">
            <a:avLst/>
          </a:prstGeom>
          <a:noFill/>
        </p:spPr>
      </p:pic>
      <p:sp>
        <p:nvSpPr>
          <p:cNvPr id="7" name="Rounded Rectangle 6"/>
          <p:cNvSpPr/>
          <p:nvPr/>
        </p:nvSpPr>
        <p:spPr>
          <a:xfrm>
            <a:off x="1066800" y="457200"/>
            <a:ext cx="7315200" cy="1219200"/>
          </a:xfrm>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2">
                    <a:lumMod val="10000"/>
                  </a:schemeClr>
                </a:solidFill>
                <a:latin typeface="Arial" pitchFamily="34" charset="0"/>
                <a:cs typeface="Arial" pitchFamily="34" charset="0"/>
              </a:rPr>
              <a:t>Types of Contracts</a:t>
            </a:r>
            <a:endParaRPr lang="en-US" sz="3200" b="1" dirty="0">
              <a:solidFill>
                <a:schemeClr val="bg2">
                  <a:lumMod val="1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4953000"/>
          </a:xfrm>
        </p:spPr>
        <p:txBody>
          <a:bodyPr/>
          <a:lstStyle/>
          <a:p>
            <a:pPr marL="177800" indent="0" algn="ctr">
              <a:buNone/>
            </a:pPr>
            <a:r>
              <a:rPr lang="en-US" b="1" i="1" u="sng" dirty="0" smtClean="0"/>
              <a:t>Findings – Instructional Costs</a:t>
            </a:r>
          </a:p>
          <a:p>
            <a:pPr marL="177800" indent="0" algn="ctr">
              <a:buNone/>
            </a:pPr>
            <a:endParaRPr lang="en-US" b="1" i="1" u="sng" dirty="0" smtClean="0"/>
          </a:p>
          <a:p>
            <a:pPr marL="177800" indent="0">
              <a:buNone/>
            </a:pPr>
            <a:r>
              <a:rPr lang="en-US" sz="2400" b="1" dirty="0" smtClean="0"/>
              <a:t>Title I funds used for:</a:t>
            </a:r>
          </a:p>
          <a:p>
            <a:pPr marL="519113" indent="-341313">
              <a:buFont typeface="Arial" pitchFamily="34" charset="0"/>
              <a:buChar char="•"/>
              <a:tabLst>
                <a:tab pos="519113" algn="l"/>
              </a:tabLst>
            </a:pPr>
            <a:r>
              <a:rPr lang="en-US" sz="2400" dirty="0" smtClean="0"/>
              <a:t>LEA to hire a paraprofessional to provide Title I services.</a:t>
            </a:r>
          </a:p>
          <a:p>
            <a:pPr marL="519113" indent="-341313">
              <a:buFont typeface="Arial" pitchFamily="34" charset="0"/>
              <a:buChar char="•"/>
              <a:tabLst>
                <a:tab pos="519113" algn="l"/>
              </a:tabLst>
            </a:pPr>
            <a:r>
              <a:rPr lang="en-US" sz="2400" dirty="0" smtClean="0"/>
              <a:t>LEA to hire a CAI paraprofessional who does not provide instructional services.</a:t>
            </a:r>
          </a:p>
          <a:p>
            <a:pPr marL="177800" indent="0">
              <a:buNone/>
            </a:pPr>
            <a:endParaRPr lang="en-US" dirty="0" smtClean="0"/>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ALLOWABLE COSTS </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10" name="Picture 2" descr="C:\Users\nola.cromer\AppData\Local\Microsoft\Windows\Temporary Internet Files\Content.IE5\EY6VNTNZ\MCj03242940000[1].wmf"/>
          <p:cNvPicPr>
            <a:picLocks noChangeAspect="1" noChangeArrowheads="1"/>
          </p:cNvPicPr>
          <p:nvPr/>
        </p:nvPicPr>
        <p:blipFill>
          <a:blip r:embed="rId3" cstate="print"/>
          <a:srcRect/>
          <a:stretch>
            <a:fillRect/>
          </a:stretch>
        </p:blipFill>
        <p:spPr bwMode="auto">
          <a:xfrm rot="878152">
            <a:off x="7162800" y="1905000"/>
            <a:ext cx="1371600" cy="990600"/>
          </a:xfrm>
          <a:prstGeom prst="rect">
            <a:avLst/>
          </a:prstGeom>
          <a:noFill/>
        </p:spPr>
      </p:pic>
      <p:pic>
        <p:nvPicPr>
          <p:cNvPr id="11" name="Picture 3" descr="C:\Users\nola.cromer\AppData\Local\Microsoft\Windows\Temporary Internet Files\Content.IE5\DUW64NI4\MCj03841700000[1].wmf"/>
          <p:cNvPicPr>
            <a:picLocks noChangeAspect="1" noChangeArrowheads="1"/>
          </p:cNvPicPr>
          <p:nvPr/>
        </p:nvPicPr>
        <p:blipFill>
          <a:blip r:embed="rId4" cstate="print"/>
          <a:srcRect/>
          <a:stretch>
            <a:fillRect/>
          </a:stretch>
        </p:blipFill>
        <p:spPr bwMode="auto">
          <a:xfrm rot="20615544">
            <a:off x="532426" y="1184708"/>
            <a:ext cx="1010412" cy="1217828"/>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20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20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2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14"/>
          <p:cNvSpPr>
            <a:spLocks noGrp="1" noChangeArrowheads="1"/>
          </p:cNvSpPr>
          <p:nvPr>
            <p:ph idx="1"/>
          </p:nvPr>
        </p:nvSpPr>
        <p:spPr>
          <a:xfrm>
            <a:off x="381000" y="304800"/>
            <a:ext cx="8382000" cy="5943600"/>
          </a:xfrm>
        </p:spPr>
        <p:txBody>
          <a:bodyPr/>
          <a:lstStyle/>
          <a:p>
            <a:pPr algn="ctr">
              <a:buNone/>
            </a:pPr>
            <a:endParaRPr lang="en-US" dirty="0" smtClean="0"/>
          </a:p>
          <a:p>
            <a:pPr algn="ctr">
              <a:buNone/>
            </a:pPr>
            <a:endParaRPr lang="en-US" dirty="0" smtClean="0"/>
          </a:p>
          <a:p>
            <a:pPr algn="ctr">
              <a:buNone/>
            </a:pPr>
            <a:endParaRPr lang="en-US" dirty="0" smtClean="0"/>
          </a:p>
          <a:p>
            <a:pPr marL="111125" indent="-1588">
              <a:buNone/>
            </a:pPr>
            <a:r>
              <a:rPr lang="en-US" dirty="0" smtClean="0"/>
              <a:t>Whichever type, the contract must reflect that the contractor is required to provide information about: </a:t>
            </a:r>
          </a:p>
          <a:p>
            <a:pPr marL="111125" indent="-1588">
              <a:buNone/>
            </a:pPr>
            <a:endParaRPr lang="en-US" dirty="0" smtClean="0"/>
          </a:p>
          <a:p>
            <a:pPr marL="1260475" indent="-346075">
              <a:buFont typeface="Wingdings" pitchFamily="2" charset="2"/>
              <a:buChar char="ü"/>
            </a:pPr>
            <a:r>
              <a:rPr lang="en-US" sz="2800" dirty="0" smtClean="0"/>
              <a:t>How the funds were used;</a:t>
            </a:r>
          </a:p>
          <a:p>
            <a:pPr marL="1260475" indent="-346075">
              <a:buFont typeface="Wingdings" pitchFamily="2" charset="2"/>
              <a:buChar char="ü"/>
            </a:pPr>
            <a:r>
              <a:rPr lang="en-US" sz="2800" dirty="0" smtClean="0"/>
              <a:t>Total cost of the activity for which the funds were used; and</a:t>
            </a:r>
          </a:p>
          <a:p>
            <a:pPr marL="1260475" indent="-346075">
              <a:buFont typeface="Wingdings" pitchFamily="2" charset="2"/>
              <a:buChar char="ü"/>
            </a:pPr>
            <a:r>
              <a:rPr lang="en-US" sz="2800" dirty="0" smtClean="0"/>
              <a:t>Other records as will facilitate an effective audit.</a:t>
            </a:r>
          </a:p>
        </p:txBody>
      </p:sp>
      <p:sp>
        <p:nvSpPr>
          <p:cNvPr id="9219" name="Text Box 11"/>
          <p:cNvSpPr txBox="1">
            <a:spLocks noChangeArrowheads="1"/>
          </p:cNvSpPr>
          <p:nvPr/>
        </p:nvSpPr>
        <p:spPr bwMode="auto">
          <a:xfrm>
            <a:off x="2117725" y="2022475"/>
            <a:ext cx="184150" cy="457200"/>
          </a:xfrm>
          <a:prstGeom prst="rect">
            <a:avLst/>
          </a:prstGeom>
          <a:noFill/>
          <a:ln w="9525">
            <a:noFill/>
            <a:miter lim="800000"/>
            <a:headEnd/>
            <a:tailEnd/>
          </a:ln>
        </p:spPr>
        <p:txBody>
          <a:bodyPr wrap="none">
            <a:spAutoFit/>
          </a:bodyPr>
          <a:lstStyle/>
          <a:p>
            <a:endParaRPr lang="en-US" dirty="0"/>
          </a:p>
        </p:txBody>
      </p:sp>
      <p:sp>
        <p:nvSpPr>
          <p:cNvPr id="9221" name="Rectangle 9"/>
          <p:cNvSpPr>
            <a:spLocks noChangeArrowheads="1"/>
          </p:cNvSpPr>
          <p:nvPr/>
        </p:nvSpPr>
        <p:spPr bwMode="auto">
          <a:xfrm>
            <a:off x="1752600" y="3657600"/>
            <a:ext cx="5105400" cy="1066800"/>
          </a:xfrm>
          <a:prstGeom prst="rect">
            <a:avLst/>
          </a:prstGeom>
          <a:noFill/>
          <a:ln w="9525" algn="ctr">
            <a:noFill/>
            <a:miter lim="800000"/>
            <a:headEnd/>
            <a:tailEnd/>
          </a:ln>
        </p:spPr>
        <p:txBody>
          <a:bodyPr>
            <a:spAutoFit/>
          </a:bodyPr>
          <a:lstStyle/>
          <a:p>
            <a:r>
              <a:rPr lang="en-US" sz="3200" b="1" dirty="0">
                <a:solidFill>
                  <a:srgbClr val="333399"/>
                </a:solidFill>
                <a:latin typeface="Palatino Linotype" pitchFamily="18" charset="0"/>
              </a:rPr>
              <a:t/>
            </a:r>
            <a:br>
              <a:rPr lang="en-US" sz="3200" b="1" dirty="0">
                <a:solidFill>
                  <a:srgbClr val="333399"/>
                </a:solidFill>
                <a:latin typeface="Palatino Linotype" pitchFamily="18" charset="0"/>
              </a:rPr>
            </a:br>
            <a:endParaRPr lang="en-US" sz="3200" b="1" dirty="0">
              <a:solidFill>
                <a:srgbClr val="333399"/>
              </a:solidFill>
              <a:latin typeface="Palatino Linotype" pitchFamily="18" charset="0"/>
            </a:endParaRPr>
          </a:p>
        </p:txBody>
      </p:sp>
      <p:sp>
        <p:nvSpPr>
          <p:cNvPr id="9222" name="Rectangle 10"/>
          <p:cNvSpPr>
            <a:spLocks noChangeArrowheads="1"/>
          </p:cNvSpPr>
          <p:nvPr/>
        </p:nvSpPr>
        <p:spPr bwMode="auto">
          <a:xfrm>
            <a:off x="1600200" y="4495800"/>
            <a:ext cx="4922838" cy="579438"/>
          </a:xfrm>
          <a:prstGeom prst="rect">
            <a:avLst/>
          </a:prstGeom>
          <a:noFill/>
          <a:ln w="9525" algn="ctr">
            <a:noFill/>
            <a:miter lim="800000"/>
            <a:headEnd/>
            <a:tailEnd/>
          </a:ln>
        </p:spPr>
        <p:txBody>
          <a:bodyPr>
            <a:spAutoFit/>
          </a:bodyPr>
          <a:lstStyle/>
          <a:p>
            <a:endParaRPr lang="en-US" sz="3200" b="1" dirty="0">
              <a:solidFill>
                <a:srgbClr val="333399"/>
              </a:solidFill>
              <a:latin typeface="Palatino Linotype" pitchFamily="18" charset="0"/>
            </a:endParaRPr>
          </a:p>
        </p:txBody>
      </p:sp>
      <p:sp>
        <p:nvSpPr>
          <p:cNvPr id="9225" name="Text Box 13"/>
          <p:cNvSpPr txBox="1">
            <a:spLocks noChangeArrowheads="1"/>
          </p:cNvSpPr>
          <p:nvPr/>
        </p:nvSpPr>
        <p:spPr bwMode="auto">
          <a:xfrm>
            <a:off x="4327525" y="2936875"/>
            <a:ext cx="184150" cy="457200"/>
          </a:xfrm>
          <a:prstGeom prst="rect">
            <a:avLst/>
          </a:prstGeom>
          <a:noFill/>
          <a:ln w="9525">
            <a:noFill/>
            <a:miter lim="800000"/>
            <a:headEnd/>
            <a:tailEnd/>
          </a:ln>
        </p:spPr>
        <p:txBody>
          <a:bodyPr wrap="none">
            <a:spAutoFit/>
          </a:bodyPr>
          <a:lstStyle/>
          <a:p>
            <a:endParaRPr lang="en-US" dirty="0"/>
          </a:p>
        </p:txBody>
      </p:sp>
      <p:sp>
        <p:nvSpPr>
          <p:cNvPr id="10" name="Rounded Rectangle 9"/>
          <p:cNvSpPr/>
          <p:nvPr/>
        </p:nvSpPr>
        <p:spPr>
          <a:xfrm>
            <a:off x="914400" y="609600"/>
            <a:ext cx="7315200" cy="1219200"/>
          </a:xfrm>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smtClean="0">
              <a:solidFill>
                <a:schemeClr val="bg2">
                  <a:lumMod val="10000"/>
                </a:schemeClr>
              </a:solidFill>
              <a:latin typeface="Calibri" pitchFamily="34" charset="0"/>
              <a:cs typeface="Times New Roman" pitchFamily="18" charset="0"/>
            </a:endParaRPr>
          </a:p>
          <a:p>
            <a:pPr algn="ctr"/>
            <a:r>
              <a:rPr lang="en-US" sz="3200" b="1" dirty="0" smtClean="0">
                <a:solidFill>
                  <a:schemeClr val="bg2">
                    <a:lumMod val="10000"/>
                  </a:schemeClr>
                </a:solidFill>
                <a:latin typeface="Arial" pitchFamily="34" charset="0"/>
                <a:cs typeface="Arial" pitchFamily="34" charset="0"/>
              </a:rPr>
              <a:t>Further Clarification</a:t>
            </a:r>
          </a:p>
          <a:p>
            <a:pPr algn="ctr"/>
            <a:endParaRPr lang="en-US" sz="3600" b="1" dirty="0">
              <a:solidFill>
                <a:schemeClr val="bg2">
                  <a:lumMod val="10000"/>
                </a:schemeClr>
              </a:solidFill>
              <a:latin typeface="Calibri" pitchFamily="34" charset="0"/>
              <a:cs typeface="Times New Roman" pitchFamily="18" charset="0"/>
            </a:endParaRPr>
          </a:p>
        </p:txBody>
      </p:sp>
      <p:pic>
        <p:nvPicPr>
          <p:cNvPr id="8" name="Picture 3" descr="C:\Users\nola.cromer\AppData\Local\Microsoft\Windows\Temporary Internet Files\Content.IE5\XAIJSYSV\MCj04420360000[1].wmf"/>
          <p:cNvPicPr>
            <a:picLocks noChangeAspect="1" noChangeArrowheads="1"/>
          </p:cNvPicPr>
          <p:nvPr/>
        </p:nvPicPr>
        <p:blipFill>
          <a:blip r:embed="rId3" cstate="print"/>
          <a:srcRect/>
          <a:stretch>
            <a:fillRect/>
          </a:stretch>
        </p:blipFill>
        <p:spPr bwMode="auto">
          <a:xfrm>
            <a:off x="7010400" y="914400"/>
            <a:ext cx="1081087" cy="7620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F9D81DB-6208-417F-9A92-547141AA2619}" type="slidenum">
              <a:rPr lang="en-US"/>
              <a:pPr/>
              <a:t>31</a:t>
            </a:fld>
            <a:endParaRPr lang="en-US" dirty="0"/>
          </a:p>
        </p:txBody>
      </p:sp>
      <p:sp>
        <p:nvSpPr>
          <p:cNvPr id="161795" name="Rectangle 3"/>
          <p:cNvSpPr>
            <a:spLocks noGrp="1" noChangeArrowheads="1"/>
          </p:cNvSpPr>
          <p:nvPr>
            <p:ph idx="1"/>
          </p:nvPr>
        </p:nvSpPr>
        <p:spPr>
          <a:xfrm>
            <a:off x="457200" y="1981200"/>
            <a:ext cx="8001000" cy="4114800"/>
          </a:xfrm>
        </p:spPr>
        <p:txBody>
          <a:bodyPr/>
          <a:lstStyle/>
          <a:p>
            <a:pPr>
              <a:buFontTx/>
              <a:buNone/>
            </a:pPr>
            <a:r>
              <a:rPr lang="en-US" dirty="0">
                <a:cs typeface="Times New Roman" pitchFamily="18" charset="0"/>
              </a:rPr>
              <a:t>   </a:t>
            </a:r>
            <a:r>
              <a:rPr lang="en-US" sz="2400" dirty="0" smtClean="0">
                <a:cs typeface="Times New Roman" pitchFamily="18" charset="0"/>
              </a:rPr>
              <a:t>At </a:t>
            </a:r>
            <a:r>
              <a:rPr lang="en-US" sz="2400" dirty="0">
                <a:cs typeface="Times New Roman" pitchFamily="18" charset="0"/>
              </a:rPr>
              <a:t>the end of the school year, the </a:t>
            </a:r>
            <a:r>
              <a:rPr lang="en-US" sz="2400" dirty="0" smtClean="0">
                <a:cs typeface="Times New Roman" pitchFamily="18" charset="0"/>
              </a:rPr>
              <a:t>instructional, professional development, and family involvement costs </a:t>
            </a:r>
            <a:r>
              <a:rPr lang="en-US" sz="2400" dirty="0">
                <a:cs typeface="Times New Roman" pitchFamily="18" charset="0"/>
              </a:rPr>
              <a:t>charged on the invoices should total the amount of funds generated by poverty private school children.  </a:t>
            </a:r>
            <a:endParaRPr lang="en-US" sz="2400" dirty="0" smtClean="0">
              <a:cs typeface="Times New Roman" pitchFamily="18" charset="0"/>
            </a:endParaRPr>
          </a:p>
          <a:p>
            <a:pPr>
              <a:buFontTx/>
              <a:buNone/>
            </a:pPr>
            <a:endParaRPr lang="en-US" sz="2400" dirty="0" smtClean="0">
              <a:cs typeface="Times New Roman" pitchFamily="18" charset="0"/>
            </a:endParaRPr>
          </a:p>
          <a:p>
            <a:pPr>
              <a:buFontTx/>
              <a:buNone/>
            </a:pPr>
            <a:r>
              <a:rPr lang="en-US" sz="2400" dirty="0" smtClean="0">
                <a:cs typeface="Times New Roman" pitchFamily="18" charset="0"/>
              </a:rPr>
              <a:t>   </a:t>
            </a:r>
            <a:endParaRPr lang="en-US" sz="2400" dirty="0">
              <a:cs typeface="Times New Roman" pitchFamily="18" charset="0"/>
            </a:endParaRPr>
          </a:p>
        </p:txBody>
      </p:sp>
      <p:sp>
        <p:nvSpPr>
          <p:cNvPr id="6" name="Title 5"/>
          <p:cNvSpPr>
            <a:spLocks noGrp="1"/>
          </p:cNvSpPr>
          <p:nvPr>
            <p:ph type="title"/>
          </p:nvPr>
        </p:nvSpPr>
        <p:spPr>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en-US" sz="3600" dirty="0" smtClean="0">
                <a:solidFill>
                  <a:schemeClr val="bg2">
                    <a:lumMod val="10000"/>
                  </a:schemeClr>
                </a:solidFill>
                <a:latin typeface="Calibri" pitchFamily="34" charset="0"/>
                <a:cs typeface="Times New Roman" pitchFamily="18" charset="0"/>
              </a:rPr>
              <a:t/>
            </a:r>
            <a:br>
              <a:rPr lang="en-US" sz="3600" dirty="0" smtClean="0">
                <a:solidFill>
                  <a:schemeClr val="bg2">
                    <a:lumMod val="10000"/>
                  </a:schemeClr>
                </a:solidFill>
                <a:latin typeface="Calibri" pitchFamily="34" charset="0"/>
                <a:cs typeface="Times New Roman" pitchFamily="18" charset="0"/>
              </a:rPr>
            </a:br>
            <a:r>
              <a:rPr lang="en-US" sz="3600" dirty="0" smtClean="0">
                <a:solidFill>
                  <a:schemeClr val="bg2">
                    <a:lumMod val="10000"/>
                  </a:schemeClr>
                </a:solidFill>
                <a:latin typeface="Arial" pitchFamily="34" charset="0"/>
                <a:cs typeface="Arial" pitchFamily="34" charset="0"/>
              </a:rPr>
              <a:t>Further Clarification</a:t>
            </a:r>
            <a:br>
              <a:rPr lang="en-US" sz="3600" dirty="0" smtClean="0">
                <a:solidFill>
                  <a:schemeClr val="bg2">
                    <a:lumMod val="10000"/>
                  </a:schemeClr>
                </a:solidFill>
                <a:latin typeface="Arial" pitchFamily="34" charset="0"/>
                <a:cs typeface="Arial" pitchFamily="34" charset="0"/>
              </a:rPr>
            </a:br>
            <a:endParaRPr lang="en-US" sz="3600" b="1" dirty="0">
              <a:solidFill>
                <a:schemeClr val="bg2">
                  <a:lumMod val="10000"/>
                </a:schemeClr>
              </a:solidFill>
              <a:latin typeface="Arial" pitchFamily="34" charset="0"/>
              <a:cs typeface="Arial" pitchFamily="34" charset="0"/>
            </a:endParaRPr>
          </a:p>
        </p:txBody>
      </p:sp>
      <p:pic>
        <p:nvPicPr>
          <p:cNvPr id="2050" name="Picture 2" descr="C:\Users\nola.cromer\AppData\Local\Microsoft\Windows\Temporary Internet Files\Content.IE5\JJ7I9H2D\MPj04011260000[1].jpg"/>
          <p:cNvPicPr>
            <a:picLocks noChangeAspect="1" noChangeArrowheads="1"/>
          </p:cNvPicPr>
          <p:nvPr/>
        </p:nvPicPr>
        <p:blipFill>
          <a:blip r:embed="rId3" cstate="print"/>
          <a:srcRect/>
          <a:stretch>
            <a:fillRect/>
          </a:stretch>
        </p:blipFill>
        <p:spPr bwMode="auto">
          <a:xfrm>
            <a:off x="5791200" y="4038600"/>
            <a:ext cx="2496312" cy="2435352"/>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4E3A6C7B-9671-4D5A-86AB-E7D4E77AC0C8}" type="slidenum">
              <a:rPr lang="en-US"/>
              <a:pPr/>
              <a:t>32</a:t>
            </a:fld>
            <a:endParaRPr lang="en-US" dirty="0"/>
          </a:p>
        </p:txBody>
      </p:sp>
      <p:sp>
        <p:nvSpPr>
          <p:cNvPr id="130054" name="Rectangle 6"/>
          <p:cNvSpPr>
            <a:spLocks noGrp="1" noChangeArrowheads="1"/>
          </p:cNvSpPr>
          <p:nvPr>
            <p:ph type="body" sz="half" idx="2"/>
          </p:nvPr>
        </p:nvSpPr>
        <p:spPr>
          <a:xfrm>
            <a:off x="685800" y="3733800"/>
            <a:ext cx="7772400" cy="2286000"/>
          </a:xfrm>
        </p:spPr>
        <p:txBody>
          <a:bodyPr/>
          <a:lstStyle/>
          <a:p>
            <a:pPr algn="ctr">
              <a:buNone/>
            </a:pPr>
            <a:r>
              <a:rPr lang="en-US" sz="2800" b="1" dirty="0"/>
              <a:t>Contractor’s administrative costs</a:t>
            </a:r>
          </a:p>
          <a:p>
            <a:pPr>
              <a:buFont typeface="Arial" pitchFamily="34" charset="0"/>
              <a:buChar char="•"/>
            </a:pPr>
            <a:endParaRPr lang="en-US" sz="2000" dirty="0"/>
          </a:p>
          <a:p>
            <a:pPr>
              <a:buFont typeface="Arial" pitchFamily="34" charset="0"/>
              <a:buChar char="•"/>
            </a:pPr>
            <a:r>
              <a:rPr lang="en-US" sz="2400" dirty="0"/>
              <a:t>Must be included in the LEA’s </a:t>
            </a:r>
            <a:r>
              <a:rPr lang="en-US" sz="2400" dirty="0" smtClean="0"/>
              <a:t>reservation for administration (section </a:t>
            </a:r>
            <a:r>
              <a:rPr lang="en-US" sz="2400" dirty="0"/>
              <a:t>200.77(f</a:t>
            </a:r>
            <a:r>
              <a:rPr lang="en-US" sz="2400" dirty="0" smtClean="0"/>
              <a:t>))</a:t>
            </a:r>
            <a:endParaRPr lang="en-US" sz="2400" dirty="0"/>
          </a:p>
        </p:txBody>
      </p:sp>
      <p:pic>
        <p:nvPicPr>
          <p:cNvPr id="130055" name="Picture 7" descr="MCj04241980000[1]"/>
          <p:cNvPicPr>
            <a:picLocks noGrp="1" noChangeAspect="1" noChangeArrowheads="1"/>
          </p:cNvPicPr>
          <p:nvPr>
            <p:ph sz="half" idx="1"/>
          </p:nvPr>
        </p:nvPicPr>
        <p:blipFill>
          <a:blip r:embed="rId3" cstate="print"/>
          <a:srcRect/>
          <a:stretch>
            <a:fillRect/>
          </a:stretch>
        </p:blipFill>
        <p:spPr>
          <a:xfrm>
            <a:off x="2819400" y="1981201"/>
            <a:ext cx="3429000" cy="1447800"/>
          </a:xfrm>
          <a:noFill/>
          <a:ln/>
        </p:spPr>
      </p:pic>
      <p:sp>
        <p:nvSpPr>
          <p:cNvPr id="6" name="Title 5"/>
          <p:cNvSpPr>
            <a:spLocks noGrp="1"/>
          </p:cNvSpPr>
          <p:nvPr>
            <p:ph type="title"/>
          </p:nvPr>
        </p:nvSpPr>
        <p:spPr>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en-US" sz="3600" dirty="0" smtClean="0">
                <a:solidFill>
                  <a:schemeClr val="bg2">
                    <a:lumMod val="10000"/>
                  </a:schemeClr>
                </a:solidFill>
                <a:latin typeface="Calibri" pitchFamily="34" charset="0"/>
                <a:cs typeface="Times New Roman" pitchFamily="18" charset="0"/>
              </a:rPr>
              <a:t/>
            </a:r>
            <a:br>
              <a:rPr lang="en-US" sz="3600" dirty="0" smtClean="0">
                <a:solidFill>
                  <a:schemeClr val="bg2">
                    <a:lumMod val="10000"/>
                  </a:schemeClr>
                </a:solidFill>
                <a:latin typeface="Calibri" pitchFamily="34" charset="0"/>
                <a:cs typeface="Times New Roman" pitchFamily="18" charset="0"/>
              </a:rPr>
            </a:br>
            <a:r>
              <a:rPr lang="en-US" sz="3600" dirty="0" smtClean="0">
                <a:solidFill>
                  <a:schemeClr val="bg2">
                    <a:lumMod val="10000"/>
                  </a:schemeClr>
                </a:solidFill>
                <a:latin typeface="Arial" pitchFamily="34" charset="0"/>
                <a:cs typeface="Arial" pitchFamily="34" charset="0"/>
              </a:rPr>
              <a:t>Further Clarification</a:t>
            </a:r>
            <a:br>
              <a:rPr lang="en-US" sz="3600" dirty="0" smtClean="0">
                <a:solidFill>
                  <a:schemeClr val="bg2">
                    <a:lumMod val="10000"/>
                  </a:schemeClr>
                </a:solidFill>
                <a:latin typeface="Arial" pitchFamily="34" charset="0"/>
                <a:cs typeface="Arial" pitchFamily="34" charset="0"/>
              </a:rPr>
            </a:br>
            <a:r>
              <a:rPr lang="en-US" sz="3600" dirty="0" smtClean="0">
                <a:solidFill>
                  <a:schemeClr val="bg2">
                    <a:lumMod val="10000"/>
                  </a:schemeClr>
                </a:solidFill>
                <a:latin typeface="Calibri" pitchFamily="34" charset="0"/>
                <a:cs typeface="Times New Roman" pitchFamily="18" charset="0"/>
              </a:rPr>
              <a:t> </a:t>
            </a:r>
            <a:endParaRPr lang="en-US" sz="3600" b="1" dirty="0">
              <a:solidFill>
                <a:schemeClr val="bg2">
                  <a:lumMod val="10000"/>
                </a:schemeClr>
              </a:solidFill>
              <a:latin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4E3A6C7B-9671-4D5A-86AB-E7D4E77AC0C8}" type="slidenum">
              <a:rPr lang="en-US"/>
              <a:pPr/>
              <a:t>33</a:t>
            </a:fld>
            <a:endParaRPr lang="en-US" dirty="0"/>
          </a:p>
        </p:txBody>
      </p:sp>
      <p:sp>
        <p:nvSpPr>
          <p:cNvPr id="130054" name="Rectangle 6"/>
          <p:cNvSpPr>
            <a:spLocks noGrp="1" noChangeArrowheads="1"/>
          </p:cNvSpPr>
          <p:nvPr>
            <p:ph type="body" sz="half" idx="2"/>
          </p:nvPr>
        </p:nvSpPr>
        <p:spPr>
          <a:xfrm>
            <a:off x="685800" y="3733800"/>
            <a:ext cx="7772400" cy="2286000"/>
          </a:xfrm>
        </p:spPr>
        <p:txBody>
          <a:bodyPr/>
          <a:lstStyle/>
          <a:p>
            <a:pPr algn="ctr">
              <a:buNone/>
            </a:pPr>
            <a:r>
              <a:rPr lang="en-US" sz="2400" dirty="0" smtClean="0"/>
              <a:t>Ultimately, the LEA is responsible for ensuring that Title I services to eligible private school children, their teachers and families are compliant.</a:t>
            </a:r>
            <a:endParaRPr lang="en-US" sz="2400" dirty="0"/>
          </a:p>
        </p:txBody>
      </p:sp>
      <p:sp>
        <p:nvSpPr>
          <p:cNvPr id="6" name="Title 5"/>
          <p:cNvSpPr>
            <a:spLocks noGrp="1"/>
          </p:cNvSpPr>
          <p:nvPr>
            <p:ph type="title"/>
          </p:nvPr>
        </p:nvSpPr>
        <p:spPr>
          <a:prstGeom prst="roundRect">
            <a:avLst/>
          </a:prstGeom>
          <a:solidFill>
            <a:schemeClr val="bg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en-US" sz="3600" dirty="0" smtClean="0">
                <a:solidFill>
                  <a:schemeClr val="bg2">
                    <a:lumMod val="10000"/>
                  </a:schemeClr>
                </a:solidFill>
                <a:latin typeface="Calibri" pitchFamily="34" charset="0"/>
                <a:cs typeface="Times New Roman" pitchFamily="18" charset="0"/>
              </a:rPr>
              <a:t/>
            </a:r>
            <a:br>
              <a:rPr lang="en-US" sz="3600" dirty="0" smtClean="0">
                <a:solidFill>
                  <a:schemeClr val="bg2">
                    <a:lumMod val="10000"/>
                  </a:schemeClr>
                </a:solidFill>
                <a:latin typeface="Calibri" pitchFamily="34" charset="0"/>
                <a:cs typeface="Times New Roman" pitchFamily="18" charset="0"/>
              </a:rPr>
            </a:br>
            <a:r>
              <a:rPr lang="en-US" sz="3600" dirty="0" smtClean="0">
                <a:solidFill>
                  <a:schemeClr val="bg2">
                    <a:lumMod val="10000"/>
                  </a:schemeClr>
                </a:solidFill>
                <a:latin typeface="Arial" pitchFamily="34" charset="0"/>
                <a:cs typeface="Arial" pitchFamily="34" charset="0"/>
              </a:rPr>
              <a:t>Further Clarification</a:t>
            </a:r>
            <a:r>
              <a:rPr lang="en-US" sz="3600" dirty="0" smtClean="0">
                <a:solidFill>
                  <a:schemeClr val="bg2">
                    <a:lumMod val="10000"/>
                  </a:schemeClr>
                </a:solidFill>
                <a:latin typeface="Calibri" pitchFamily="34" charset="0"/>
                <a:cs typeface="Times New Roman" pitchFamily="18" charset="0"/>
              </a:rPr>
              <a:t/>
            </a:r>
            <a:br>
              <a:rPr lang="en-US" sz="3600" dirty="0" smtClean="0">
                <a:solidFill>
                  <a:schemeClr val="bg2">
                    <a:lumMod val="10000"/>
                  </a:schemeClr>
                </a:solidFill>
                <a:latin typeface="Calibri" pitchFamily="34" charset="0"/>
                <a:cs typeface="Times New Roman" pitchFamily="18" charset="0"/>
              </a:rPr>
            </a:br>
            <a:r>
              <a:rPr lang="en-US" sz="3600" dirty="0" smtClean="0">
                <a:solidFill>
                  <a:schemeClr val="bg2">
                    <a:lumMod val="10000"/>
                  </a:schemeClr>
                </a:solidFill>
                <a:latin typeface="Calibri" pitchFamily="34" charset="0"/>
                <a:cs typeface="Times New Roman" pitchFamily="18" charset="0"/>
              </a:rPr>
              <a:t> </a:t>
            </a:r>
            <a:endParaRPr lang="en-US" sz="3600" b="1" dirty="0">
              <a:solidFill>
                <a:schemeClr val="bg2">
                  <a:lumMod val="10000"/>
                </a:schemeClr>
              </a:solidFill>
              <a:latin typeface="Calibri" pitchFamily="34" charset="0"/>
              <a:cs typeface="Times New Roman" pitchFamily="18" charset="0"/>
            </a:endParaRPr>
          </a:p>
        </p:txBody>
      </p:sp>
      <p:sp>
        <p:nvSpPr>
          <p:cNvPr id="7" name="Content Placeholder 6"/>
          <p:cNvSpPr>
            <a:spLocks noGrp="1"/>
          </p:cNvSpPr>
          <p:nvPr>
            <p:ph sz="half" idx="1"/>
          </p:nvPr>
        </p:nvSpPr>
        <p:spPr/>
        <p:txBody>
          <a:bodyPr/>
          <a:lstStyle/>
          <a:p>
            <a:endParaRPr lang="en-US" dirty="0"/>
          </a:p>
        </p:txBody>
      </p:sp>
      <p:pic>
        <p:nvPicPr>
          <p:cNvPr id="1027" name="Picture 3" descr="C:\Users\nola.cromer\AppData\Local\Microsoft\Windows\Temporary Internet Files\Content.IE5\XAIJSYSV\MMj01855870000[1].gif"/>
          <p:cNvPicPr>
            <a:picLocks noChangeAspect="1" noChangeArrowheads="1" noCrop="1"/>
          </p:cNvPicPr>
          <p:nvPr/>
        </p:nvPicPr>
        <p:blipFill>
          <a:blip r:embed="rId3" cstate="print"/>
          <a:srcRect/>
          <a:stretch>
            <a:fillRect/>
          </a:stretch>
        </p:blipFill>
        <p:spPr bwMode="auto">
          <a:xfrm>
            <a:off x="3810000" y="2209800"/>
            <a:ext cx="1752600" cy="106680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838200" y="1066800"/>
            <a:ext cx="7467600" cy="4572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w="9525">
            <a:noFill/>
            <a:miter lim="800000"/>
            <a:headEnd/>
            <a:tailEnd/>
          </a:ln>
        </p:spPr>
        <p:txBody>
          <a:bodyPr/>
          <a:lstStyle/>
          <a:p>
            <a:pPr marL="273050" indent="-342900" eaLnBrk="0" hangingPunct="0">
              <a:buFont typeface="Arial" charset="0"/>
              <a:buNone/>
            </a:pPr>
            <a:r>
              <a:rPr lang="en-US" sz="9600" dirty="0">
                <a:solidFill>
                  <a:schemeClr val="tx2"/>
                </a:solidFill>
                <a:latin typeface="Calibri" pitchFamily="-110" charset="0"/>
              </a:rPr>
              <a:t>Questions</a:t>
            </a:r>
          </a:p>
          <a:p>
            <a:pPr marL="273050" indent="-342900" algn="ctr" eaLnBrk="0" hangingPunct="0">
              <a:buFont typeface="Arial" charset="0"/>
              <a:buNone/>
            </a:pPr>
            <a:endParaRPr lang="en-US" sz="9600" dirty="0">
              <a:solidFill>
                <a:schemeClr val="tx2"/>
              </a:solidFill>
              <a:latin typeface="Calibri" pitchFamily="-110" charset="0"/>
            </a:endParaRPr>
          </a:p>
          <a:p>
            <a:pPr marL="273050" indent="-342900" algn="r" eaLnBrk="0" hangingPunct="0">
              <a:buFont typeface="Arial" charset="0"/>
              <a:buNone/>
            </a:pPr>
            <a:r>
              <a:rPr lang="en-US" sz="9600" dirty="0">
                <a:solidFill>
                  <a:schemeClr val="tx2"/>
                </a:solidFill>
                <a:latin typeface="Calibri" pitchFamily="-110" charset="0"/>
              </a:rPr>
              <a:t>Answers</a:t>
            </a:r>
          </a:p>
        </p:txBody>
      </p:sp>
      <p:pic>
        <p:nvPicPr>
          <p:cNvPr id="8" name="Picture 8" descr="http://www.fotosearch.com/bthumb/ARP/ARP122/ampersand_bl.jpg"/>
          <p:cNvPicPr>
            <a:picLocks noChangeAspect="1" noChangeArrowheads="1"/>
          </p:cNvPicPr>
          <p:nvPr/>
        </p:nvPicPr>
        <p:blipFill>
          <a:blip r:embed="rId3" cstate="print">
            <a:duotone>
              <a:prstClr val="black"/>
              <a:schemeClr val="tx2">
                <a:tint val="45000"/>
                <a:satMod val="400000"/>
              </a:schemeClr>
            </a:duotone>
          </a:blip>
          <a:srcRect/>
          <a:stretch>
            <a:fillRect/>
          </a:stretch>
        </p:blipFill>
        <p:spPr bwMode="auto">
          <a:xfrm>
            <a:off x="3352800" y="2819400"/>
            <a:ext cx="2775655" cy="1447799"/>
          </a:xfrm>
          <a:prstGeom prst="rect">
            <a:avLst/>
          </a:prstGeom>
          <a:noFill/>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676400"/>
          </a:xfrm>
          <a:effectLst>
            <a:innerShdw blurRad="63500" dist="50800" dir="5400000">
              <a:prstClr val="black">
                <a:alpha val="50000"/>
              </a:prstClr>
            </a:innerShdw>
            <a:reflection blurRad="6350" stA="52000" endA="300" endPos="35000" dir="5400000" sy="-100000" algn="bl" rotWithShape="0"/>
          </a:effectLst>
          <a:scene3d>
            <a:camera prst="orthographicFront"/>
            <a:lightRig rig="threePt" dir="t"/>
          </a:scene3d>
          <a:sp3d>
            <a:bevelT/>
          </a:sp3d>
        </p:spPr>
        <p:txBody>
          <a:bodyPr>
            <a:noAutofit/>
          </a:bodyPr>
          <a:lstStyle/>
          <a:p>
            <a:pPr indent="0">
              <a:spcBef>
                <a:spcPts val="1800"/>
              </a:spcBef>
              <a:defRPr/>
            </a:pPr>
            <a:r>
              <a:rPr lang="en-US" sz="3600" dirty="0" smtClean="0">
                <a:ea typeface="+mn-ea"/>
              </a:rPr>
              <a:t>FOR ADDITIONAL INFORMATION</a:t>
            </a:r>
            <a:endParaRPr sz="3600" dirty="0">
              <a:ea typeface="+mn-ea"/>
            </a:endParaRPr>
          </a:p>
        </p:txBody>
      </p:sp>
      <p:sp>
        <p:nvSpPr>
          <p:cNvPr id="3" name="TextBox 2"/>
          <p:cNvSpPr txBox="1"/>
          <p:nvPr/>
        </p:nvSpPr>
        <p:spPr>
          <a:xfrm>
            <a:off x="381000" y="2057401"/>
            <a:ext cx="8458200" cy="2677656"/>
          </a:xfrm>
          <a:prstGeom prst="rect">
            <a:avLst/>
          </a:prstGeom>
          <a:noFill/>
        </p:spPr>
        <p:txBody>
          <a:bodyPr wrap="square" rtlCol="0">
            <a:spAutoFit/>
          </a:bodyPr>
          <a:lstStyle/>
          <a:p>
            <a:pPr marL="287338" indent="-287338" algn="ctr">
              <a:tabLst>
                <a:tab pos="287338" algn="l"/>
              </a:tabLst>
            </a:pPr>
            <a:r>
              <a:rPr lang="en-US" sz="2400" dirty="0" smtClean="0">
                <a:solidFill>
                  <a:schemeClr val="tx2"/>
                </a:solidFill>
              </a:rPr>
              <a:t> </a:t>
            </a:r>
            <a:r>
              <a:rPr lang="en-US" sz="2400" b="1" dirty="0" smtClean="0">
                <a:solidFill>
                  <a:schemeClr val="tx2"/>
                </a:solidFill>
              </a:rPr>
              <a:t>Nola Cromer</a:t>
            </a:r>
          </a:p>
          <a:p>
            <a:pPr marL="287338" indent="-287338" algn="ctr">
              <a:tabLst>
                <a:tab pos="287338" algn="l"/>
              </a:tabLst>
            </a:pPr>
            <a:r>
              <a:rPr lang="en-US" sz="2400" b="1" dirty="0" smtClean="0">
                <a:solidFill>
                  <a:schemeClr val="tx2"/>
                </a:solidFill>
                <a:hlinkClick r:id="rId3"/>
              </a:rPr>
              <a:t>nola.cromer@ed.gov</a:t>
            </a:r>
            <a:endParaRPr lang="en-US" sz="2400" b="1" dirty="0" smtClean="0">
              <a:solidFill>
                <a:schemeClr val="tx2"/>
              </a:solidFill>
            </a:endParaRPr>
          </a:p>
          <a:p>
            <a:pPr marL="287338" indent="-287338" algn="ctr">
              <a:tabLst>
                <a:tab pos="287338" algn="l"/>
              </a:tabLst>
            </a:pPr>
            <a:r>
              <a:rPr lang="en-US" sz="2400" b="1" dirty="0" smtClean="0">
                <a:solidFill>
                  <a:schemeClr val="tx2"/>
                </a:solidFill>
              </a:rPr>
              <a:t>(202) 205-4158</a:t>
            </a:r>
          </a:p>
          <a:p>
            <a:pPr marL="287338" indent="-287338" algn="ctr">
              <a:tabLst>
                <a:tab pos="287338" algn="l"/>
              </a:tabLst>
            </a:pPr>
            <a:endParaRPr lang="en-US" sz="2400" b="1" dirty="0" smtClean="0">
              <a:solidFill>
                <a:schemeClr val="tx2"/>
              </a:solidFill>
            </a:endParaRPr>
          </a:p>
          <a:p>
            <a:pPr marL="287338" indent="-287338" algn="ctr">
              <a:tabLst>
                <a:tab pos="287338" algn="l"/>
              </a:tabLst>
            </a:pPr>
            <a:r>
              <a:rPr lang="en-US" sz="2400" b="1" dirty="0" smtClean="0">
                <a:solidFill>
                  <a:schemeClr val="tx2"/>
                </a:solidFill>
              </a:rPr>
              <a:t>Virginia Berg</a:t>
            </a:r>
          </a:p>
          <a:p>
            <a:pPr marL="287338" indent="-287338" algn="ctr">
              <a:tabLst>
                <a:tab pos="287338" algn="l"/>
              </a:tabLst>
            </a:pPr>
            <a:r>
              <a:rPr lang="en-US" sz="2400" b="1" dirty="0" smtClean="0">
                <a:solidFill>
                  <a:schemeClr val="tx2"/>
                </a:solidFill>
                <a:hlinkClick r:id="rId4"/>
              </a:rPr>
              <a:t>Virginia.berg@ed.gov</a:t>
            </a:r>
            <a:endParaRPr lang="en-US" sz="2400" b="1" dirty="0" smtClean="0">
              <a:solidFill>
                <a:schemeClr val="tx2"/>
              </a:solidFill>
            </a:endParaRPr>
          </a:p>
          <a:p>
            <a:pPr marL="287338" indent="-287338" algn="ctr">
              <a:tabLst>
                <a:tab pos="287338" algn="l"/>
              </a:tabLst>
            </a:pPr>
            <a:r>
              <a:rPr lang="en-US" sz="2400" b="1" dirty="0" smtClean="0">
                <a:solidFill>
                  <a:schemeClr val="tx2"/>
                </a:solidFill>
              </a:rPr>
              <a:t>(202) 260-0926</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5105400"/>
          </a:xfrm>
        </p:spPr>
        <p:txBody>
          <a:bodyPr/>
          <a:lstStyle/>
          <a:p>
            <a:pPr marL="177800" indent="0">
              <a:buNone/>
            </a:pPr>
            <a:endParaRPr lang="en-US" dirty="0" smtClean="0"/>
          </a:p>
          <a:p>
            <a:pPr marL="177800" indent="0" algn="ctr">
              <a:buNone/>
            </a:pPr>
            <a:r>
              <a:rPr lang="en-US" sz="3200" b="1" i="1" dirty="0" smtClean="0">
                <a:solidFill>
                  <a:srgbClr val="C00000"/>
                </a:solidFill>
              </a:rPr>
              <a:t>WHY?</a:t>
            </a:r>
          </a:p>
          <a:p>
            <a:pPr marL="177800" indent="0">
              <a:buNone/>
            </a:pPr>
            <a:r>
              <a:rPr lang="en-US" sz="2400" dirty="0" smtClean="0"/>
              <a:t>Section 200.66(b)(2) of the Title I regulations prohibit LEAs from using Title I funds for the needs of the private school or the general needs of children in the private school. </a:t>
            </a:r>
          </a:p>
          <a:p>
            <a:pPr indent="-57150">
              <a:buNone/>
            </a:pPr>
            <a:endParaRPr lang="en-US" sz="2400" dirty="0" smtClean="0"/>
          </a:p>
          <a:p>
            <a:pPr marL="287338" indent="0">
              <a:buNone/>
            </a:pPr>
            <a:r>
              <a:rPr lang="en-US" sz="2400" dirty="0" smtClean="0"/>
              <a:t>Section 200.67(c)(1) of the Title I regulations requires that any Title I funded equipment or supplies placed in the private school are used for Title I purposes only.</a:t>
            </a: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ALLOWABLE COSTS </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2051" name="Picture 3" descr="C:\Users\nola.cromer\AppData\Local\Microsoft\Windows\Temporary Internet Files\Content.IE5\73K3ZVBB\MCj03788590000[1].wmf"/>
          <p:cNvPicPr>
            <a:picLocks noChangeAspect="1" noChangeArrowheads="1"/>
          </p:cNvPicPr>
          <p:nvPr/>
        </p:nvPicPr>
        <p:blipFill>
          <a:blip r:embed="rId3" cstate="print"/>
          <a:srcRect/>
          <a:stretch>
            <a:fillRect/>
          </a:stretch>
        </p:blipFill>
        <p:spPr bwMode="auto">
          <a:xfrm>
            <a:off x="7772400" y="1295400"/>
            <a:ext cx="989990" cy="838201"/>
          </a:xfrm>
          <a:prstGeom prst="rect">
            <a:avLst/>
          </a:prstGeom>
          <a:noFill/>
        </p:spPr>
      </p:pic>
      <p:pic>
        <p:nvPicPr>
          <p:cNvPr id="2052" name="Picture 4" descr="C:\Users\nola.cromer\AppData\Local\Microsoft\Windows\Temporary Internet Files\Content.IE5\XAIJSYSV\MCj04326650000[1].png"/>
          <p:cNvPicPr>
            <a:picLocks noChangeAspect="1" noChangeArrowheads="1"/>
          </p:cNvPicPr>
          <p:nvPr/>
        </p:nvPicPr>
        <p:blipFill>
          <a:blip r:embed="rId4" cstate="print"/>
          <a:srcRect/>
          <a:stretch>
            <a:fillRect/>
          </a:stretch>
        </p:blipFill>
        <p:spPr bwMode="auto">
          <a:xfrm>
            <a:off x="685800" y="5334000"/>
            <a:ext cx="1009650" cy="1238250"/>
          </a:xfrm>
          <a:prstGeom prst="rect">
            <a:avLst/>
          </a:prstGeom>
          <a:noFill/>
        </p:spPr>
      </p:pic>
      <p:sp>
        <p:nvSpPr>
          <p:cNvPr id="11" name="TextBox 10"/>
          <p:cNvSpPr txBox="1"/>
          <p:nvPr/>
        </p:nvSpPr>
        <p:spPr>
          <a:xfrm>
            <a:off x="1828800" y="1752600"/>
            <a:ext cx="1371600" cy="369332"/>
          </a:xfrm>
          <a:prstGeom prst="rect">
            <a:avLst/>
          </a:prstGeom>
          <a:noFill/>
        </p:spPr>
        <p:txBody>
          <a:bodyPr wrap="square" rtlCol="0">
            <a:spAutoFit/>
          </a:bodyPr>
          <a:lstStyle/>
          <a:p>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5105400"/>
          </a:xfrm>
        </p:spPr>
        <p:txBody>
          <a:bodyPr/>
          <a:lstStyle/>
          <a:p>
            <a:pPr marL="177800" indent="0">
              <a:buNone/>
            </a:pPr>
            <a:endParaRPr lang="en-US" dirty="0" smtClean="0"/>
          </a:p>
          <a:p>
            <a:pPr marL="177800" indent="0" algn="ctr">
              <a:buNone/>
            </a:pPr>
            <a:r>
              <a:rPr lang="en-US" sz="3200" b="1" i="1" dirty="0" smtClean="0">
                <a:solidFill>
                  <a:srgbClr val="C00000"/>
                </a:solidFill>
              </a:rPr>
              <a:t>WHY?</a:t>
            </a:r>
          </a:p>
          <a:p>
            <a:pPr marL="177800" indent="0" algn="ctr">
              <a:buNone/>
            </a:pPr>
            <a:endParaRPr lang="en-US" sz="3200" b="1" i="1" dirty="0" smtClean="0">
              <a:solidFill>
                <a:srgbClr val="C00000"/>
              </a:solidFill>
            </a:endParaRPr>
          </a:p>
          <a:p>
            <a:pPr indent="-3175">
              <a:buNone/>
            </a:pPr>
            <a:r>
              <a:rPr lang="en-US" sz="2400" dirty="0" smtClean="0"/>
              <a:t>Section 1120(d)(1) of the ESEA requires that the LEA maintain control of the Title I funds, materials, equipment and property.</a:t>
            </a:r>
            <a:endParaRPr lang="en-US" sz="24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ALLOWABLE COSTS </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
        <p:nvSpPr>
          <p:cNvPr id="11" name="TextBox 10"/>
          <p:cNvSpPr txBox="1"/>
          <p:nvPr/>
        </p:nvSpPr>
        <p:spPr>
          <a:xfrm>
            <a:off x="1828800" y="1752600"/>
            <a:ext cx="1371600" cy="369332"/>
          </a:xfrm>
          <a:prstGeom prst="rect">
            <a:avLst/>
          </a:prstGeom>
          <a:noFill/>
        </p:spPr>
        <p:txBody>
          <a:bodyPr wrap="square" rtlCol="0">
            <a:spAutoFit/>
          </a:bodyPr>
          <a:lstStyle/>
          <a:p>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5105400"/>
          </a:xfrm>
        </p:spPr>
        <p:txBody>
          <a:bodyPr/>
          <a:lstStyle/>
          <a:p>
            <a:pPr marL="177800" indent="0">
              <a:buNone/>
            </a:pPr>
            <a:endParaRPr lang="en-US" dirty="0" smtClean="0"/>
          </a:p>
          <a:p>
            <a:pPr marL="177800" indent="0" algn="ctr">
              <a:buNone/>
            </a:pPr>
            <a:r>
              <a:rPr lang="en-US" sz="3200" i="1" dirty="0" smtClean="0">
                <a:solidFill>
                  <a:srgbClr val="C00000"/>
                </a:solidFill>
              </a:rPr>
              <a:t> </a:t>
            </a:r>
            <a:r>
              <a:rPr lang="en-US" sz="3200" i="1" dirty="0" smtClean="0"/>
              <a:t>OMB Circular A-87 Test:</a:t>
            </a:r>
          </a:p>
          <a:p>
            <a:pPr marL="177800" indent="0" algn="ctr">
              <a:buNone/>
            </a:pPr>
            <a:endParaRPr lang="en-US" sz="3200" i="1" dirty="0" smtClean="0"/>
          </a:p>
          <a:p>
            <a:pPr marL="177800" indent="0" algn="ctr">
              <a:buFont typeface="Arial" pitchFamily="34" charset="0"/>
              <a:buChar char="•"/>
            </a:pPr>
            <a:r>
              <a:rPr lang="en-US" dirty="0" smtClean="0"/>
              <a:t>  Reasonable and Necessary</a:t>
            </a:r>
          </a:p>
          <a:p>
            <a:pPr marL="2170113" indent="-287338">
              <a:buFont typeface="Arial" pitchFamily="34" charset="0"/>
              <a:buChar char="•"/>
            </a:pPr>
            <a:r>
              <a:rPr lang="en-US" dirty="0" smtClean="0"/>
              <a:t>Allocable</a:t>
            </a:r>
          </a:p>
          <a:p>
            <a:pPr marL="2170113" indent="-287338">
              <a:buFont typeface="Arial" pitchFamily="34" charset="0"/>
              <a:buChar char="•"/>
            </a:pPr>
            <a:r>
              <a:rPr lang="en-US" dirty="0" smtClean="0"/>
              <a:t>Authorized</a:t>
            </a:r>
          </a:p>
          <a:p>
            <a:pPr>
              <a:buNone/>
            </a:pPr>
            <a:r>
              <a:rPr lang="en-US" dirty="0" smtClean="0"/>
              <a:t> </a:t>
            </a:r>
            <a:br>
              <a:rPr lang="en-US" dirty="0" smtClean="0"/>
            </a:br>
            <a:r>
              <a:rPr lang="en-US" dirty="0" smtClean="0"/>
              <a:t/>
            </a:r>
            <a:br>
              <a:rPr lang="en-US" dirty="0" smtClean="0"/>
            </a:br>
            <a:endParaRPr lang="en-US" dirty="0" smtClean="0"/>
          </a:p>
          <a:p>
            <a:pPr>
              <a:buNone/>
            </a:pPr>
            <a:r>
              <a:rPr lang="en-US" dirty="0" smtClean="0"/>
              <a:t/>
            </a:r>
            <a:br>
              <a:rPr lang="en-US" dirty="0" smtClean="0"/>
            </a:br>
            <a:r>
              <a:rPr lang="en-US" dirty="0" smtClean="0"/>
              <a:t/>
            </a:r>
            <a:br>
              <a:rPr lang="en-US" dirty="0" smtClean="0"/>
            </a:br>
            <a:endParaRPr lang="en-US" dirty="0" smtClean="0"/>
          </a:p>
          <a:p>
            <a:pPr>
              <a:buNone/>
            </a:pPr>
            <a:r>
              <a:rPr lang="en-US" dirty="0" smtClean="0"/>
              <a:t/>
            </a:r>
            <a:br>
              <a:rPr lang="en-US" dirty="0" smtClean="0"/>
            </a:br>
            <a:endParaRPr lang="en-US" dirty="0" smtClean="0"/>
          </a:p>
          <a:p>
            <a:pPr marL="177800" indent="0" algn="ctr">
              <a:buFont typeface="Arial" pitchFamily="34" charset="0"/>
              <a:buChar char="•"/>
            </a:pPr>
            <a:endParaRPr lang="en-US" dirty="0" smtClean="0">
              <a:solidFill>
                <a:srgbClr val="C00000"/>
              </a:solidFill>
            </a:endParaRPr>
          </a:p>
          <a:p>
            <a:pPr marL="177800" indent="0" algn="ctr">
              <a:buNone/>
            </a:pPr>
            <a:endParaRPr lang="en-US" sz="3200" i="1" dirty="0" smtClean="0">
              <a:solidFill>
                <a:srgbClr val="C00000"/>
              </a:solidFill>
            </a:endParaRPr>
          </a:p>
          <a:p>
            <a:pPr marL="177800" indent="0">
              <a:buNone/>
            </a:pPr>
            <a:endParaRPr lang="en-US" sz="2400" dirty="0" smtClean="0"/>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ALLOWABLE COSTS </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sp>
        <p:nvSpPr>
          <p:cNvPr id="11" name="TextBox 10"/>
          <p:cNvSpPr txBox="1"/>
          <p:nvPr/>
        </p:nvSpPr>
        <p:spPr>
          <a:xfrm>
            <a:off x="1828800" y="1752600"/>
            <a:ext cx="1371600" cy="369332"/>
          </a:xfrm>
          <a:prstGeom prst="rect">
            <a:avLst/>
          </a:prstGeom>
          <a:noFill/>
        </p:spPr>
        <p:txBody>
          <a:bodyPr wrap="square" rtlCol="0">
            <a:spAutoFit/>
          </a:bodyPr>
          <a:lstStyle/>
          <a:p>
            <a:endParaRPr lang="en-US" dirty="0"/>
          </a:p>
        </p:txBody>
      </p:sp>
      <p:pic>
        <p:nvPicPr>
          <p:cNvPr id="1027" name="Picture 3" descr="C:\Users\nola.cromer\AppData\Local\Microsoft\Windows\Temporary Internet Files\Content.IE5\EY6VNTNZ\MCj04344110000[1].wmf"/>
          <p:cNvPicPr>
            <a:picLocks noChangeAspect="1" noChangeArrowheads="1"/>
          </p:cNvPicPr>
          <p:nvPr/>
        </p:nvPicPr>
        <p:blipFill>
          <a:blip r:embed="rId3" cstate="print"/>
          <a:srcRect/>
          <a:stretch>
            <a:fillRect/>
          </a:stretch>
        </p:blipFill>
        <p:spPr bwMode="auto">
          <a:xfrm>
            <a:off x="7010400" y="1371600"/>
            <a:ext cx="1625600" cy="1828800"/>
          </a:xfrm>
          <a:prstGeom prst="rect">
            <a:avLst/>
          </a:prstGeom>
          <a:noFill/>
        </p:spPr>
      </p:pic>
      <p:pic>
        <p:nvPicPr>
          <p:cNvPr id="1028" name="Picture 4" descr="C:\Users\nola.cromer\AppData\Local\Microsoft\Windows\Temporary Internet Files\Content.IE5\161EKKE2\MCj04344030000[1].wmf"/>
          <p:cNvPicPr>
            <a:picLocks noChangeAspect="1" noChangeArrowheads="1"/>
          </p:cNvPicPr>
          <p:nvPr/>
        </p:nvPicPr>
        <p:blipFill>
          <a:blip r:embed="rId4" cstate="print"/>
          <a:srcRect/>
          <a:stretch>
            <a:fillRect/>
          </a:stretch>
        </p:blipFill>
        <p:spPr bwMode="auto">
          <a:xfrm>
            <a:off x="609600" y="2057400"/>
            <a:ext cx="1362075" cy="1908175"/>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 calcmode="lin" valueType="num">
                                      <p:cBhvr additive="base">
                                        <p:cTn id="7" dur="20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9">
                                            <p:txEl>
                                              <p:pRg st="3" end="3"/>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9">
                                            <p:txEl>
                                              <p:pRg st="4" end="4"/>
                                            </p:txEl>
                                          </p:spTgt>
                                        </p:tgtEl>
                                        <p:attrNameLst>
                                          <p:attrName>style.visibility</p:attrName>
                                        </p:attrNameLst>
                                      </p:cBhvr>
                                      <p:to>
                                        <p:strVal val="visible"/>
                                      </p:to>
                                    </p:set>
                                    <p:anim calcmode="lin" valueType="num">
                                      <p:cBhvr additive="base">
                                        <p:cTn id="11" dur="20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9">
                                            <p:txEl>
                                              <p:pRg st="4" end="4"/>
                                            </p:txEl>
                                          </p:spTgt>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9">
                                            <p:txEl>
                                              <p:pRg st="5" end="5"/>
                                            </p:txEl>
                                          </p:spTgt>
                                        </p:tgtEl>
                                        <p:attrNameLst>
                                          <p:attrName>style.visibility</p:attrName>
                                        </p:attrNameLst>
                                      </p:cBhvr>
                                      <p:to>
                                        <p:strVal val="visible"/>
                                      </p:to>
                                    </p:set>
                                    <p:anim calcmode="lin" valueType="num">
                                      <p:cBhvr additive="base">
                                        <p:cTn id="15" dur="20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5105400"/>
          </a:xfrm>
        </p:spPr>
        <p:txBody>
          <a:bodyPr/>
          <a:lstStyle/>
          <a:p>
            <a:pPr marL="692150" indent="-514350">
              <a:buNone/>
            </a:pPr>
            <a:endParaRPr lang="en-US" dirty="0" smtClean="0"/>
          </a:p>
          <a:p>
            <a:pPr marL="692150" indent="-514350" algn="ctr">
              <a:buNone/>
            </a:pPr>
            <a:r>
              <a:rPr lang="en-US" dirty="0" smtClean="0"/>
              <a:t>   Fix it and going forward, sin no more ….</a:t>
            </a:r>
          </a:p>
          <a:p>
            <a:pPr marL="177800" indent="0" algn="ctr">
              <a:buNone/>
            </a:pPr>
            <a:endParaRPr lang="en-US" dirty="0" smtClean="0"/>
          </a:p>
          <a:p>
            <a:pPr marL="177800" indent="0" algn="ctr">
              <a:buNone/>
            </a:pPr>
            <a:endParaRPr lang="en-US" dirty="0" smtClean="0"/>
          </a:p>
          <a:p>
            <a:pPr marL="177800" indent="0" algn="ctr">
              <a:buNone/>
            </a:pPr>
            <a:endParaRPr lang="en-US" sz="2400" dirty="0" smtClean="0"/>
          </a:p>
          <a:p>
            <a:pPr marL="1319213" indent="-514350">
              <a:buNone/>
              <a:tabLst>
                <a:tab pos="1255713" algn="l"/>
              </a:tabLst>
            </a:pPr>
            <a:r>
              <a:rPr lang="en-US" dirty="0" smtClean="0"/>
              <a:t>	Fix it, sin no more </a:t>
            </a:r>
            <a:r>
              <a:rPr lang="en-US" u="sng" dirty="0" smtClean="0"/>
              <a:t>and</a:t>
            </a:r>
            <a:r>
              <a:rPr lang="en-US" dirty="0" smtClean="0"/>
              <a:t> make it right for all the equitable services that were not provided for ____ years.</a:t>
            </a: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ALLOWABLE COSTS </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3075" name="Picture 3" descr="C:\Users\nola.cromer\AppData\Local\Microsoft\Windows\Temporary Internet Files\Content.IE5\JJ7I9H2D\MCj01277360000[1].wmf"/>
          <p:cNvPicPr>
            <a:picLocks noChangeAspect="1" noChangeArrowheads="1"/>
          </p:cNvPicPr>
          <p:nvPr/>
        </p:nvPicPr>
        <p:blipFill>
          <a:blip r:embed="rId3" cstate="print"/>
          <a:srcRect/>
          <a:stretch>
            <a:fillRect/>
          </a:stretch>
        </p:blipFill>
        <p:spPr bwMode="auto">
          <a:xfrm>
            <a:off x="6781800" y="2667000"/>
            <a:ext cx="1649994" cy="1143001"/>
          </a:xfrm>
          <a:prstGeom prst="rect">
            <a:avLst/>
          </a:prstGeom>
          <a:noFill/>
        </p:spPr>
      </p:pic>
      <p:pic>
        <p:nvPicPr>
          <p:cNvPr id="3076" name="Picture 4" descr="C:\Users\nola.cromer\AppData\Local\Microsoft\Windows\Temporary Internet Files\Content.IE5\IT8MIAAQ\MCj04403960000[1].png"/>
          <p:cNvPicPr>
            <a:picLocks noChangeAspect="1" noChangeArrowheads="1"/>
          </p:cNvPicPr>
          <p:nvPr/>
        </p:nvPicPr>
        <p:blipFill>
          <a:blip r:embed="rId4" cstate="print"/>
          <a:srcRect/>
          <a:stretch>
            <a:fillRect/>
          </a:stretch>
        </p:blipFill>
        <p:spPr bwMode="auto">
          <a:xfrm>
            <a:off x="5715000" y="5105400"/>
            <a:ext cx="1066800" cy="762000"/>
          </a:xfrm>
          <a:prstGeom prst="rect">
            <a:avLst/>
          </a:prstGeom>
          <a:noFill/>
        </p:spPr>
      </p:pic>
      <p:sp>
        <p:nvSpPr>
          <p:cNvPr id="11" name="Right Arrow 10"/>
          <p:cNvSpPr/>
          <p:nvPr/>
        </p:nvSpPr>
        <p:spPr>
          <a:xfrm>
            <a:off x="685800" y="1981200"/>
            <a:ext cx="762000" cy="4572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ight Arrow 11"/>
          <p:cNvSpPr/>
          <p:nvPr/>
        </p:nvSpPr>
        <p:spPr>
          <a:xfrm>
            <a:off x="685800" y="4191000"/>
            <a:ext cx="762000" cy="4572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5105400"/>
          </a:xfrm>
        </p:spPr>
        <p:txBody>
          <a:bodyPr/>
          <a:lstStyle/>
          <a:p>
            <a:pPr marL="692150" indent="-514350" algn="ctr">
              <a:buNone/>
            </a:pPr>
            <a:endParaRPr lang="en-US" dirty="0" smtClean="0">
              <a:solidFill>
                <a:srgbClr val="C00000"/>
              </a:solidFill>
            </a:endParaRPr>
          </a:p>
          <a:p>
            <a:pPr marL="1201738" indent="-1201738">
              <a:buNone/>
              <a:tabLst>
                <a:tab pos="1201738" algn="l"/>
              </a:tabLst>
            </a:pPr>
            <a:r>
              <a:rPr lang="en-US" b="1" i="1" u="sng" dirty="0" smtClean="0">
                <a:solidFill>
                  <a:srgbClr val="C00000"/>
                </a:solidFill>
                <a:effectLst>
                  <a:outerShdw blurRad="38100" dist="38100" dir="2700000" algn="tl">
                    <a:srgbClr val="C0C0C0"/>
                  </a:outerShdw>
                </a:effectLst>
                <a:latin typeface="Arial" charset="0"/>
                <a:cs typeface="Arial" charset="0"/>
              </a:rPr>
              <a:t>Note</a:t>
            </a:r>
            <a:r>
              <a:rPr lang="en-US" i="1" u="sng" dirty="0" smtClean="0">
                <a:solidFill>
                  <a:srgbClr val="C00000"/>
                </a:solidFill>
                <a:effectLst>
                  <a:outerShdw blurRad="38100" dist="38100" dir="2700000" algn="tl">
                    <a:srgbClr val="C0C0C0"/>
                  </a:outerShdw>
                </a:effectLst>
                <a:latin typeface="Arial" charset="0"/>
                <a:cs typeface="Arial" charset="0"/>
              </a:rPr>
              <a:t>:</a:t>
            </a:r>
            <a:r>
              <a:rPr lang="en-US" dirty="0" smtClean="0">
                <a:solidFill>
                  <a:srgbClr val="C00000"/>
                </a:solidFill>
                <a:effectLst>
                  <a:outerShdw blurRad="38100" dist="38100" dir="2700000" algn="tl">
                    <a:srgbClr val="C0C0C0"/>
                  </a:outerShdw>
                </a:effectLst>
                <a:latin typeface="Arial" charset="0"/>
                <a:cs typeface="Arial" charset="0"/>
              </a:rPr>
              <a:t> </a:t>
            </a:r>
            <a:r>
              <a:rPr lang="en-US" dirty="0" smtClean="0">
                <a:effectLst>
                  <a:outerShdw blurRad="38100" dist="38100" dir="2700000" algn="tl">
                    <a:srgbClr val="C0C0C0"/>
                  </a:outerShdw>
                </a:effectLst>
                <a:latin typeface="Arial" charset="0"/>
                <a:cs typeface="Arial" charset="0"/>
              </a:rPr>
              <a:t>  Title I funds may </a:t>
            </a:r>
            <a:r>
              <a:rPr lang="en-US" i="1" u="sng" dirty="0" smtClean="0">
                <a:effectLst>
                  <a:outerShdw blurRad="38100" dist="38100" dir="2700000" algn="tl">
                    <a:srgbClr val="C0C0C0"/>
                  </a:outerShdw>
                </a:effectLst>
                <a:latin typeface="Arial" charset="0"/>
                <a:cs typeface="Arial" charset="0"/>
              </a:rPr>
              <a:t>not</a:t>
            </a:r>
            <a:r>
              <a:rPr lang="en-US" dirty="0" smtClean="0">
                <a:effectLst>
                  <a:outerShdw blurRad="38100" dist="38100" dir="2700000" algn="tl">
                    <a:srgbClr val="C0C0C0"/>
                  </a:outerShdw>
                </a:effectLst>
                <a:latin typeface="Arial" charset="0"/>
                <a:cs typeface="Arial" charset="0"/>
              </a:rPr>
              <a:t> be used to correct a           violation of Title I statute or regulation.</a:t>
            </a:r>
            <a:endParaRPr lang="en-US" i="1" u="sng" dirty="0" smtClean="0">
              <a:solidFill>
                <a:srgbClr val="C00000"/>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ALLOWABLE COSTS </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1026" name="Picture 2" descr="C:\Users\nola.cromer\AppData\Local\Microsoft\Windows\Temporary Internet Files\Content.IE5\161EKKE2\MCj04325380000[1].png"/>
          <p:cNvPicPr>
            <a:picLocks noChangeAspect="1" noChangeArrowheads="1"/>
          </p:cNvPicPr>
          <p:nvPr/>
        </p:nvPicPr>
        <p:blipFill>
          <a:blip r:embed="rId3" cstate="print"/>
          <a:srcRect/>
          <a:stretch>
            <a:fillRect/>
          </a:stretch>
        </p:blipFill>
        <p:spPr bwMode="auto">
          <a:xfrm>
            <a:off x="3657600" y="3886200"/>
            <a:ext cx="1752381" cy="1726984"/>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102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371600"/>
            <a:ext cx="8229600" cy="5257800"/>
          </a:xfrm>
        </p:spPr>
        <p:txBody>
          <a:bodyPr/>
          <a:lstStyle/>
          <a:p>
            <a:pPr marL="177800" indent="0" algn="ctr">
              <a:buNone/>
            </a:pPr>
            <a:r>
              <a:rPr lang="en-US" b="1" i="1" u="sng" dirty="0" smtClean="0"/>
              <a:t>Findings – Professional Development</a:t>
            </a:r>
          </a:p>
          <a:p>
            <a:pPr marL="177800" indent="0" algn="ctr">
              <a:buNone/>
            </a:pPr>
            <a:endParaRPr lang="en-US" b="1" i="1" u="sng" dirty="0" smtClean="0"/>
          </a:p>
          <a:p>
            <a:pPr marL="177800" indent="0">
              <a:buNone/>
            </a:pPr>
            <a:r>
              <a:rPr lang="en-US" sz="2400" b="1" dirty="0" smtClean="0"/>
              <a:t>Title I funds used for:</a:t>
            </a:r>
          </a:p>
          <a:p>
            <a:pPr marL="395288" indent="-217488">
              <a:buFont typeface="Arial" pitchFamily="34" charset="0"/>
              <a:buChar char="•"/>
            </a:pPr>
            <a:r>
              <a:rPr lang="en-US" sz="2400" dirty="0" smtClean="0"/>
              <a:t>Activities from an online menu. The menu included a variety of topics including math, reading, science, psychology, etc.</a:t>
            </a:r>
          </a:p>
          <a:p>
            <a:pPr marL="395288" indent="-217488">
              <a:buFont typeface="Arial" pitchFamily="34" charset="0"/>
              <a:buChar char="•"/>
            </a:pPr>
            <a:r>
              <a:rPr lang="en-US" sz="2400" dirty="0" smtClean="0"/>
              <a:t>Conferences sponsored by a religious organization and/or IRA, ASCD, NCTM, etc.</a:t>
            </a:r>
          </a:p>
          <a:p>
            <a:pPr marL="395288" indent="-217488">
              <a:buFont typeface="Arial" pitchFamily="34" charset="0"/>
              <a:buChar char="•"/>
            </a:pPr>
            <a:r>
              <a:rPr lang="en-US" sz="2400" dirty="0" smtClean="0"/>
              <a:t>Substitute teachers for private school classroom teachers attending professional development activities.  </a:t>
            </a:r>
          </a:p>
          <a:p>
            <a:pPr marL="395288" indent="-217488">
              <a:buFont typeface="Arial" pitchFamily="34" charset="0"/>
              <a:buChar char="•"/>
            </a:pPr>
            <a:r>
              <a:rPr lang="en-US" sz="2400" dirty="0" smtClean="0"/>
              <a:t> Workshops on ADHD, IEPs, etc.</a:t>
            </a:r>
          </a:p>
          <a:p>
            <a:pPr marL="395288" indent="-217488">
              <a:buFont typeface="Arial" pitchFamily="34" charset="0"/>
              <a:buChar char="•"/>
            </a:pPr>
            <a:endParaRPr lang="en-US" sz="2400" dirty="0" smtClean="0"/>
          </a:p>
          <a:p>
            <a:pPr marL="519113" indent="-341313">
              <a:buNone/>
            </a:pPr>
            <a:endParaRPr lang="en-US" sz="2400" dirty="0" smtClean="0"/>
          </a:p>
          <a:p>
            <a:pPr marL="177800" indent="0">
              <a:buNone/>
            </a:pPr>
            <a:endParaRPr lang="en-US" dirty="0" smtClean="0"/>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solidFill>
                <a:schemeClr val="tx2"/>
              </a:solidFill>
              <a:effectLst>
                <a:outerShdw blurRad="38100" dist="38100" dir="2700000" algn="tl">
                  <a:srgbClr val="C0C0C0"/>
                </a:outerShdw>
              </a:effectLst>
              <a:latin typeface="Arial" charset="0"/>
              <a:cs typeface="Arial" charset="0"/>
            </a:endParaRPr>
          </a:p>
          <a:p>
            <a:pPr algn="ctr">
              <a:buNone/>
            </a:pPr>
            <a:endParaRPr lang="en-US" sz="2800" dirty="0" smtClean="0">
              <a:effectLst>
                <a:outerShdw blurRad="38100" dist="38100" dir="2700000" algn="tl">
                  <a:srgbClr val="C0C0C0"/>
                </a:outerShdw>
              </a:effectLst>
              <a:latin typeface="Arial" charset="0"/>
              <a:cs typeface="Arial" charset="0"/>
            </a:endParaRPr>
          </a:p>
        </p:txBody>
      </p:sp>
      <p:sp>
        <p:nvSpPr>
          <p:cNvPr id="8" name="Title 7"/>
          <p:cNvSpPr>
            <a:spLocks noGrp="1"/>
          </p:cNvSpPr>
          <p:nvPr>
            <p:ph type="title"/>
          </p:nvPr>
        </p:nvSpPr>
        <p:spPr>
          <a:solidFill>
            <a:schemeClr val="bg1">
              <a:lumMod val="75000"/>
            </a:schemeClr>
          </a:solidFill>
        </p:spPr>
        <p:txBody>
          <a:bodyPr/>
          <a:lstStyle/>
          <a:p>
            <a:pPr indent="0" algn="ctr"/>
            <a:r>
              <a:rPr lang="en-US" cap="none" dirty="0" smtClean="0">
                <a:effectLst>
                  <a:outerShdw blurRad="38100" dist="38100" dir="2700000" algn="tl">
                    <a:srgbClr val="C0C0C0"/>
                  </a:outerShdw>
                </a:effectLst>
              </a:rPr>
              <a:t>ALLOWABLE COSTS </a:t>
            </a:r>
            <a:endParaRPr cap="none" dirty="0" smtClean="0">
              <a:effectLst>
                <a:outerShdw blurRad="38100" dist="38100" dir="2700000" algn="tl">
                  <a:srgbClr val="C0C0C0"/>
                </a:outerShdw>
              </a:effectLst>
            </a:endParaRPr>
          </a:p>
        </p:txBody>
      </p:sp>
      <p:sp>
        <p:nvSpPr>
          <p:cNvPr id="23558" name="TextBox 5"/>
          <p:cNvSpPr txBox="1">
            <a:spLocks noChangeArrowheads="1"/>
          </p:cNvSpPr>
          <p:nvPr/>
        </p:nvSpPr>
        <p:spPr bwMode="auto">
          <a:xfrm>
            <a:off x="1600200" y="3352800"/>
            <a:ext cx="2057400" cy="369888"/>
          </a:xfrm>
          <a:prstGeom prst="rect">
            <a:avLst/>
          </a:prstGeom>
          <a:noFill/>
          <a:ln w="9525">
            <a:noFill/>
            <a:miter lim="800000"/>
            <a:headEnd/>
            <a:tailEnd/>
          </a:ln>
        </p:spPr>
        <p:txBody>
          <a:bodyPr>
            <a:spAutoFit/>
          </a:bodyPr>
          <a:lstStyle/>
          <a:p>
            <a:endParaRPr lang="en-US" dirty="0"/>
          </a:p>
        </p:txBody>
      </p:sp>
      <p:sp>
        <p:nvSpPr>
          <p:cNvPr id="23559" name="TextBox 6"/>
          <p:cNvSpPr txBox="1">
            <a:spLocks noChangeArrowheads="1"/>
          </p:cNvSpPr>
          <p:nvPr/>
        </p:nvSpPr>
        <p:spPr bwMode="auto">
          <a:xfrm>
            <a:off x="1752600" y="3505200"/>
            <a:ext cx="2057400" cy="369888"/>
          </a:xfrm>
          <a:prstGeom prst="rect">
            <a:avLst/>
          </a:prstGeom>
          <a:noFill/>
          <a:ln w="9525">
            <a:noFill/>
            <a:miter lim="800000"/>
            <a:headEnd/>
            <a:tailEnd/>
          </a:ln>
        </p:spPr>
        <p:txBody>
          <a:bodyPr>
            <a:spAutoFit/>
          </a:bodyPr>
          <a:lstStyle/>
          <a:p>
            <a:endParaRPr lang="en-US" dirty="0"/>
          </a:p>
        </p:txBody>
      </p:sp>
      <p:pic>
        <p:nvPicPr>
          <p:cNvPr id="2050" name="Picture 2" descr="C:\Users\nola.cromer\AppData\Local\Microsoft\Windows\Temporary Internet Files\Content.IE5\EY6VNTNZ\MCj02304100000[1].wmf"/>
          <p:cNvPicPr>
            <a:picLocks noChangeAspect="1" noChangeArrowheads="1"/>
          </p:cNvPicPr>
          <p:nvPr/>
        </p:nvPicPr>
        <p:blipFill>
          <a:blip r:embed="rId3" cstate="print"/>
          <a:srcRect/>
          <a:stretch>
            <a:fillRect/>
          </a:stretch>
        </p:blipFill>
        <p:spPr bwMode="auto">
          <a:xfrm>
            <a:off x="7162800" y="381000"/>
            <a:ext cx="1523245" cy="1066800"/>
          </a:xfrm>
          <a:prstGeom prst="rect">
            <a:avLst/>
          </a:prstGeom>
          <a:noFill/>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22735</TotalTime>
  <Words>1782</Words>
  <Application>Microsoft Office PowerPoint</Application>
  <PresentationFormat>On-screen Show (4:3)</PresentationFormat>
  <Paragraphs>540</Paragraphs>
  <Slides>35</Slides>
  <Notes>34</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Slide 1</vt:lpstr>
      <vt:lpstr>ALLOWABLE COSTS </vt:lpstr>
      <vt:lpstr>ALLOWABLE COSTS </vt:lpstr>
      <vt:lpstr>ALLOWABLE COSTS </vt:lpstr>
      <vt:lpstr>ALLOWABLE COSTS </vt:lpstr>
      <vt:lpstr>ALLOWABLE COSTS </vt:lpstr>
      <vt:lpstr>ALLOWABLE COSTS </vt:lpstr>
      <vt:lpstr>ALLOWABLE COSTS </vt:lpstr>
      <vt:lpstr>ALLOWABLE COSTS </vt:lpstr>
      <vt:lpstr>ALLOWABLE COSTS </vt:lpstr>
      <vt:lpstr>EVALUATION</vt:lpstr>
      <vt:lpstr>EVALUATION</vt:lpstr>
      <vt:lpstr>EVALUATION</vt:lpstr>
      <vt:lpstr>CONTRACTS</vt:lpstr>
      <vt:lpstr>CONTRACTS</vt:lpstr>
      <vt:lpstr>CONTRACTS</vt:lpstr>
      <vt:lpstr> </vt:lpstr>
      <vt:lpstr> Common Elements of Both the RFP and Contract  </vt:lpstr>
      <vt:lpstr> Common Elements of Both the RFP and Contract  </vt:lpstr>
      <vt:lpstr> Common Elements of Both the RFP and Contract  </vt:lpstr>
      <vt:lpstr> Common Elements of Both the RFP and Contract  </vt:lpstr>
      <vt:lpstr> Common Elements of Both the RFP and Contract  </vt:lpstr>
      <vt:lpstr> </vt:lpstr>
      <vt:lpstr> Common Elements of Both the RFP and Contract  </vt:lpstr>
      <vt:lpstr>Common Elements of Both the RFP and Contract</vt:lpstr>
      <vt:lpstr>Common Elements of Both the RFP and Contract</vt:lpstr>
      <vt:lpstr>Common Elements of Both the RFP and Contract</vt:lpstr>
      <vt:lpstr>Contract </vt:lpstr>
      <vt:lpstr> </vt:lpstr>
      <vt:lpstr>Slide 30</vt:lpstr>
      <vt:lpstr> Further Clarification </vt:lpstr>
      <vt:lpstr> Further Clarification  </vt:lpstr>
      <vt:lpstr> Further Clarification  </vt:lpstr>
      <vt:lpstr>Slide 34</vt:lpstr>
      <vt:lpstr>FOR ADDITIONAL INFORMATION</vt:lpstr>
    </vt:vector>
  </TitlesOfParts>
  <Company>U.S. Department of Education</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ED-ASBO Webinar on ARRA Compliance for School Districts (MS PowerPoint)</dc:title>
  <dc:creator>Cromer, Nola</dc:creator>
  <cp:lastModifiedBy>young-chan han</cp:lastModifiedBy>
  <cp:revision>2040</cp:revision>
  <dcterms:created xsi:type="dcterms:W3CDTF">2009-11-08T17:05:03Z</dcterms:created>
  <dcterms:modified xsi:type="dcterms:W3CDTF">2010-03-26T18:50:11Z</dcterms:modified>
  <cp:contentStatus>Final</cp:contentStatus>
</cp:coreProperties>
</file>