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  <p:sldMasterId id="2147483700" r:id="rId3"/>
    <p:sldMasterId id="2147483688" r:id="rId4"/>
    <p:sldMasterId id="2147483676" r:id="rId5"/>
    <p:sldMasterId id="2147483674" r:id="rId6"/>
  </p:sldMasterIdLst>
  <p:notesMasterIdLst>
    <p:notesMasterId r:id="rId33"/>
  </p:notesMasterIdLst>
  <p:handoutMasterIdLst>
    <p:handoutMasterId r:id="rId34"/>
  </p:handoutMasterIdLst>
  <p:sldIdLst>
    <p:sldId id="306" r:id="rId7"/>
    <p:sldId id="331" r:id="rId8"/>
    <p:sldId id="332" r:id="rId9"/>
    <p:sldId id="360" r:id="rId10"/>
    <p:sldId id="333" r:id="rId11"/>
    <p:sldId id="334" r:id="rId12"/>
    <p:sldId id="335" r:id="rId13"/>
    <p:sldId id="337" r:id="rId14"/>
    <p:sldId id="361" r:id="rId15"/>
    <p:sldId id="344" r:id="rId16"/>
    <p:sldId id="352" r:id="rId17"/>
    <p:sldId id="355" r:id="rId18"/>
    <p:sldId id="349" r:id="rId19"/>
    <p:sldId id="345" r:id="rId20"/>
    <p:sldId id="358" r:id="rId21"/>
    <p:sldId id="356" r:id="rId22"/>
    <p:sldId id="350" r:id="rId23"/>
    <p:sldId id="346" r:id="rId24"/>
    <p:sldId id="359" r:id="rId25"/>
    <p:sldId id="357" r:id="rId26"/>
    <p:sldId id="351" r:id="rId27"/>
    <p:sldId id="347" r:id="rId28"/>
    <p:sldId id="323" r:id="rId29"/>
    <p:sldId id="340" r:id="rId30"/>
    <p:sldId id="324" r:id="rId31"/>
    <p:sldId id="341" r:id="rId32"/>
  </p:sldIdLst>
  <p:sldSz cx="9144000" cy="6950075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8F8"/>
    <a:srgbClr val="E4EDF0"/>
    <a:srgbClr val="CCFFFF"/>
    <a:srgbClr val="006699"/>
    <a:srgbClr val="004686"/>
    <a:srgbClr val="003399"/>
    <a:srgbClr val="0000CC"/>
    <a:srgbClr val="CCFFCC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813" autoAdjust="0"/>
    <p:restoredTop sz="86441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89"/>
        <p:guide pos="2880"/>
      </p:guideLst>
    </p:cSldViewPr>
  </p:slideViewPr>
  <p:outlineViewPr>
    <p:cViewPr>
      <p:scale>
        <a:sx n="33" d="100"/>
        <a:sy n="33" d="100"/>
      </p:scale>
      <p:origin x="0" y="9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954" y="-84"/>
      </p:cViewPr>
      <p:guideLst>
        <p:guide orient="horz" pos="2928"/>
        <p:guide pos="216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A692-2B12-475F-BF45-803A1E32DC9C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231C-5C80-4103-A198-E9F322522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039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C1BB-0018-4F91-BF83-7408753661FD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96913"/>
            <a:ext cx="45847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D2B5-3E30-4A7D-A75B-223A7BDDAE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963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43B70-C4F3-4C62-BA1C-B1C58F0F8509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pPr algn="r" defTabSz="915988"/>
            <a:fld id="{6DE8F24A-1314-4A30-A578-BEEA45746AB8}" type="slidenum">
              <a:rPr lang="en-US" sz="1200"/>
              <a:pPr algn="r" defTabSz="915988"/>
              <a:t>5</a:t>
            </a:fld>
            <a:endParaRPr lang="en-US" sz="120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pPr algn="r" defTabSz="915988"/>
            <a:fld id="{60100F52-76DC-4C1E-A026-F14505CB541F}" type="slidenum">
              <a:rPr lang="en-US" sz="1200"/>
              <a:pPr algn="r" defTabSz="915988"/>
              <a:t>6</a:t>
            </a:fld>
            <a:endParaRPr lang="en-US" sz="120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02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pPr algn="r" defTabSz="915988"/>
            <a:fld id="{370F42FA-E996-4C60-B3A8-348ED388D735}" type="slidenum">
              <a:rPr lang="en-US" sz="1200"/>
              <a:pPr algn="r" defTabSz="915988"/>
              <a:t>7</a:t>
            </a:fld>
            <a:endParaRPr lang="en-US" sz="120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41A25-A0D0-4B23-9D84-C3BA69CB29D1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30577"/>
            <a:ext cx="7681913" cy="154394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403324"/>
            <a:ext cx="7681913" cy="46786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30504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30504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322638"/>
            <a:ext cx="9144001" cy="627437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58529"/>
            <a:ext cx="7043208" cy="154394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403324"/>
            <a:ext cx="7043208" cy="46786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87479"/>
            <a:ext cx="7690114" cy="140358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00"/>
            <a:ext cx="7772400" cy="1489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8588"/>
            <a:ext cx="6400800" cy="1776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65638"/>
            <a:ext cx="7772400" cy="138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46400"/>
            <a:ext cx="7772400" cy="15192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2425"/>
            <a:ext cx="4038600" cy="458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2425"/>
            <a:ext cx="4038600" cy="458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5750"/>
            <a:ext cx="4040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3450"/>
            <a:ext cx="4040188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5750"/>
            <a:ext cx="4041775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3450"/>
            <a:ext cx="4041775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617785"/>
            <a:ext cx="6659827" cy="154394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403324"/>
            <a:ext cx="7043208" cy="46786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93915"/>
            <a:ext cx="7690114" cy="1403589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16" descr="BCPS_logo_200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23105"/>
            <a:ext cx="1371600" cy="12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3008313" cy="1177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6225"/>
            <a:ext cx="5111750" cy="5932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5415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688"/>
            <a:ext cx="5486400" cy="573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0713"/>
            <a:ext cx="5486400" cy="4170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8775"/>
            <a:ext cx="5486400" cy="815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00"/>
            <a:ext cx="7772400" cy="1489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8588"/>
            <a:ext cx="6400800" cy="1776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65638"/>
            <a:ext cx="7772400" cy="138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46400"/>
            <a:ext cx="7772400" cy="15192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2425"/>
            <a:ext cx="4038600" cy="458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2425"/>
            <a:ext cx="4038600" cy="458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5750"/>
            <a:ext cx="4040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3450"/>
            <a:ext cx="4040188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5750"/>
            <a:ext cx="4041775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3450"/>
            <a:ext cx="4041775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892"/>
            <a:ext cx="85344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390015"/>
            <a:ext cx="85344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3008313" cy="1177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6225"/>
            <a:ext cx="5111750" cy="5932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5415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688"/>
            <a:ext cx="5486400" cy="573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0713"/>
            <a:ext cx="5486400" cy="4170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8775"/>
            <a:ext cx="5486400" cy="815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00"/>
            <a:ext cx="7772400" cy="1489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8588"/>
            <a:ext cx="6400800" cy="1776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65638"/>
            <a:ext cx="7772400" cy="138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46400"/>
            <a:ext cx="7772400" cy="15192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2425"/>
            <a:ext cx="4038600" cy="458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2425"/>
            <a:ext cx="4038600" cy="458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5750"/>
            <a:ext cx="4040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3450"/>
            <a:ext cx="4040188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5750"/>
            <a:ext cx="4041775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3450"/>
            <a:ext cx="4041775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1844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3008313" cy="1177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6225"/>
            <a:ext cx="5111750" cy="5932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5415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688"/>
            <a:ext cx="5486400" cy="573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0713"/>
            <a:ext cx="5486400" cy="4170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8775"/>
            <a:ext cx="5486400" cy="815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30576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30504"/>
            <a:ext cx="4114800" cy="2158409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0504"/>
            <a:ext cx="4114800" cy="2158409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39150" y="6329362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0505"/>
            <a:ext cx="4114800" cy="70179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204075"/>
            <a:ext cx="4114800" cy="155798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>
                <a:solidFill>
                  <a:schemeClr val="bg1"/>
                </a:solidFill>
              </a:defRPr>
            </a:lvl4pPr>
            <a:lvl5pPr marL="1279210" indent="-206367">
              <a:defRPr sz="17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430505"/>
            <a:ext cx="4117019" cy="70179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4075"/>
            <a:ext cx="4117974" cy="155798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439150" y="6421437"/>
            <a:ext cx="46037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086CE14B-9762-4E37-9ECF-1A5D61C5FA5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89359"/>
            <a:ext cx="9159875" cy="86071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3279"/>
            <a:ext cx="8382000" cy="6737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1845"/>
            <a:ext cx="8382000" cy="21646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16" descr="BCPS_logo_200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723105"/>
            <a:ext cx="1371600" cy="122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4600" y="6332291"/>
            <a:ext cx="6019800" cy="46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Focused on Quality; Committed to Excellence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8229600" cy="458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2075"/>
            <a:ext cx="2133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8ABB-2331-4AB8-8C86-D0B57BFC2AB6}" type="datetimeFigureOut">
              <a:rPr lang="en-US" smtClean="0"/>
              <a:pPr/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2075"/>
            <a:ext cx="2895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2075"/>
            <a:ext cx="2133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8552-00AD-4F15-81E0-8E462D103F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8229600" cy="458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2075"/>
            <a:ext cx="2133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2075"/>
            <a:ext cx="2895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2075"/>
            <a:ext cx="2133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9354-7BD6-47A9-BDB0-4644D9611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8229600" cy="458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2075"/>
            <a:ext cx="2133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2075"/>
            <a:ext cx="2895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5684837"/>
            <a:ext cx="2133600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054D-E3EF-4666-A3AD-33CB07207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3" cstate="print"/>
          <a:srcRect b="10453"/>
          <a:stretch>
            <a:fillRect/>
          </a:stretch>
        </p:blipFill>
        <p:spPr>
          <a:xfrm>
            <a:off x="0" y="1317156"/>
            <a:ext cx="9144000" cy="5632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3279"/>
            <a:ext cx="8382000" cy="6737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30577"/>
            <a:ext cx="8040688" cy="2136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375" y="1909762"/>
            <a:ext cx="6477000" cy="647452"/>
          </a:xfrm>
        </p:spPr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800" dirty="0" smtClean="0">
                <a:effectLst/>
              </a:rPr>
              <a:t>Alternative Governance Proposals</a:t>
            </a:r>
            <a:endParaRPr lang="en-US" sz="38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040" y="4892357"/>
            <a:ext cx="7043208" cy="467863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 (Headings)"/>
              </a:rPr>
              <a:t>Presentation to the </a:t>
            </a:r>
          </a:p>
          <a:p>
            <a:pPr algn="ctr"/>
            <a:r>
              <a:rPr lang="en-US" sz="2400" dirty="0" smtClean="0">
                <a:latin typeface="Calibri (Headings)"/>
              </a:rPr>
              <a:t>Maryland State Board of Education</a:t>
            </a:r>
          </a:p>
          <a:p>
            <a:pPr algn="ctr"/>
            <a:r>
              <a:rPr lang="en-US" sz="2400" dirty="0" smtClean="0">
                <a:latin typeface="Calibri (Headings)"/>
              </a:rPr>
              <a:t>May 22, 2012</a:t>
            </a:r>
            <a:endParaRPr lang="en-US" sz="2400" dirty="0">
              <a:latin typeface="Calibri (Headings)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7240" y="3002597"/>
            <a:ext cx="7467600" cy="177254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-150" normalizeH="0" baseline="0" noProof="0" dirty="0" smtClean="0">
                <a:ln w="3175">
                  <a:noFill/>
                </a:ln>
                <a:solidFill>
                  <a:srgbClr val="006699"/>
                </a:solidFill>
                <a:uLnTx/>
                <a:uFillTx/>
                <a:latin typeface="+mj-lt"/>
                <a:ea typeface="+mn-ea"/>
                <a:cs typeface="Arial" charset="0"/>
              </a:rPr>
              <a:t>Deep Creek Magnet</a:t>
            </a:r>
            <a:r>
              <a:rPr kumimoji="0" lang="en-US" sz="3000" b="1" i="1" u="none" strike="noStrike" kern="1200" cap="none" spc="-150" normalizeH="0" noProof="0" dirty="0" smtClean="0">
                <a:ln w="3175">
                  <a:noFill/>
                </a:ln>
                <a:solidFill>
                  <a:srgbClr val="006699"/>
                </a:solidFill>
                <a:uLnTx/>
                <a:uFillTx/>
                <a:latin typeface="+mj-lt"/>
                <a:ea typeface="+mn-ea"/>
                <a:cs typeface="Arial" charset="0"/>
              </a:rPr>
              <a:t> Middle School</a:t>
            </a: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spc="-150" baseline="0" dirty="0" smtClean="0">
                <a:ln w="3175">
                  <a:noFill/>
                </a:ln>
                <a:solidFill>
                  <a:srgbClr val="006699"/>
                </a:solidFill>
                <a:latin typeface="+mj-lt"/>
                <a:cs typeface="Arial" charset="0"/>
              </a:rPr>
              <a:t>Dundalk</a:t>
            </a:r>
            <a:r>
              <a:rPr lang="en-US" sz="3000" b="1" i="1" spc="-150" dirty="0" smtClean="0">
                <a:ln w="3175">
                  <a:noFill/>
                </a:ln>
                <a:solidFill>
                  <a:srgbClr val="006699"/>
                </a:solidFill>
                <a:latin typeface="+mj-lt"/>
                <a:cs typeface="Arial" charset="0"/>
              </a:rPr>
              <a:t> Middle School</a:t>
            </a: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-150" normalizeH="0" baseline="0" noProof="0" dirty="0" smtClean="0">
                <a:ln w="3175">
                  <a:noFill/>
                </a:ln>
                <a:solidFill>
                  <a:srgbClr val="006699"/>
                </a:solidFill>
                <a:uLnTx/>
                <a:uFillTx/>
                <a:latin typeface="+mj-lt"/>
                <a:ea typeface="+mn-ea"/>
                <a:cs typeface="Arial" charset="0"/>
              </a:rPr>
              <a:t>Windsor</a:t>
            </a:r>
            <a:r>
              <a:rPr kumimoji="0" lang="en-US" sz="3000" b="1" i="1" u="none" strike="noStrike" kern="1200" cap="none" spc="-150" normalizeH="0" noProof="0" dirty="0" smtClean="0">
                <a:ln w="3175">
                  <a:noFill/>
                </a:ln>
                <a:solidFill>
                  <a:srgbClr val="006699"/>
                </a:solidFill>
                <a:uLnTx/>
                <a:uFillTx/>
                <a:latin typeface="+mj-lt"/>
                <a:ea typeface="+mn-ea"/>
                <a:cs typeface="Arial" charset="0"/>
              </a:rPr>
              <a:t> Mill Middle School</a:t>
            </a: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spc="-150" baseline="0" dirty="0" smtClean="0">
                <a:ln w="3175">
                  <a:noFill/>
                </a:ln>
                <a:solidFill>
                  <a:srgbClr val="006699"/>
                </a:solidFill>
                <a:latin typeface="+mj-lt"/>
                <a:cs typeface="Arial" charset="0"/>
              </a:rPr>
              <a:t>White</a:t>
            </a:r>
            <a:r>
              <a:rPr lang="en-US" sz="3000" b="1" i="1" spc="-150" dirty="0" smtClean="0">
                <a:ln w="3175">
                  <a:noFill/>
                </a:ln>
                <a:solidFill>
                  <a:srgbClr val="006699"/>
                </a:solidFill>
                <a:latin typeface="+mj-lt"/>
                <a:cs typeface="Arial" charset="0"/>
              </a:rPr>
              <a:t> Oak School</a:t>
            </a:r>
            <a:endParaRPr kumimoji="0" lang="en-US" sz="3000" b="1" i="1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uLnTx/>
              <a:uFillTx/>
              <a:latin typeface="+mj-lt"/>
              <a:ea typeface="+mn-ea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08976" y="183233"/>
            <a:ext cx="3139440" cy="1920240"/>
            <a:chOff x="1066800" y="304800"/>
            <a:chExt cx="6172200" cy="3581400"/>
          </a:xfrm>
        </p:grpSpPr>
        <p:pic>
          <p:nvPicPr>
            <p:cNvPr id="14" name="Picture 4" descr="C:\Users\sshack\AppData\Local\Microsoft\Windows\Temporary Internet Files\Content.IE5\29ZLUK8M\MP90040891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304800"/>
              <a:ext cx="2819400" cy="2836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5" name="Group 11"/>
            <p:cNvGrpSpPr/>
            <p:nvPr/>
          </p:nvGrpSpPr>
          <p:grpSpPr>
            <a:xfrm>
              <a:off x="1066800" y="457201"/>
              <a:ext cx="6172200" cy="3428999"/>
              <a:chOff x="1066800" y="457200"/>
              <a:chExt cx="6629400" cy="3823447"/>
            </a:xfrm>
          </p:grpSpPr>
          <p:pic>
            <p:nvPicPr>
              <p:cNvPr id="16" name="Picture 7" descr="C:\Users\sshack\AppData\Local\Microsoft\Windows\Temporary Internet Files\Content.IE5\ZCDHGB9L\MP900438377[1]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6800" y="609600"/>
                <a:ext cx="1887147" cy="2514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7" name="Picture 2" descr="I:\DRAA\Logo - BCPS\BCPS_logo_2006.jpg 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9800" y="2667000"/>
                <a:ext cx="1828800" cy="161364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8" name="Picture 5" descr="C:\Users\sshack\AppData\Local\Microsoft\Windows\Temporary Internet Files\Content.IE5\7FQBVKPF\MP900408893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4000" y="457200"/>
                <a:ext cx="1600200" cy="24132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9" name="Picture 8" descr="C:\Users\sshack\AppData\Local\Microsoft\Windows\Temporary Internet Files\Content.IE5\ZCDHGB9L\MP900439478[1]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76800" y="2057400"/>
                <a:ext cx="2819400" cy="188228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Creek Magnet Middle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AYP – </a:t>
            </a: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Met/Not Met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6" descr="I:\Accountability and System Reports on Results\School Improvement\Alternative Governance 2011-2012\Graphs for AG Powerpoint\Trend Data\Deep Creek\DMS\DCMS Reading2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26" y="4221870"/>
            <a:ext cx="2377413" cy="18344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1698907"/>
            <a:ext cx="3810000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Mathematics 2004 - 2011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1800" y="3919871"/>
            <a:ext cx="3810000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Reading 2004 - 2011</a:t>
            </a:r>
            <a:endParaRPr lang="en-US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7885">
            <a:off x="7578437" y="4432561"/>
            <a:ext cx="1371635" cy="1827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I:\Accountability and System Reports on Results\School Improvement\Alternative Governance 2011-2012\Graphs for AG Powerpoint\Trend Data\Deep Creek\DMS\DCMS Math2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061" y="2006790"/>
            <a:ext cx="2399810" cy="1837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I:\Accountability and System Reports on Results\School Improvement\Alternative Governance 2011-2012\Graphs for AG Powerpoint\Trend Data\Deep Creek\DMS\DCMS Ma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4244" y="2007998"/>
            <a:ext cx="3146168" cy="1837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I:\Accountability and System Reports on Results\School Improvement\Alternative Governance 2011-2012\Graphs for AG Powerpoint\Trend Data\Deep Creek\DMS\DCMS Read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8459" y="4230546"/>
            <a:ext cx="3137784" cy="1814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4367" y="274672"/>
            <a:ext cx="8869633" cy="830997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rgbClr val="006699"/>
                </a:solidFill>
              </a:rPr>
              <a:t>Deep Creek Magnet Middle School</a:t>
            </a:r>
            <a:br>
              <a:rPr lang="en-US" sz="3000" dirty="0" smtClean="0">
                <a:solidFill>
                  <a:srgbClr val="006699"/>
                </a:solidFill>
              </a:rPr>
            </a:br>
            <a:r>
              <a:rPr lang="en-US" sz="3000" dirty="0" smtClean="0">
                <a:solidFill>
                  <a:srgbClr val="006699"/>
                </a:solidFill>
              </a:rPr>
              <a:t>Feeder Elementary Schools – 2011 MSA Results and FARMS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914440" y="1280501"/>
            <a:ext cx="5090146" cy="5383012"/>
          </a:xfrm>
        </p:spPr>
        <p:txBody>
          <a:bodyPr/>
          <a:lstStyle/>
          <a:p>
            <a:pPr>
              <a:buClr>
                <a:srgbClr val="006699"/>
              </a:buClr>
              <a:buFont typeface="Times New Roman" pitchFamily="18" charset="0"/>
              <a:buChar char="■"/>
              <a:defRPr/>
            </a:pPr>
            <a:r>
              <a:rPr lang="en-US" sz="2200" b="1" dirty="0" smtClean="0">
                <a:solidFill>
                  <a:srgbClr val="006699"/>
                </a:solidFill>
                <a:latin typeface="+mj-lt"/>
              </a:rPr>
              <a:t>Deep Creek Elementary </a:t>
            </a:r>
            <a:r>
              <a:rPr lang="en-US" sz="2200" b="1" dirty="0" smtClean="0">
                <a:latin typeface="+mj-lt"/>
              </a:rPr>
              <a:t>(Title I)</a:t>
            </a:r>
          </a:p>
          <a:p>
            <a:pPr lvl="1" indent="-447675">
              <a:buClr>
                <a:schemeClr val="tx1"/>
              </a:buClr>
              <a:buFont typeface="Times New Roman" pitchFamily="18" charset="0"/>
              <a:buChar char="■"/>
              <a:defRPr/>
            </a:pPr>
            <a:r>
              <a:rPr lang="en-US" sz="2200" dirty="0" smtClean="0">
                <a:latin typeface="+mj-lt"/>
              </a:rPr>
              <a:t>79.9% Proficient Reading</a:t>
            </a:r>
          </a:p>
          <a:p>
            <a:pPr lvl="1" indent="-447675">
              <a:buClr>
                <a:schemeClr val="tx1"/>
              </a:buClr>
              <a:buFont typeface="Times New Roman" pitchFamily="18" charset="0"/>
              <a:buChar char="■"/>
              <a:defRPr/>
            </a:pPr>
            <a:r>
              <a:rPr lang="en-US" sz="2200" dirty="0" smtClean="0">
                <a:latin typeface="+mj-lt"/>
              </a:rPr>
              <a:t>86.8% Proficient Math</a:t>
            </a:r>
          </a:p>
          <a:p>
            <a:pPr lvl="1" indent="-447675">
              <a:buClr>
                <a:schemeClr val="tx1"/>
              </a:buClr>
              <a:buFont typeface="Times New Roman" pitchFamily="18" charset="0"/>
              <a:buChar char="■"/>
              <a:defRPr/>
            </a:pPr>
            <a:r>
              <a:rPr lang="en-US" sz="2200" dirty="0" smtClean="0">
                <a:latin typeface="+mj-lt"/>
              </a:rPr>
              <a:t>AYP Met</a:t>
            </a:r>
          </a:p>
          <a:p>
            <a:pPr marL="342900" indent="-342900" eaLnBrk="0" hangingPunct="0">
              <a:buSzPct val="90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solidFill>
                  <a:srgbClr val="006699"/>
                </a:solidFill>
                <a:latin typeface="+mj-lt"/>
              </a:rPr>
              <a:t>Middleborough Elementary </a:t>
            </a:r>
          </a:p>
          <a:p>
            <a:pPr lvl="1" indent="-45720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j-lt"/>
              </a:rPr>
              <a:t>95.3% Proficient Reading</a:t>
            </a:r>
          </a:p>
          <a:p>
            <a:pPr lvl="1" indent="-45720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j-lt"/>
              </a:rPr>
              <a:t>93.0% Proficient Math</a:t>
            </a:r>
          </a:p>
          <a:p>
            <a:pPr lvl="1" indent="-45720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j-lt"/>
              </a:rPr>
              <a:t>AYP Met</a:t>
            </a:r>
          </a:p>
          <a:p>
            <a:pPr marL="342900" indent="-342900" eaLnBrk="0" hangingPunct="0">
              <a:buSzPct val="90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solidFill>
                  <a:srgbClr val="006699"/>
                </a:solidFill>
                <a:latin typeface="+mj-lt"/>
              </a:rPr>
              <a:t>Sandalwood Elementary </a:t>
            </a:r>
            <a:r>
              <a:rPr lang="en-US" sz="2200" b="1" kern="0" dirty="0" smtClean="0">
                <a:latin typeface="+mj-lt"/>
              </a:rPr>
              <a:t>(Title I)</a:t>
            </a:r>
          </a:p>
          <a:p>
            <a:pPr lvl="1" indent="-45720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j-lt"/>
              </a:rPr>
              <a:t>85.1% Proficient Reading</a:t>
            </a:r>
          </a:p>
          <a:p>
            <a:pPr lvl="1" indent="-45720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200" u="sng" kern="0" dirty="0" smtClean="0">
                <a:latin typeface="+mj-lt"/>
              </a:rPr>
              <a:t>&gt;</a:t>
            </a:r>
            <a:r>
              <a:rPr lang="en-US" sz="2200" kern="0" dirty="0" smtClean="0">
                <a:latin typeface="+mj-lt"/>
              </a:rPr>
              <a:t>95.0% Proficient Math</a:t>
            </a:r>
          </a:p>
          <a:p>
            <a:pPr lvl="1" indent="-45720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j-lt"/>
              </a:rPr>
              <a:t>AYP Met</a:t>
            </a:r>
            <a:endParaRPr lang="en-US" sz="2200" kern="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0" hangingPunct="0">
              <a:buClr>
                <a:schemeClr val="folHlink"/>
              </a:buClr>
              <a:buSzPct val="90000"/>
              <a:buNone/>
              <a:defRPr/>
            </a:pPr>
            <a:endParaRPr lang="en-US" sz="1400" kern="0" dirty="0" smtClean="0"/>
          </a:p>
          <a:p>
            <a:pPr lvl="1">
              <a:buClrTx/>
              <a:defRPr/>
            </a:pPr>
            <a:endParaRPr lang="en-US" sz="22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20269" y="5943890"/>
            <a:ext cx="31089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2011 MSA Reading: </a:t>
            </a:r>
          </a:p>
          <a:p>
            <a:r>
              <a:rPr lang="en-US" sz="1200" dirty="0" smtClean="0">
                <a:latin typeface="+mj-lt"/>
              </a:rPr>
              <a:t>BCPS Average Prof./Adv. 90.3% 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073" y="5943890"/>
            <a:ext cx="29260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2011 MSA Reading</a:t>
            </a:r>
          </a:p>
          <a:p>
            <a:r>
              <a:rPr lang="en-US" sz="1200" dirty="0" smtClean="0">
                <a:latin typeface="+mj-lt"/>
              </a:rPr>
              <a:t>BCPS Average Prof./Adv. 88.8%     </a:t>
            </a:r>
            <a:endParaRPr lang="en-US" sz="1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0" y="1092634"/>
            <a:ext cx="2560293" cy="155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391" y="2707032"/>
            <a:ext cx="2566460" cy="1574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390" y="4340000"/>
            <a:ext cx="2560292" cy="156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 txBox="1">
            <a:spLocks noChangeArrowheads="1"/>
          </p:cNvSpPr>
          <p:nvPr/>
        </p:nvSpPr>
        <p:spPr bwMode="auto">
          <a:xfrm>
            <a:off x="365806" y="274672"/>
            <a:ext cx="8077200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Profile: </a:t>
            </a: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Dundalk Middle School</a:t>
            </a:r>
            <a:endParaRPr lang="en-US" sz="4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4475" y="2646362"/>
            <a:ext cx="3383293" cy="1357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22300" indent="-622300"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6699"/>
                </a:solidFill>
                <a:latin typeface="+mj-lt"/>
              </a:rPr>
              <a:t>2010-2011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Enrollment:  467</a:t>
            </a:r>
          </a:p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Mobility Rate : 42.2%</a:t>
            </a:r>
          </a:p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FARMS Rate:  76.2%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53919" t="43969" r="30079" b="31046"/>
          <a:stretch>
            <a:fillRect/>
          </a:stretch>
        </p:blipFill>
        <p:spPr bwMode="auto">
          <a:xfrm>
            <a:off x="3683124" y="1747776"/>
            <a:ext cx="5303520" cy="3138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Dundalk Middle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AYP – Percent Proficient or Advanced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60707" y="7681231"/>
            <a:ext cx="91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3281">
            <a:off x="6767837" y="4984722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23001" y="4846622"/>
            <a:ext cx="31089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 88.0% 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8600" y="4856162"/>
            <a:ext cx="2926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72.3%     </a:t>
            </a:r>
            <a:endParaRPr lang="en-US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63590" t="25624" r="20496" b="48529"/>
          <a:stretch>
            <a:fillRect/>
          </a:stretch>
        </p:blipFill>
        <p:spPr bwMode="auto">
          <a:xfrm>
            <a:off x="244475" y="2001837"/>
            <a:ext cx="4235450" cy="260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79969" t="25624" r="4237" b="48529"/>
          <a:stretch>
            <a:fillRect/>
          </a:stretch>
        </p:blipFill>
        <p:spPr bwMode="auto">
          <a:xfrm>
            <a:off x="4572000" y="2001837"/>
            <a:ext cx="4203700" cy="260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Dundalk Middle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AYP – Met/Not Met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8913" y="1625898"/>
            <a:ext cx="3810000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Mathematics 2004 - 2011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3777" y="3838967"/>
            <a:ext cx="3810000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Reading 2004 - 2011</a:t>
            </a:r>
            <a:endParaRPr lang="en-US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609" y="4480866"/>
            <a:ext cx="1371635" cy="18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:\Accountability and System Reports on Results\School Improvement\Alternative Governance 2011-2012\Graphs for AG Powerpoint\Trend Data\Dundalk\Dundalk MS AYP\DMS Math 2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49" y="2036763"/>
            <a:ext cx="2114526" cy="1744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I:\Accountability and System Reports on Results\School Improvement\Alternative Governance 2011-2012\Graphs for AG Powerpoint\Trend Data\Dundalk\Dundalk MS AYP\DMS Ma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25" y="2025652"/>
            <a:ext cx="3090672" cy="177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4" descr="I:\Accountability and System Reports on Results\School Improvement\Alternative Governance 2011-2012\Graphs for AG Powerpoint\Trend Data\Dundalk\Dundalk MS AYP\DMS Reading 20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6150" y="4211637"/>
            <a:ext cx="2139696" cy="1806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I:\Accountability and System Reports on Results\School Improvement\Alternative Governance 2011-2012\Graphs for AG Powerpoint\Trend Data\Dundalk\Dundalk MS AYP\DMS Readi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3525" y="4211637"/>
            <a:ext cx="3090672" cy="1781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4367" y="274672"/>
            <a:ext cx="8869633" cy="830997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rgbClr val="006699"/>
                </a:solidFill>
              </a:rPr>
              <a:t>Dundalk Middle School</a:t>
            </a:r>
            <a:br>
              <a:rPr lang="en-US" sz="3000" dirty="0" smtClean="0">
                <a:solidFill>
                  <a:srgbClr val="006699"/>
                </a:solidFill>
              </a:rPr>
            </a:br>
            <a:r>
              <a:rPr lang="en-US" sz="3000" dirty="0" smtClean="0">
                <a:solidFill>
                  <a:srgbClr val="006699"/>
                </a:solidFill>
              </a:rPr>
              <a:t>Feeder Elementary Schools – 2011 MSA Results and FARMS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731562" y="1646257"/>
            <a:ext cx="5090146" cy="4693593"/>
          </a:xfrm>
        </p:spPr>
        <p:txBody>
          <a:bodyPr/>
          <a:lstStyle/>
          <a:p>
            <a:pPr>
              <a:buClr>
                <a:srgbClr val="006699"/>
              </a:buClr>
              <a:buFont typeface="Times New Roman" pitchFamily="18" charset="0"/>
              <a:buChar char="■"/>
              <a:defRPr/>
            </a:pPr>
            <a:r>
              <a:rPr lang="en-US" sz="2600" b="1" dirty="0" smtClean="0">
                <a:solidFill>
                  <a:srgbClr val="006699"/>
                </a:solidFill>
                <a:latin typeface="+mj-lt"/>
              </a:rPr>
              <a:t>Dundalk Elementary </a:t>
            </a:r>
            <a:r>
              <a:rPr lang="en-US" sz="2600" b="1" dirty="0" smtClean="0">
                <a:latin typeface="+mj-lt"/>
              </a:rPr>
              <a:t>(Title I)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j-lt"/>
              </a:rPr>
              <a:t>82.8% Proficient Reading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j-lt"/>
              </a:rPr>
              <a:t>88.8% Proficient Math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+mj-lt"/>
              </a:rPr>
              <a:t>AYP Not Met in Reading</a:t>
            </a:r>
          </a:p>
          <a:p>
            <a:pPr lvl="1">
              <a:buClr>
                <a:schemeClr val="accent5">
                  <a:lumMod val="50000"/>
                </a:schemeClr>
              </a:buClr>
              <a:buNone/>
              <a:defRPr/>
            </a:pPr>
            <a:endParaRPr lang="en-US" sz="1800" dirty="0" smtClean="0">
              <a:latin typeface="+mj-lt"/>
            </a:endParaRPr>
          </a:p>
          <a:p>
            <a:pPr marL="342900" indent="-342900" eaLnBrk="0" hangingPunct="0">
              <a:buClr>
                <a:srgbClr val="006699"/>
              </a:buClr>
              <a:buSzPct val="90000"/>
              <a:buFont typeface="Times New Roman" pitchFamily="18" charset="0"/>
              <a:buChar char="■"/>
              <a:defRPr/>
            </a:pPr>
            <a:r>
              <a:rPr lang="en-US" sz="2600" b="1" kern="0" dirty="0" smtClean="0">
                <a:solidFill>
                  <a:srgbClr val="006699"/>
                </a:solidFill>
                <a:latin typeface="+mj-lt"/>
              </a:rPr>
              <a:t>Logan Elementary </a:t>
            </a:r>
            <a:r>
              <a:rPr lang="en-US" sz="2600" b="1" kern="0" dirty="0" smtClean="0">
                <a:latin typeface="+mj-lt"/>
              </a:rPr>
              <a:t>(Title I)</a:t>
            </a:r>
          </a:p>
          <a:p>
            <a:pPr marL="909638" lvl="1" indent="-398463" eaLnBrk="0" hangingPunct="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600" kern="0" dirty="0" smtClean="0">
                <a:latin typeface="+mj-lt"/>
              </a:rPr>
              <a:t>84.1% Proficient Reading</a:t>
            </a:r>
          </a:p>
          <a:p>
            <a:pPr marL="909638" lvl="1" indent="-398463" eaLnBrk="0" hangingPunct="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600" kern="0" dirty="0" smtClean="0">
                <a:latin typeface="+mj-lt"/>
              </a:rPr>
              <a:t>86.2% Proficient Math</a:t>
            </a:r>
          </a:p>
          <a:p>
            <a:pPr marL="909638" lvl="1" indent="-398463" eaLnBrk="0" hangingPunct="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600" kern="0" dirty="0" smtClean="0">
                <a:latin typeface="+mj-lt"/>
              </a:rPr>
              <a:t>AYP Met</a:t>
            </a:r>
          </a:p>
          <a:p>
            <a:pPr lvl="1">
              <a:buClrTx/>
              <a:buNone/>
              <a:defRPr/>
            </a:pPr>
            <a:endParaRPr lang="en-US" sz="26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20269" y="5555062"/>
            <a:ext cx="31089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MSA Reading: </a:t>
            </a:r>
          </a:p>
          <a:p>
            <a:r>
              <a:rPr lang="en-US" dirty="0" smtClean="0">
                <a:latin typeface="+mj-lt"/>
              </a:rPr>
              <a:t>BCPS Average Prof./Adv. 90.3% 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073" y="5555062"/>
            <a:ext cx="31089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MSA Mathematics:</a:t>
            </a:r>
          </a:p>
          <a:p>
            <a:r>
              <a:rPr lang="en-US" dirty="0" smtClean="0">
                <a:latin typeface="+mj-lt"/>
              </a:rPr>
              <a:t>BCPS Average Prof./Adv. 88.8%     </a:t>
            </a:r>
            <a:endParaRPr lang="en-US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67" y="1646257"/>
            <a:ext cx="3035943" cy="1804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68" y="3548173"/>
            <a:ext cx="3035808" cy="1821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 txBox="1">
            <a:spLocks noChangeArrowheads="1"/>
          </p:cNvSpPr>
          <p:nvPr/>
        </p:nvSpPr>
        <p:spPr bwMode="auto">
          <a:xfrm>
            <a:off x="457245" y="0"/>
            <a:ext cx="8077200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Profile: </a:t>
            </a:r>
          </a:p>
          <a:p>
            <a:pPr>
              <a:defRPr/>
            </a:pP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Windsor Mill Middle School</a:t>
            </a:r>
            <a:endParaRPr lang="en-US" sz="4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2928" y="2560647"/>
            <a:ext cx="3383243" cy="1554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ctr" defTabSz="306388" eaLnBrk="0" hangingPunct="0">
              <a:buClr>
                <a:schemeClr val="folHlink"/>
              </a:buClr>
              <a:buSzPct val="90000"/>
              <a:defRPr/>
            </a:pPr>
            <a:r>
              <a:rPr lang="en-US" sz="2600" b="1" dirty="0" smtClean="0">
                <a:solidFill>
                  <a:srgbClr val="006699"/>
                </a:solidFill>
                <a:latin typeface="+mj-lt"/>
              </a:rPr>
              <a:t>2010-2011 </a:t>
            </a:r>
          </a:p>
          <a:p>
            <a:pPr marL="342900" indent="-342900" algn="ctr" defTabSz="306388" eaLnBrk="0" hangingPunct="0"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+mj-lt"/>
                <a:cs typeface="+mn-cs"/>
              </a:rPr>
              <a:t>Enrollment</a:t>
            </a:r>
            <a:r>
              <a:rPr lang="en-US" sz="2400" kern="0" dirty="0">
                <a:latin typeface="+mj-lt"/>
                <a:cs typeface="+mn-cs"/>
              </a:rPr>
              <a:t>: </a:t>
            </a:r>
            <a:r>
              <a:rPr lang="en-US" sz="2400" kern="0" dirty="0" smtClean="0">
                <a:latin typeface="+mj-lt"/>
              </a:rPr>
              <a:t> </a:t>
            </a:r>
            <a:r>
              <a:rPr lang="en-US" sz="2400" kern="0" dirty="0" smtClean="0">
                <a:latin typeface="+mj-lt"/>
                <a:cs typeface="+mn-cs"/>
              </a:rPr>
              <a:t>624 </a:t>
            </a:r>
            <a:endParaRPr lang="en-US" sz="2400" kern="0" dirty="0">
              <a:latin typeface="+mj-lt"/>
              <a:cs typeface="+mn-cs"/>
            </a:endParaRPr>
          </a:p>
          <a:p>
            <a:pPr marL="342900" indent="-342900" algn="ctr" eaLnBrk="0" hangingPunct="0">
              <a:buClr>
                <a:srgbClr val="0000FF"/>
              </a:buClr>
              <a:buSzPct val="90000"/>
              <a:buFont typeface="Symbol" pitchFamily="18" charset="2"/>
              <a:buNone/>
              <a:defRPr/>
            </a:pPr>
            <a:r>
              <a:rPr lang="en-US" sz="2400" kern="0" dirty="0" smtClean="0">
                <a:latin typeface="+mj-lt"/>
                <a:cs typeface="+mn-cs"/>
              </a:rPr>
              <a:t>Mobility Rate</a:t>
            </a:r>
            <a:r>
              <a:rPr lang="en-US" sz="2400" kern="0" dirty="0" smtClean="0">
                <a:latin typeface="+mj-lt"/>
              </a:rPr>
              <a:t>:</a:t>
            </a:r>
            <a:r>
              <a:rPr lang="en-US" sz="2400" kern="0" dirty="0" smtClean="0">
                <a:latin typeface="+mj-lt"/>
                <a:cs typeface="+mn-cs"/>
              </a:rPr>
              <a:t> 25.7</a:t>
            </a:r>
            <a:r>
              <a:rPr lang="en-US" sz="2400" kern="0" dirty="0">
                <a:latin typeface="+mj-lt"/>
                <a:cs typeface="+mn-cs"/>
              </a:rPr>
              <a:t>%</a:t>
            </a:r>
          </a:p>
          <a:p>
            <a:pPr marL="342900" indent="-342900" algn="ctr" eaLnBrk="0" hangingPunct="0">
              <a:buClr>
                <a:srgbClr val="0000FF"/>
              </a:buClr>
              <a:buSzPct val="90000"/>
              <a:tabLst>
                <a:tab pos="2468563" algn="l"/>
              </a:tabLst>
              <a:defRPr/>
            </a:pPr>
            <a:r>
              <a:rPr lang="en-US" sz="2400" dirty="0" smtClean="0">
                <a:latin typeface="+mj-lt"/>
              </a:rPr>
              <a:t>FARMS Rate:  62.8</a:t>
            </a:r>
            <a:r>
              <a:rPr lang="en-US" sz="2400" dirty="0">
                <a:latin typeface="+mj-lt"/>
              </a:rPr>
              <a:t>%</a:t>
            </a:r>
          </a:p>
          <a:p>
            <a:pPr marL="342900" indent="-342900" algn="ctr" eaLnBrk="0" hangingPunct="0">
              <a:buClr>
                <a:srgbClr val="0000FF"/>
              </a:buClr>
              <a:buSzPct val="90000"/>
              <a:buFont typeface="Symbol" pitchFamily="18" charset="2"/>
              <a:buNone/>
              <a:defRPr/>
            </a:pPr>
            <a:endParaRPr lang="en-US" sz="2400" kern="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  <a:p>
            <a:pPr marL="342900" indent="-342900" algn="ctr" eaLnBrk="0" hangingPunct="0">
              <a:buClr>
                <a:srgbClr val="0000FF"/>
              </a:buClr>
              <a:buSzPct val="90000"/>
              <a:buFont typeface="Symbol" pitchFamily="18" charset="2"/>
              <a:buNone/>
              <a:defRPr/>
            </a:pPr>
            <a:endParaRPr lang="en-US" sz="2400" kern="0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5079" t="39241" r="29750" b="36468"/>
          <a:stretch>
            <a:fillRect/>
          </a:stretch>
        </p:blipFill>
        <p:spPr bwMode="auto">
          <a:xfrm>
            <a:off x="3651250" y="1725612"/>
            <a:ext cx="5309917" cy="322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Windsor Mill Middle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AYP – Percent Proficient or Advanced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3281">
            <a:off x="6767837" y="4984722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40" y="4663744"/>
            <a:ext cx="31089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 88.0% 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951" y="4663744"/>
            <a:ext cx="2926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72.3%     </a:t>
            </a:r>
            <a:endParaRPr lang="en-US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48221" t="32604" r="35945" b="42711"/>
          <a:stretch>
            <a:fillRect/>
          </a:stretch>
        </p:blipFill>
        <p:spPr bwMode="auto">
          <a:xfrm>
            <a:off x="428625" y="1909762"/>
            <a:ext cx="4051300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64775" t="32604" r="19391" b="42711"/>
          <a:stretch>
            <a:fillRect/>
          </a:stretch>
        </p:blipFill>
        <p:spPr bwMode="auto">
          <a:xfrm>
            <a:off x="4664075" y="1909762"/>
            <a:ext cx="4051300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Windsor Mill Middle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AYP – Met/Not Met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5023" y="1673398"/>
            <a:ext cx="4605528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Mathematics 2007 - 2011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5975" y="3887911"/>
            <a:ext cx="4590288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Reading 2007 - 2011</a:t>
            </a:r>
            <a:endParaRPr lang="en-US" b="1" dirty="0">
              <a:latin typeface="+mj-lt"/>
            </a:endParaRPr>
          </a:p>
        </p:txBody>
      </p:sp>
      <p:pic>
        <p:nvPicPr>
          <p:cNvPr id="2059" name="Picture 11" descr="I:\Accountability and System Reports on Results\School Improvement\Alternative Governance 2011-2012\Graphs for AG Powerpoint\Trend Data\WMMS\WMMS Rea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47" y="4206549"/>
            <a:ext cx="2381394" cy="1834820"/>
          </a:xfrm>
          <a:prstGeom prst="rect">
            <a:avLst/>
          </a:prstGeom>
          <a:noFill/>
        </p:spPr>
      </p:pic>
      <p:pic>
        <p:nvPicPr>
          <p:cNvPr id="2060" name="Picture 12" descr="I:\Accountability and System Reports on Results\School Improvement\Alternative Governance 2011-2012\Graphs for AG Powerpoint\Trend Data\WMMS\WMMS Reading 2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150" y="4199728"/>
            <a:ext cx="2195553" cy="1834820"/>
          </a:xfrm>
          <a:prstGeom prst="rect">
            <a:avLst/>
          </a:prstGeom>
          <a:noFill/>
        </p:spPr>
      </p:pic>
      <p:pic>
        <p:nvPicPr>
          <p:cNvPr id="2061" name="Picture 13" descr="I:\Accountability and System Reports on Results\School Improvement\Alternative Governance 2011-2012\Graphs for AG Powerpoint\Trend Data\WMMS\WMMS Math 2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547" y="2012012"/>
            <a:ext cx="2170976" cy="1834820"/>
          </a:xfrm>
          <a:prstGeom prst="rect">
            <a:avLst/>
          </a:prstGeom>
          <a:noFill/>
        </p:spPr>
      </p:pic>
      <p:pic>
        <p:nvPicPr>
          <p:cNvPr id="2062" name="Picture 14" descr="I:\Accountability and System Reports on Results\School Improvement\Alternative Governance 2011-2012\Graphs for AG Powerpoint\Trend Data\WMMS\WMMS Ma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3147" y="2012013"/>
            <a:ext cx="2377440" cy="184196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6609" y="4480866"/>
            <a:ext cx="1371635" cy="18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4367" y="274672"/>
            <a:ext cx="8869633" cy="830997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rgbClr val="006699"/>
                </a:solidFill>
              </a:rPr>
              <a:t>Windsor Mill Middle School</a:t>
            </a:r>
            <a:br>
              <a:rPr lang="en-US" sz="3000" dirty="0" smtClean="0">
                <a:solidFill>
                  <a:srgbClr val="006699"/>
                </a:solidFill>
              </a:rPr>
            </a:br>
            <a:r>
              <a:rPr lang="en-US" sz="3000" dirty="0" smtClean="0">
                <a:solidFill>
                  <a:srgbClr val="006699"/>
                </a:solidFill>
              </a:rPr>
              <a:t>Feeder Elementary Schools – 2011 MSA Results and FARMS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823001" y="1646257"/>
            <a:ext cx="4754828" cy="4062651"/>
          </a:xfrm>
          <a:ln>
            <a:noFill/>
          </a:ln>
        </p:spPr>
        <p:txBody>
          <a:bodyPr/>
          <a:lstStyle/>
          <a:p>
            <a:pPr marL="342900" indent="-342900" eaLnBrk="0" hangingPunct="0">
              <a:buSzPct val="90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solidFill>
                  <a:srgbClr val="006699"/>
                </a:solidFill>
                <a:latin typeface="+mj-lt"/>
              </a:rPr>
              <a:t>Dogwood Elementary </a:t>
            </a:r>
            <a:r>
              <a:rPr lang="en-US" sz="2200" b="1" kern="0" dirty="0" smtClean="0">
                <a:latin typeface="+mj-lt"/>
              </a:rPr>
              <a:t>(Title I)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93.1% Proficient Reading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93.5% Proficient Math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AYP Met</a:t>
            </a:r>
          </a:p>
          <a:p>
            <a:pPr marL="342900" indent="-342900" eaLnBrk="0" hangingPunct="0">
              <a:buSzPct val="90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solidFill>
                  <a:srgbClr val="006699"/>
                </a:solidFill>
                <a:latin typeface="+mj-lt"/>
              </a:rPr>
              <a:t>Randallstown Elementary </a:t>
            </a:r>
            <a:r>
              <a:rPr lang="en-US" sz="2200" b="1" kern="0" dirty="0" smtClean="0">
                <a:latin typeface="+mj-lt"/>
              </a:rPr>
              <a:t>(Title I)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83.2% Proficient Reading</a:t>
            </a:r>
          </a:p>
          <a:p>
            <a:pPr marL="742950" lvl="1" indent="-285750" eaLnBrk="0" hangingPunct="0">
              <a:buClr>
                <a:schemeClr val="tx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88.4% Proficient Math</a:t>
            </a:r>
          </a:p>
          <a:p>
            <a:pPr marL="742950" lvl="1" indent="-285750" eaLnBrk="0" hangingPunct="0">
              <a:buClr>
                <a:schemeClr val="tx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AYP Met</a:t>
            </a:r>
          </a:p>
          <a:p>
            <a:pPr marL="342900" indent="-342900" eaLnBrk="0" hangingPunct="0">
              <a:buClr>
                <a:srgbClr val="0066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200" b="1" kern="0" dirty="0" smtClean="0">
                <a:solidFill>
                  <a:srgbClr val="006699"/>
                </a:solidFill>
                <a:latin typeface="+mj-lt"/>
              </a:rPr>
              <a:t>Winfield Elementary </a:t>
            </a:r>
            <a:r>
              <a:rPr lang="en-US" sz="2200" b="1" kern="0" dirty="0" smtClean="0">
                <a:latin typeface="+mj-lt"/>
              </a:rPr>
              <a:t>(Title I)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78.2% Proficient Reading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69.4% Proficient Math</a:t>
            </a:r>
          </a:p>
          <a:p>
            <a:pPr marL="742950" lvl="1" indent="-285750" eaLnBrk="0" hangingPunct="0">
              <a:buSzPct val="7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+mj-lt"/>
              </a:rPr>
              <a:t>AYP Not Met</a:t>
            </a:r>
            <a:endParaRPr lang="en-US" sz="2000" kern="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269" y="5943890"/>
            <a:ext cx="31089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2011 MSA Reading: </a:t>
            </a:r>
          </a:p>
          <a:p>
            <a:r>
              <a:rPr lang="en-US" sz="1200" b="1" dirty="0" smtClean="0">
                <a:latin typeface="+mj-lt"/>
              </a:rPr>
              <a:t>BCPS Average Prof./Adv. 90.3% 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2073" y="5943890"/>
            <a:ext cx="29260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2011 MSA Mathematics:</a:t>
            </a:r>
          </a:p>
          <a:p>
            <a:r>
              <a:rPr lang="en-US" sz="1200" b="1" dirty="0" smtClean="0">
                <a:latin typeface="+mj-lt"/>
              </a:rPr>
              <a:t>BCPS Average Prof./Adv.  88.8%     </a:t>
            </a:r>
            <a:endParaRPr lang="en-US" sz="12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709" y="1153185"/>
            <a:ext cx="2560320" cy="1519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165" y="4345753"/>
            <a:ext cx="2560292" cy="1522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165" y="2751914"/>
            <a:ext cx="2560320" cy="1530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" y="507599"/>
            <a:ext cx="8382000" cy="553998"/>
          </a:xfrm>
        </p:spPr>
        <p:txBody>
          <a:bodyPr/>
          <a:lstStyle/>
          <a:p>
            <a:r>
              <a:rPr lang="en-US" sz="4000" dirty="0" smtClean="0">
                <a:solidFill>
                  <a:srgbClr val="006699"/>
                </a:solidFill>
              </a:rPr>
              <a:t>Baltimore County Public Schools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9891"/>
            <a:ext cx="4495800" cy="459155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006699"/>
                </a:solidFill>
                <a:latin typeface="+mj-lt"/>
              </a:rPr>
              <a:t>Blueprint for Progress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dirty="0" smtClean="0">
                <a:latin typeface="+mj-lt"/>
              </a:rPr>
              <a:t>High expectations through high standards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dirty="0" smtClean="0">
                <a:latin typeface="+mj-lt"/>
              </a:rPr>
              <a:t>Focus on college and workforce readiness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dirty="0" smtClean="0">
                <a:latin typeface="+mj-lt"/>
              </a:rPr>
              <a:t>“All Means </a:t>
            </a:r>
            <a:r>
              <a:rPr lang="en-US" b="1" u="sng" dirty="0" smtClean="0">
                <a:latin typeface="+mj-lt"/>
              </a:rPr>
              <a:t>All</a:t>
            </a:r>
            <a:r>
              <a:rPr lang="en-US" dirty="0" smtClean="0">
                <a:latin typeface="+mj-lt"/>
              </a:rPr>
              <a:t>”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dirty="0" smtClean="0">
                <a:latin typeface="+mj-lt"/>
              </a:rPr>
              <a:t>Consistent focus yields results….</a:t>
            </a:r>
            <a:endParaRPr lang="en-US" i="1" dirty="0" smtClean="0">
              <a:latin typeface="+mj-lt"/>
            </a:endParaRPr>
          </a:p>
          <a:p>
            <a:pPr>
              <a:buClr>
                <a:srgbClr val="0000FF"/>
              </a:buClr>
              <a:buFont typeface="Symbol" pitchFamily="18" charset="2"/>
              <a:buChar char="×"/>
            </a:pPr>
            <a:endParaRPr lang="en-US" i="1" dirty="0" smtClean="0">
              <a:latin typeface="Times New Roman" pitchFamily="18" charset="0"/>
            </a:endParaRPr>
          </a:p>
        </p:txBody>
      </p:sp>
      <p:pic>
        <p:nvPicPr>
          <p:cNvPr id="5" name="Content Placeholder 3" descr="BlueprintforProgress-2011-2012-FINAL- LoRes for Web 7 20 2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027">
            <a:off x="5416816" y="1572771"/>
            <a:ext cx="2914198" cy="4219034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 prst="divo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 txBox="1">
            <a:spLocks noChangeArrowheads="1"/>
          </p:cNvSpPr>
          <p:nvPr/>
        </p:nvSpPr>
        <p:spPr bwMode="auto">
          <a:xfrm>
            <a:off x="365806" y="274672"/>
            <a:ext cx="8077200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Profile: </a:t>
            </a: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White Oak School</a:t>
            </a:r>
            <a:endParaRPr lang="en-US" sz="4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2928" y="2652086"/>
            <a:ext cx="3474682" cy="15444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ctr" eaLnBrk="0" hangingPunct="0">
              <a:buClr>
                <a:schemeClr val="folHlink"/>
              </a:buClr>
              <a:buSzPct val="90000"/>
              <a:tabLst>
                <a:tab pos="2408238" algn="l"/>
              </a:tabLst>
              <a:defRPr/>
            </a:pPr>
            <a:r>
              <a:rPr lang="en-US" sz="2600" b="1" dirty="0" smtClean="0">
                <a:solidFill>
                  <a:srgbClr val="006699"/>
                </a:solidFill>
                <a:latin typeface="+mj-lt"/>
              </a:rPr>
              <a:t>2010-2011 </a:t>
            </a:r>
          </a:p>
          <a:p>
            <a:pPr marL="342900" indent="-342900" algn="ctr" eaLnBrk="0" hangingPunct="0">
              <a:buClr>
                <a:schemeClr val="folHlink"/>
              </a:buClr>
              <a:buSzPct val="90000"/>
              <a:buFont typeface="Wingdings" pitchFamily="2" charset="2"/>
              <a:buNone/>
              <a:tabLst>
                <a:tab pos="2408238" algn="l"/>
              </a:tabLst>
              <a:defRPr/>
            </a:pPr>
            <a:r>
              <a:rPr lang="en-US" sz="2400" kern="0" dirty="0" smtClean="0">
                <a:latin typeface="+mj-lt"/>
                <a:cs typeface="+mn-cs"/>
              </a:rPr>
              <a:t>Enrollment:  62</a:t>
            </a:r>
            <a:endParaRPr lang="en-US" sz="2400" kern="0" dirty="0">
              <a:latin typeface="+mj-lt"/>
              <a:cs typeface="+mn-cs"/>
            </a:endParaRPr>
          </a:p>
          <a:p>
            <a:pPr marL="342900" indent="-342900" algn="ctr" eaLnBrk="0" hangingPunct="0">
              <a:buClr>
                <a:srgbClr val="0000FF"/>
              </a:buClr>
              <a:buSzPct val="90000"/>
              <a:buFont typeface="Symbol" pitchFamily="18" charset="2"/>
              <a:buNone/>
              <a:defRPr/>
            </a:pPr>
            <a:r>
              <a:rPr lang="en-US" sz="2400" kern="0" dirty="0" smtClean="0">
                <a:latin typeface="+mj-lt"/>
                <a:cs typeface="+mn-cs"/>
              </a:rPr>
              <a:t>Mobility </a:t>
            </a:r>
            <a:r>
              <a:rPr lang="en-US" sz="2400" kern="0" dirty="0">
                <a:latin typeface="+mj-lt"/>
                <a:cs typeface="+mn-cs"/>
              </a:rPr>
              <a:t>Rate: </a:t>
            </a:r>
            <a:r>
              <a:rPr lang="en-US" sz="2400" kern="0" dirty="0" smtClean="0">
                <a:latin typeface="+mj-lt"/>
                <a:cs typeface="+mn-cs"/>
              </a:rPr>
              <a:t> </a:t>
            </a:r>
            <a:r>
              <a:rPr lang="en-US" sz="2400" u="sng" kern="0" dirty="0" smtClean="0">
                <a:latin typeface="+mj-lt"/>
                <a:cs typeface="+mn-cs"/>
              </a:rPr>
              <a:t>&gt;</a:t>
            </a:r>
            <a:r>
              <a:rPr lang="en-US" sz="2400" kern="0" dirty="0" smtClean="0">
                <a:latin typeface="+mj-lt"/>
                <a:cs typeface="+mn-cs"/>
              </a:rPr>
              <a:t> </a:t>
            </a:r>
            <a:r>
              <a:rPr lang="en-US" sz="2400" kern="0" dirty="0">
                <a:latin typeface="+mj-lt"/>
                <a:cs typeface="+mn-cs"/>
              </a:rPr>
              <a:t>95.0%</a:t>
            </a:r>
          </a:p>
          <a:p>
            <a:pPr marL="342900" indent="-342900" algn="ctr" defTabSz="579438" eaLnBrk="0" hangingPunct="0">
              <a:buClr>
                <a:srgbClr val="0000FF"/>
              </a:buClr>
              <a:buSzPct val="90000"/>
              <a:tabLst>
                <a:tab pos="2286000" algn="l"/>
                <a:tab pos="2408238" algn="l"/>
              </a:tabLst>
              <a:defRPr/>
            </a:pPr>
            <a:r>
              <a:rPr lang="en-US" sz="2400" dirty="0" smtClean="0">
                <a:latin typeface="+mj-lt"/>
              </a:rPr>
              <a:t>FARMS Rate:  79.8</a:t>
            </a:r>
            <a:r>
              <a:rPr lang="en-US" sz="2400" dirty="0">
                <a:latin typeface="+mj-lt"/>
              </a:rPr>
              <a:t>%</a:t>
            </a:r>
          </a:p>
          <a:p>
            <a:pPr marL="342900" indent="-342900" algn="ctr" eaLnBrk="0" hangingPunct="0">
              <a:buClr>
                <a:srgbClr val="0000FF"/>
              </a:buClr>
              <a:buSzPct val="90000"/>
              <a:buFont typeface="Symbol" pitchFamily="18" charset="2"/>
              <a:buNone/>
              <a:defRPr/>
            </a:pPr>
            <a:endParaRPr lang="en-US" sz="3200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eaLnBrk="0" hangingPunct="0">
              <a:buClr>
                <a:srgbClr val="0000FF"/>
              </a:buClr>
              <a:buSzPct val="90000"/>
              <a:buFont typeface="Symbol" pitchFamily="18" charset="2"/>
              <a:buNone/>
              <a:defRPr/>
            </a:pPr>
            <a:r>
              <a:rPr lang="en-US" sz="3200" kern="0" dirty="0">
                <a:latin typeface="Times New Roman" pitchFamily="18" charset="0"/>
                <a:cs typeface="+mn-cs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6914" t="42855" r="37298" b="31493"/>
          <a:stretch>
            <a:fillRect/>
          </a:stretch>
        </p:blipFill>
        <p:spPr bwMode="auto">
          <a:xfrm>
            <a:off x="3711761" y="1629847"/>
            <a:ext cx="5303520" cy="3266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Oak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AYP – Percent Proficient or Advanced </a:t>
            </a: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3281">
            <a:off x="6676397" y="4984722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96925" y="4579937"/>
            <a:ext cx="31089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 90.3% 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6525" y="4579937"/>
            <a:ext cx="2926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88.8%     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9685" t="40270" r="77579" b="39053"/>
          <a:stretch>
            <a:fillRect/>
          </a:stretch>
        </p:blipFill>
        <p:spPr bwMode="auto">
          <a:xfrm>
            <a:off x="348058" y="1725612"/>
            <a:ext cx="4050792" cy="2492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685" t="18731" r="77579" b="61453"/>
          <a:stretch>
            <a:fillRect/>
          </a:stretch>
        </p:blipFill>
        <p:spPr bwMode="auto">
          <a:xfrm>
            <a:off x="4479925" y="1725611"/>
            <a:ext cx="4215435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Oak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AYP – Met/Not Met</a:t>
            </a:r>
            <a:endParaRPr lang="en-US" sz="36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2551" y="1650670"/>
            <a:ext cx="5208938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Mathematics 2007 - 2011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550" y="3911873"/>
            <a:ext cx="5248893" cy="37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Reading 2007 - 2011</a:t>
            </a:r>
            <a:endParaRPr lang="en-US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437" y="4432561"/>
            <a:ext cx="1371635" cy="18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J:\Accountability and System Reports on Results\School Improvement\Alternative Governance 2011-2012\Graphs for AG Powerpoint\Trend Data\White Oak\White Oak Math 2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2001837"/>
            <a:ext cx="1755648" cy="1771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J:\Accountability and System Reports on Results\School Improvement\Alternative Governance 2011-2012\Graphs for AG Powerpoint\Trend Data\White Oak\White Oak Ma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4236" y="2012102"/>
            <a:ext cx="3273552" cy="1720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J:\Accountability and System Reports on Results\School Improvement\Alternative Governance 2011-2012\Graphs for AG Powerpoint\Trend Data\White Oak\White Oak Read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0111" y="4241175"/>
            <a:ext cx="3273552" cy="1728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J:\Accountability and System Reports on Results\School Improvement\Alternative Governance 2011-2012\Graphs for AG Powerpoint\Trend Data\White Oak\White Oak Reading 20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2925" y="4235415"/>
            <a:ext cx="1755648" cy="1771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892"/>
            <a:ext cx="8534400" cy="553998"/>
          </a:xfrm>
        </p:spPr>
        <p:txBody>
          <a:bodyPr/>
          <a:lstStyle/>
          <a:p>
            <a:r>
              <a:rPr lang="en-US" sz="4000" dirty="0" smtClean="0">
                <a:solidFill>
                  <a:srgbClr val="006699"/>
                </a:solidFill>
              </a:rPr>
              <a:t>Key Reforms</a:t>
            </a:r>
            <a:endParaRPr lang="en-US" sz="4000" dirty="0">
              <a:solidFill>
                <a:srgbClr val="006699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036637"/>
            <a:ext cx="82296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0" lvl="1">
              <a:buClr>
                <a:srgbClr val="009999"/>
              </a:buClr>
              <a:defRPr/>
            </a:pPr>
            <a:r>
              <a:rPr lang="en-US" sz="3200" dirty="0" smtClean="0">
                <a:solidFill>
                  <a:srgbClr val="004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Deep Creek Magnet Middle School</a:t>
            </a:r>
          </a:p>
          <a:p>
            <a:pPr marL="0" lvl="1">
              <a:buClr>
                <a:srgbClr val="009999"/>
              </a:buClr>
              <a:defRPr/>
            </a:pPr>
            <a:r>
              <a:rPr lang="en-US" sz="3200" dirty="0" smtClean="0">
                <a:solidFill>
                  <a:srgbClr val="004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Dundalk Middle School</a:t>
            </a:r>
          </a:p>
          <a:p>
            <a:pPr marL="0" lvl="1">
              <a:buClr>
                <a:srgbClr val="009999"/>
              </a:buClr>
              <a:defRPr/>
            </a:pPr>
            <a:r>
              <a:rPr lang="en-US" sz="3200" dirty="0" smtClean="0">
                <a:solidFill>
                  <a:srgbClr val="004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Windsor Mill Middle School</a:t>
            </a:r>
          </a:p>
          <a:p>
            <a:pPr marL="0" lvl="1">
              <a:buClr>
                <a:srgbClr val="009999"/>
              </a:buClr>
              <a:defRPr/>
            </a:pPr>
            <a:endParaRPr lang="en-US" sz="2600" dirty="0" smtClean="0">
              <a:solidFill>
                <a:srgbClr val="004686"/>
              </a:solidFill>
              <a:latin typeface="+mj-lt"/>
            </a:endParaRPr>
          </a:p>
          <a:p>
            <a:pPr marL="969963" lvl="1" indent="-503238">
              <a:buClr>
                <a:srgbClr val="009999"/>
              </a:buClr>
              <a:buFont typeface="Times New Roman" pitchFamily="18" charset="0"/>
              <a:buChar char="■"/>
              <a:defRPr/>
            </a:pPr>
            <a:r>
              <a:rPr lang="en-US" sz="2800" dirty="0" smtClean="0">
                <a:latin typeface="+mj-lt"/>
              </a:rPr>
              <a:t>Mathematics, Reading , and Data Monitoring </a:t>
            </a:r>
          </a:p>
          <a:p>
            <a:pPr marL="969963" lvl="1" indent="-503238">
              <a:buClr>
                <a:srgbClr val="009999"/>
              </a:buClr>
              <a:defRPr/>
            </a:pPr>
            <a:r>
              <a:rPr lang="en-US" sz="2800" dirty="0" smtClean="0">
                <a:latin typeface="+mj-lt"/>
              </a:rPr>
              <a:t>	and Analysis</a:t>
            </a:r>
          </a:p>
          <a:p>
            <a:pPr marL="1820863" lvl="3" indent="-4572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Master Schedule </a:t>
            </a:r>
          </a:p>
          <a:p>
            <a:pPr lvl="3" indent="-457200">
              <a:buClr>
                <a:schemeClr val="accent2">
                  <a:lumMod val="50000"/>
                </a:schemeClr>
              </a:buClr>
              <a:defRPr/>
            </a:pPr>
            <a:endParaRPr lang="en-US" dirty="0" smtClean="0">
              <a:latin typeface="+mj-lt"/>
            </a:endParaRPr>
          </a:p>
          <a:p>
            <a:pPr marL="969963" lvl="1" indent="-503238">
              <a:buClr>
                <a:srgbClr val="009999"/>
              </a:buClr>
              <a:buFont typeface="Times New Roman" pitchFamily="18" charset="0"/>
              <a:buChar char="■"/>
              <a:defRPr/>
            </a:pPr>
            <a:r>
              <a:rPr lang="en-US" sz="2800" dirty="0" smtClean="0">
                <a:latin typeface="+mj-lt"/>
              </a:rPr>
              <a:t>School Culture</a:t>
            </a:r>
            <a:r>
              <a:rPr lang="en-US" sz="2400" b="1" i="1" dirty="0" smtClean="0">
                <a:latin typeface="+mj-lt"/>
              </a:rPr>
              <a:t>	</a:t>
            </a:r>
            <a:endParaRPr lang="en-US" sz="2400" dirty="0" smtClean="0">
              <a:latin typeface="+mj-lt"/>
            </a:endParaRPr>
          </a:p>
          <a:p>
            <a:pPr marL="1773238" lvl="2" indent="-4572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AVID</a:t>
            </a:r>
          </a:p>
          <a:p>
            <a:pPr marL="1773238" lvl="2" indent="-4572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Action Team </a:t>
            </a:r>
          </a:p>
        </p:txBody>
      </p:sp>
      <p:pic>
        <p:nvPicPr>
          <p:cNvPr id="1028" name="Picture 4" descr="C:\Users\sjankiewicz\AppData\Local\Microsoft\Windows\Temporary Internet Files\Content.IE5\7FQBVKPF\MC9003907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463" y="3749354"/>
            <a:ext cx="2513275" cy="23680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366111"/>
            <a:ext cx="8534400" cy="553998"/>
          </a:xfrm>
        </p:spPr>
        <p:txBody>
          <a:bodyPr/>
          <a:lstStyle/>
          <a:p>
            <a:r>
              <a:rPr lang="en-US" sz="4000" dirty="0" smtClean="0">
                <a:solidFill>
                  <a:srgbClr val="006699"/>
                </a:solidFill>
              </a:rPr>
              <a:t>Key Reforms</a:t>
            </a:r>
            <a:endParaRPr lang="en-US" sz="4000" dirty="0">
              <a:solidFill>
                <a:srgbClr val="006699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48684" y="1371940"/>
            <a:ext cx="8229600" cy="3847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0" lvl="1">
              <a:buClr>
                <a:srgbClr val="009999"/>
              </a:buClr>
              <a:defRPr/>
            </a:pPr>
            <a:r>
              <a:rPr lang="en-US" sz="3200" dirty="0" smtClean="0">
                <a:solidFill>
                  <a:srgbClr val="0046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White Oak School</a:t>
            </a:r>
          </a:p>
          <a:p>
            <a:pPr marL="0" lvl="1">
              <a:buClr>
                <a:srgbClr val="009999"/>
              </a:buClr>
              <a:defRPr/>
            </a:pPr>
            <a:endParaRPr lang="en-US" sz="2600" dirty="0" smtClean="0">
              <a:solidFill>
                <a:srgbClr val="004686"/>
              </a:solidFill>
              <a:latin typeface="+mj-lt"/>
            </a:endParaRPr>
          </a:p>
          <a:p>
            <a:pPr marL="969963" lvl="1" indent="-503238">
              <a:buClr>
                <a:srgbClr val="009999"/>
              </a:buClr>
              <a:buFont typeface="Times New Roman" pitchFamily="18" charset="0"/>
              <a:buChar char="■"/>
              <a:defRPr/>
            </a:pPr>
            <a:r>
              <a:rPr lang="en-US" sz="2800" dirty="0" smtClean="0">
                <a:latin typeface="+mj-lt"/>
              </a:rPr>
              <a:t>Mathematics and Reading </a:t>
            </a:r>
          </a:p>
          <a:p>
            <a:pPr marL="1773238" lvl="2" indent="-4572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 Professional Development</a:t>
            </a:r>
          </a:p>
          <a:p>
            <a:pPr marL="969963" lvl="1" indent="-503238">
              <a:buClr>
                <a:srgbClr val="009999"/>
              </a:buClr>
              <a:defRPr/>
            </a:pPr>
            <a:endParaRPr lang="en-US" sz="2800" dirty="0" smtClean="0">
              <a:latin typeface="+mj-lt"/>
            </a:endParaRPr>
          </a:p>
          <a:p>
            <a:pPr marL="969963" lvl="1" indent="-503238">
              <a:buClr>
                <a:srgbClr val="009999"/>
              </a:buClr>
              <a:buFont typeface="Times New Roman" pitchFamily="18" charset="0"/>
              <a:buChar char="■"/>
              <a:defRPr/>
            </a:pPr>
            <a:r>
              <a:rPr lang="en-US" sz="2800" dirty="0" smtClean="0">
                <a:latin typeface="+mj-lt"/>
              </a:rPr>
              <a:t>Data Monitoring and Analysis</a:t>
            </a:r>
          </a:p>
          <a:p>
            <a:pPr marL="1820863" lvl="3" indent="-4572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Master Schedule </a:t>
            </a:r>
          </a:p>
          <a:p>
            <a:pPr lvl="3" indent="-457200">
              <a:buClr>
                <a:schemeClr val="accent2">
                  <a:lumMod val="50000"/>
                </a:schemeClr>
              </a:buClr>
              <a:defRPr/>
            </a:pPr>
            <a:endParaRPr lang="en-US" sz="2400" dirty="0" smtClean="0">
              <a:latin typeface="+mj-lt"/>
            </a:endParaRPr>
          </a:p>
          <a:p>
            <a:pPr marL="1436688" lvl="2" indent="-457200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US" sz="2800" dirty="0" smtClean="0"/>
          </a:p>
        </p:txBody>
      </p:sp>
      <p:pic>
        <p:nvPicPr>
          <p:cNvPr id="5" name="Picture 8" descr="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68" y="3566475"/>
            <a:ext cx="3017487" cy="30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57550"/>
            <a:ext cx="8534400" cy="553998"/>
          </a:xfrm>
        </p:spPr>
        <p:txBody>
          <a:bodyPr/>
          <a:lstStyle/>
          <a:p>
            <a:r>
              <a:rPr lang="en-US" sz="4000" dirty="0" smtClean="0">
                <a:solidFill>
                  <a:srgbClr val="006699"/>
                </a:solidFill>
              </a:rPr>
              <a:t>District Supports for Restructuring Schools</a:t>
            </a:r>
            <a:endParaRPr lang="en-US" sz="4000" dirty="0">
              <a:solidFill>
                <a:srgbClr val="006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806" y="1554818"/>
            <a:ext cx="8534400" cy="3250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</a:pPr>
            <a:endParaRPr lang="en-US" sz="1200" dirty="0" smtClean="0"/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r>
              <a:rPr lang="en-US" sz="2800" dirty="0" smtClean="0">
                <a:latin typeface="+mj-lt"/>
              </a:rPr>
              <a:t>Assistant superintendents</a:t>
            </a:r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endParaRPr lang="en-US" sz="1400" dirty="0" smtClean="0">
              <a:latin typeface="+mj-lt"/>
            </a:endParaRPr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r>
              <a:rPr lang="en-US" sz="2800" dirty="0" smtClean="0">
                <a:latin typeface="+mj-lt"/>
              </a:rPr>
              <a:t>Alternative Governance Committee</a:t>
            </a:r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endParaRPr lang="en-US" sz="1400" dirty="0" smtClean="0">
              <a:latin typeface="+mj-lt"/>
            </a:endParaRPr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r>
              <a:rPr lang="en-US" sz="2800" dirty="0" smtClean="0">
                <a:latin typeface="+mj-lt"/>
              </a:rPr>
              <a:t>Two-year commitment to additional resources</a:t>
            </a:r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endParaRPr lang="en-US" sz="1400" dirty="0" smtClean="0">
              <a:latin typeface="+mj-lt"/>
            </a:endParaRPr>
          </a:p>
          <a:p>
            <a:pPr marL="457200" indent="-331788">
              <a:lnSpc>
                <a:spcPct val="100000"/>
              </a:lnSpc>
              <a:buClr>
                <a:srgbClr val="006699"/>
              </a:buClr>
              <a:buFont typeface="Times New Roman" pitchFamily="18" charset="0"/>
              <a:buChar char="■"/>
              <a:tabLst>
                <a:tab pos="693738" algn="l"/>
              </a:tabLst>
            </a:pPr>
            <a:r>
              <a:rPr lang="en-US" sz="2800" dirty="0" smtClean="0">
                <a:latin typeface="+mj-lt"/>
              </a:rPr>
              <a:t>Ongoing support and monitoring</a:t>
            </a:r>
          </a:p>
          <a:p>
            <a:pPr>
              <a:lnSpc>
                <a:spcPct val="100000"/>
              </a:lnSpc>
              <a:buNone/>
            </a:pPr>
            <a:endParaRPr lang="en-US" sz="12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024" y="4234488"/>
            <a:ext cx="2853279" cy="18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33279"/>
            <a:ext cx="8382000" cy="553998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6699"/>
                </a:solidFill>
              </a:rPr>
              <a:t>Closure &amp; Questions</a:t>
            </a:r>
          </a:p>
        </p:txBody>
      </p:sp>
      <p:pic>
        <p:nvPicPr>
          <p:cNvPr id="6" name="Content Placeholder 3" descr="BlueprintforProgress-2011-2012-FINAL- LoRes for Web 7 20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97548" y="1087948"/>
            <a:ext cx="3020354" cy="4504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" y="433943"/>
            <a:ext cx="7848600" cy="1107996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6699"/>
                </a:solidFill>
              </a:rPr>
              <a:t>Baltimore County Public </a:t>
            </a:r>
            <a:r>
              <a:rPr lang="en-US" sz="4000" dirty="0" smtClean="0">
                <a:solidFill>
                  <a:srgbClr val="006699"/>
                </a:solidFill>
              </a:rPr>
              <a:t>Schools:  </a:t>
            </a:r>
            <a:br>
              <a:rPr lang="en-US" sz="4000" dirty="0" smtClean="0">
                <a:solidFill>
                  <a:srgbClr val="006699"/>
                </a:solidFill>
              </a:rPr>
            </a:br>
            <a:r>
              <a:rPr lang="en-US" sz="4000" dirty="0" smtClean="0">
                <a:solidFill>
                  <a:srgbClr val="006699"/>
                </a:solidFill>
              </a:rPr>
              <a:t>District Profile</a:t>
            </a:r>
            <a:endParaRPr lang="en-US" sz="3800" b="1" dirty="0" smtClean="0">
              <a:solidFill>
                <a:srgbClr val="0066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21684"/>
            <a:ext cx="6705600" cy="4598182"/>
          </a:xfrm>
        </p:spPr>
        <p:txBody>
          <a:bodyPr/>
          <a:lstStyle/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</a:rPr>
              <a:t>26</a:t>
            </a:r>
            <a:r>
              <a:rPr lang="en-US" sz="2400" baseline="30000" dirty="0" smtClean="0">
                <a:latin typeface="+mj-lt"/>
              </a:rPr>
              <a:t>th</a:t>
            </a:r>
            <a:r>
              <a:rPr lang="en-US" sz="2400" dirty="0" smtClean="0">
                <a:latin typeface="+mj-lt"/>
              </a:rPr>
              <a:t> largest school district in the nation</a:t>
            </a:r>
            <a:endParaRPr lang="en-US" sz="2400" b="1" i="1" dirty="0" smtClean="0">
              <a:solidFill>
                <a:srgbClr val="006699"/>
              </a:solidFill>
              <a:latin typeface="+mj-lt"/>
            </a:endParaRP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</a:rPr>
              <a:t>3</a:t>
            </a:r>
            <a:r>
              <a:rPr lang="en-US" sz="2400" baseline="30000" dirty="0" smtClean="0">
                <a:latin typeface="+mj-lt"/>
              </a:rPr>
              <a:t>rd</a:t>
            </a:r>
            <a:r>
              <a:rPr lang="en-US" sz="2400" dirty="0" smtClean="0">
                <a:latin typeface="+mj-lt"/>
              </a:rPr>
              <a:t> largest school district in Maryland</a:t>
            </a:r>
            <a:endParaRPr lang="en-US" sz="2400" b="1" i="1" dirty="0" smtClean="0">
              <a:solidFill>
                <a:srgbClr val="006699"/>
              </a:solidFill>
              <a:latin typeface="+mj-lt"/>
            </a:endParaRP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</a:rPr>
              <a:t>173 schools, centers, and programs</a:t>
            </a:r>
          </a:p>
          <a:p>
            <a:pPr lvl="2">
              <a:buClr>
                <a:srgbClr val="336600"/>
              </a:buClr>
              <a:buSzTx/>
              <a:buFont typeface="Times New Roman" pitchFamily="18" charset="0"/>
              <a:buChar char="•"/>
              <a:defRPr/>
            </a:pPr>
            <a:r>
              <a:rPr lang="en-US" sz="2200" dirty="0" smtClean="0">
                <a:latin typeface="+mj-lt"/>
              </a:rPr>
              <a:t>106* elementary schools</a:t>
            </a:r>
          </a:p>
          <a:p>
            <a:pPr lvl="2">
              <a:buClr>
                <a:srgbClr val="336600"/>
              </a:buClr>
              <a:buSzTx/>
              <a:buFont typeface="Times New Roman" pitchFamily="18" charset="0"/>
              <a:buChar char="•"/>
              <a:defRPr/>
            </a:pPr>
            <a:r>
              <a:rPr lang="en-US" sz="2200" dirty="0" smtClean="0">
                <a:latin typeface="+mj-lt"/>
              </a:rPr>
              <a:t>27 middle schools</a:t>
            </a:r>
          </a:p>
          <a:p>
            <a:pPr lvl="2">
              <a:buClr>
                <a:srgbClr val="336600"/>
              </a:buClr>
              <a:buSzTx/>
              <a:buFont typeface="Times New Roman" pitchFamily="18" charset="0"/>
              <a:buChar char="•"/>
              <a:defRPr/>
            </a:pPr>
            <a:r>
              <a:rPr lang="en-US" sz="2200" dirty="0" smtClean="0">
                <a:latin typeface="+mj-lt"/>
              </a:rPr>
              <a:t>24 high schools</a:t>
            </a:r>
          </a:p>
          <a:p>
            <a:pPr lvl="2">
              <a:buClr>
                <a:srgbClr val="336600"/>
              </a:buClr>
              <a:buSzTx/>
              <a:buFont typeface="Times New Roman" pitchFamily="18" charset="0"/>
              <a:buChar char="•"/>
              <a:defRPr/>
            </a:pPr>
            <a:r>
              <a:rPr lang="en-US" sz="2200" dirty="0" smtClean="0">
                <a:latin typeface="+mj-lt"/>
              </a:rPr>
              <a:t>4 special education schools</a:t>
            </a:r>
          </a:p>
          <a:p>
            <a:pPr lvl="2">
              <a:buClr>
                <a:srgbClr val="336600"/>
              </a:buClr>
              <a:buSzTx/>
              <a:buFont typeface="Times New Roman" pitchFamily="18" charset="0"/>
              <a:buChar char="•"/>
              <a:defRPr/>
            </a:pPr>
            <a:r>
              <a:rPr lang="en-US" sz="2200" dirty="0" smtClean="0">
                <a:latin typeface="+mj-lt"/>
              </a:rPr>
              <a:t>10 centers</a:t>
            </a:r>
          </a:p>
          <a:p>
            <a:pPr lvl="2">
              <a:buClr>
                <a:srgbClr val="336600"/>
              </a:buClr>
              <a:buSzTx/>
              <a:buFont typeface="Times New Roman" pitchFamily="18" charset="0"/>
              <a:buChar char="•"/>
              <a:defRPr/>
            </a:pPr>
            <a:r>
              <a:rPr lang="en-US" sz="2200" dirty="0" smtClean="0">
                <a:latin typeface="+mj-lt"/>
              </a:rPr>
              <a:t>2 programs</a:t>
            </a:r>
          </a:p>
          <a:p>
            <a:pPr>
              <a:buClr>
                <a:srgbClr val="009999"/>
              </a:buClr>
              <a:buSzTx/>
              <a:buFont typeface="Times New Roman" pitchFamily="18" charset="0"/>
              <a:buChar char="■"/>
              <a:defRPr/>
            </a:pPr>
            <a:r>
              <a:rPr lang="en-US" sz="2400" dirty="0" smtClean="0">
                <a:latin typeface="+mj-lt"/>
              </a:rPr>
              <a:t>105,315 students </a:t>
            </a:r>
            <a:r>
              <a:rPr lang="en-US" sz="1400" dirty="0" smtClean="0">
                <a:latin typeface="+mj-lt"/>
              </a:rPr>
              <a:t>(as of September 30, 2011)</a:t>
            </a:r>
          </a:p>
          <a:p>
            <a:pPr>
              <a:buClr>
                <a:srgbClr val="009999"/>
              </a:buClr>
              <a:buSzTx/>
              <a:buFont typeface="Times New Roman" pitchFamily="18" charset="0"/>
              <a:buChar char="■"/>
              <a:defRPr/>
            </a:pPr>
            <a:r>
              <a:rPr lang="en-US" sz="2400" dirty="0" smtClean="0">
                <a:latin typeface="+mj-lt"/>
              </a:rPr>
              <a:t>17,000 employees including 8,850 teachers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</p:txBody>
      </p:sp>
      <p:pic>
        <p:nvPicPr>
          <p:cNvPr id="5" name="Picture 2" descr="C:\Users\mdietrich\Desktop\Presentation Stuff\BC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19" y="2194891"/>
            <a:ext cx="2193257" cy="270280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" y="433943"/>
            <a:ext cx="7848600" cy="1107996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6699"/>
                </a:solidFill>
              </a:rPr>
              <a:t>Baltimore County Public </a:t>
            </a:r>
            <a:r>
              <a:rPr lang="en-US" sz="4000" dirty="0" smtClean="0">
                <a:solidFill>
                  <a:srgbClr val="006699"/>
                </a:solidFill>
              </a:rPr>
              <a:t>Schools:  </a:t>
            </a:r>
            <a:br>
              <a:rPr lang="en-US" sz="4000" dirty="0" smtClean="0">
                <a:solidFill>
                  <a:srgbClr val="006699"/>
                </a:solidFill>
              </a:rPr>
            </a:br>
            <a:r>
              <a:rPr lang="en-US" sz="4000" dirty="0" smtClean="0">
                <a:solidFill>
                  <a:srgbClr val="006699"/>
                </a:solidFill>
              </a:rPr>
              <a:t>District Profile</a:t>
            </a:r>
            <a:endParaRPr lang="en-US" sz="3800" b="1" dirty="0" smtClean="0">
              <a:solidFill>
                <a:srgbClr val="0066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817687"/>
            <a:ext cx="8348933" cy="3686678"/>
          </a:xfrm>
        </p:spPr>
        <p:txBody>
          <a:bodyPr/>
          <a:lstStyle/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Sustained, continuous improvement 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Elimination of low-level courses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Expanded AP course offerings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Partnerships with higher education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Cultural and other exchange programs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Technology infrastructure</a:t>
            </a:r>
          </a:p>
          <a:p>
            <a:pPr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College Board partnership</a:t>
            </a:r>
          </a:p>
          <a:p>
            <a:pPr marL="393700" indent="-393700"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AVID</a:t>
            </a:r>
          </a:p>
          <a:p>
            <a:pPr marL="393700" indent="-393700">
              <a:buClr>
                <a:srgbClr val="009999"/>
              </a:buClr>
              <a:buFont typeface="Times New Roman" pitchFamily="18" charset="0"/>
              <a:buChar char="■"/>
            </a:pPr>
            <a:r>
              <a:rPr lang="en-US" sz="2400" dirty="0" smtClean="0">
                <a:latin typeface="+mj-lt"/>
                <a:cs typeface="Times New Roman" pitchFamily="18" charset="0"/>
              </a:rPr>
              <a:t>College Gateway and Diploma to Degree programs</a:t>
            </a:r>
          </a:p>
        </p:txBody>
      </p:sp>
      <p:pic>
        <p:nvPicPr>
          <p:cNvPr id="57346" name="Picture 2" descr="C:\Users\mdietrich\Desktop\Presentation Stuff\BC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19" y="1920574"/>
            <a:ext cx="2194536" cy="270438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33279"/>
            <a:ext cx="8382000" cy="1107996"/>
          </a:xfrm>
        </p:spPr>
        <p:txBody>
          <a:bodyPr/>
          <a:lstStyle/>
          <a:p>
            <a:r>
              <a:rPr lang="en-US" sz="4000" dirty="0" smtClean="0">
                <a:solidFill>
                  <a:srgbClr val="006699"/>
                </a:solidFill>
              </a:rPr>
              <a:t>Baltimore County Public </a:t>
            </a:r>
            <a:r>
              <a:rPr lang="en-US" sz="4000" dirty="0">
                <a:solidFill>
                  <a:srgbClr val="006699"/>
                </a:solidFill>
              </a:rPr>
              <a:t>Schools:</a:t>
            </a:r>
            <a:br>
              <a:rPr lang="en-US" sz="4000" dirty="0">
                <a:solidFill>
                  <a:srgbClr val="006699"/>
                </a:solidFill>
              </a:rPr>
            </a:br>
            <a:r>
              <a:rPr lang="en-US" sz="4000" dirty="0">
                <a:solidFill>
                  <a:srgbClr val="006699"/>
                </a:solidFill>
              </a:rPr>
              <a:t> Alternative Governance </a:t>
            </a:r>
            <a:endParaRPr lang="en-US" sz="4000" dirty="0" smtClean="0">
              <a:solidFill>
                <a:srgbClr val="006699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2775" y="1541462"/>
            <a:ext cx="8168640" cy="47106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b="1" dirty="0" smtClean="0">
                <a:solidFill>
                  <a:srgbClr val="004686"/>
                </a:solidFill>
                <a:latin typeface="+mj-lt"/>
              </a:rPr>
              <a:t>Since 2006-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400" b="1" dirty="0" smtClean="0">
                <a:solidFill>
                  <a:srgbClr val="004686"/>
                </a:solidFill>
                <a:latin typeface="+mj-lt"/>
              </a:rPr>
              <a:t>Alternative Governance Option I</a:t>
            </a:r>
          </a:p>
          <a:p>
            <a:pPr lvl="1" eaLnBrk="1" hangingPunct="1">
              <a:lnSpc>
                <a:spcPct val="90000"/>
              </a:lnSpc>
              <a:buClr>
                <a:srgbClr val="009999"/>
              </a:buClr>
              <a:buSzTx/>
              <a:buNone/>
            </a:pPr>
            <a:r>
              <a:rPr lang="en-US" sz="2400" dirty="0" smtClean="0">
                <a:latin typeface="+mj-lt"/>
              </a:rPr>
              <a:t> 	Replace all or most of the staff, which may include the principal, who are responsible for the school not meeting AYP.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400" b="1" dirty="0" smtClean="0">
                <a:solidFill>
                  <a:srgbClr val="004686"/>
                </a:solidFill>
                <a:latin typeface="+mj-lt"/>
              </a:rPr>
              <a:t>Strengthen Instructional Programs</a:t>
            </a:r>
          </a:p>
          <a:p>
            <a:pPr lvl="1" eaLnBrk="1" hangingPunct="1">
              <a:lnSpc>
                <a:spcPct val="90000"/>
              </a:lnSpc>
              <a:buClr>
                <a:srgbClr val="009999"/>
              </a:buClr>
              <a:buSzTx/>
              <a:buNone/>
            </a:pPr>
            <a:r>
              <a:rPr lang="en-US" sz="2400" dirty="0" smtClean="0">
                <a:latin typeface="+mj-lt"/>
              </a:rPr>
              <a:t>	Professional development, alignment of efforts, monitoring data and analysis, instructional adjustments.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400" b="1" dirty="0" smtClean="0">
                <a:solidFill>
                  <a:srgbClr val="004686"/>
                </a:solidFill>
                <a:latin typeface="+mj-lt"/>
              </a:rPr>
              <a:t>Focused Planning</a:t>
            </a:r>
          </a:p>
          <a:p>
            <a:pPr lvl="1" eaLnBrk="1" hangingPunct="1">
              <a:buClr>
                <a:schemeClr val="folHlink"/>
              </a:buClr>
              <a:buSzTx/>
              <a:buNone/>
            </a:pPr>
            <a:r>
              <a:rPr lang="en-US" sz="2400" dirty="0" smtClean="0">
                <a:latin typeface="+mj-lt"/>
              </a:rPr>
              <a:t>	Collaboration with stakeholders.</a:t>
            </a:r>
          </a:p>
          <a:p>
            <a:pPr lvl="1" eaLnBrk="1" hangingPunct="1">
              <a:buClr>
                <a:srgbClr val="0000FF"/>
              </a:buClr>
              <a:buSzTx/>
              <a:buFont typeface="Symbol" pitchFamily="18" charset="2"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pic>
        <p:nvPicPr>
          <p:cNvPr id="21509" name="Picture 8" descr="j0408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949" y="4655585"/>
            <a:ext cx="1903683" cy="168079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806" y="457550"/>
            <a:ext cx="8382000" cy="1107996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Governance/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Restructuring Results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62000" y="3243369"/>
            <a:ext cx="8382000" cy="3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62000" y="3243369"/>
            <a:ext cx="8077200" cy="3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57245" y="1920574"/>
            <a:ext cx="8153400" cy="35086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latin typeface="+mj-lt"/>
              </a:rPr>
              <a:t>Three schools exited </a:t>
            </a:r>
            <a:r>
              <a:rPr lang="en-US" sz="3600" dirty="0">
                <a:latin typeface="+mj-lt"/>
              </a:rPr>
              <a:t>school improvement </a:t>
            </a:r>
            <a:r>
              <a:rPr lang="en-US" sz="3600" dirty="0" smtClean="0">
                <a:latin typeface="+mj-lt"/>
              </a:rPr>
              <a:t>after implementing alternative </a:t>
            </a:r>
            <a:r>
              <a:rPr lang="en-US" sz="3600" dirty="0">
                <a:latin typeface="+mj-lt"/>
              </a:rPr>
              <a:t>governance </a:t>
            </a:r>
            <a:r>
              <a:rPr lang="en-US" sz="3600" dirty="0" smtClean="0">
                <a:latin typeface="+mj-lt"/>
              </a:rPr>
              <a:t>plans </a:t>
            </a:r>
            <a:r>
              <a:rPr lang="en-US" sz="3600" b="1" dirty="0" smtClean="0">
                <a:latin typeface="+mj-lt"/>
              </a:rPr>
              <a:t>–</a:t>
            </a:r>
            <a:r>
              <a:rPr lang="en-US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  <a:p>
            <a:pPr marL="1150938" indent="127000" eaLnBrk="0" hangingPunct="0">
              <a:tabLst>
                <a:tab pos="1371600" algn="l"/>
              </a:tabLst>
            </a:pPr>
            <a:r>
              <a:rPr lang="en-US" sz="3000" b="1" dirty="0" smtClean="0">
                <a:solidFill>
                  <a:srgbClr val="006699"/>
                </a:solidFill>
                <a:latin typeface="+mj-lt"/>
              </a:rPr>
              <a:t>Woodlawn Middle School </a:t>
            </a:r>
            <a:endParaRPr lang="en-US" sz="3000" b="1" dirty="0">
              <a:solidFill>
                <a:srgbClr val="006699"/>
              </a:solidFill>
              <a:latin typeface="+mj-lt"/>
            </a:endParaRPr>
          </a:p>
          <a:p>
            <a:pPr marL="1150938" indent="127000" eaLnBrk="0" hangingPunct="0">
              <a:tabLst>
                <a:tab pos="1371600" algn="l"/>
              </a:tabLst>
            </a:pPr>
            <a:r>
              <a:rPr lang="en-US" sz="3000" b="1" dirty="0" smtClean="0">
                <a:solidFill>
                  <a:srgbClr val="006699"/>
                </a:solidFill>
                <a:latin typeface="+mj-lt"/>
              </a:rPr>
              <a:t>Woodlawn </a:t>
            </a:r>
            <a:r>
              <a:rPr lang="en-US" sz="3000" b="1" dirty="0">
                <a:solidFill>
                  <a:srgbClr val="006699"/>
                </a:solidFill>
                <a:latin typeface="+mj-lt"/>
              </a:rPr>
              <a:t>High </a:t>
            </a:r>
            <a:r>
              <a:rPr lang="en-US" sz="3000" b="1" dirty="0" smtClean="0">
                <a:solidFill>
                  <a:srgbClr val="006699"/>
                </a:solidFill>
                <a:latin typeface="+mj-lt"/>
              </a:rPr>
              <a:t>School </a:t>
            </a:r>
            <a:endParaRPr lang="en-US" sz="3000" b="1" dirty="0">
              <a:solidFill>
                <a:srgbClr val="006699"/>
              </a:solidFill>
              <a:latin typeface="+mj-lt"/>
            </a:endParaRPr>
          </a:p>
          <a:p>
            <a:pPr marL="1150938" indent="127000" eaLnBrk="0" hangingPunct="0">
              <a:tabLst>
                <a:tab pos="1371600" algn="l"/>
              </a:tabLst>
            </a:pPr>
            <a:r>
              <a:rPr lang="en-US" sz="3000" b="1" dirty="0">
                <a:solidFill>
                  <a:srgbClr val="006699"/>
                </a:solidFill>
                <a:latin typeface="+mj-lt"/>
              </a:rPr>
              <a:t>Dundalk High School</a:t>
            </a:r>
          </a:p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780" y="3932232"/>
            <a:ext cx="2520489" cy="20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3001" y="1829135"/>
            <a:ext cx="7467562" cy="37056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800" dirty="0" smtClean="0">
                <a:solidFill>
                  <a:srgbClr val="006699"/>
                </a:solidFill>
                <a:latin typeface="+mj-lt"/>
              </a:rPr>
              <a:t>Deep Creek Magnet Middle School (DCMMS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pPr lvl="1">
              <a:buClr>
                <a:srgbClr val="009999"/>
              </a:buClr>
              <a:buNone/>
            </a:pPr>
            <a:r>
              <a:rPr lang="en-US" dirty="0" smtClean="0">
                <a:latin typeface="+mj-lt"/>
              </a:rPr>
              <a:t>	Southeast Area</a:t>
            </a:r>
          </a:p>
          <a:p>
            <a:pPr eaLnBrk="1" hangingPunct="1"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800" dirty="0" smtClean="0">
                <a:solidFill>
                  <a:srgbClr val="006699"/>
                </a:solidFill>
                <a:latin typeface="+mj-lt"/>
              </a:rPr>
              <a:t>Dundalk Middle School (DMS)</a:t>
            </a:r>
          </a:p>
          <a:p>
            <a:pPr lvl="1">
              <a:buClr>
                <a:srgbClr val="009999"/>
              </a:buClr>
              <a:buNone/>
            </a:pPr>
            <a:r>
              <a:rPr lang="en-US" dirty="0" smtClean="0">
                <a:latin typeface="+mj-lt"/>
              </a:rPr>
              <a:t>	Southeast Area</a:t>
            </a:r>
          </a:p>
          <a:p>
            <a:pPr eaLnBrk="1" hangingPunct="1"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800" dirty="0" smtClean="0">
                <a:solidFill>
                  <a:srgbClr val="006699"/>
                </a:solidFill>
                <a:latin typeface="+mj-lt"/>
              </a:rPr>
              <a:t>Windsor Mill Middle School (WMMS)</a:t>
            </a:r>
          </a:p>
          <a:p>
            <a:pPr lvl="1">
              <a:buClr>
                <a:srgbClr val="009999"/>
              </a:buClr>
              <a:buNone/>
            </a:pPr>
            <a:r>
              <a:rPr lang="en-US" dirty="0" smtClean="0">
                <a:latin typeface="+mj-lt"/>
              </a:rPr>
              <a:t>	Southwest Area</a:t>
            </a:r>
          </a:p>
          <a:p>
            <a:pPr eaLnBrk="1" hangingPunct="1">
              <a:buClr>
                <a:srgbClr val="009999"/>
              </a:buClr>
              <a:buSzTx/>
              <a:buFont typeface="Times New Roman" pitchFamily="18" charset="0"/>
              <a:buChar char="■"/>
            </a:pPr>
            <a:r>
              <a:rPr lang="en-US" sz="2800" dirty="0" smtClean="0">
                <a:solidFill>
                  <a:srgbClr val="006699"/>
                </a:solidFill>
                <a:latin typeface="+mj-lt"/>
              </a:rPr>
              <a:t>White Oak School (WOS)</a:t>
            </a:r>
          </a:p>
          <a:p>
            <a:pPr lvl="1">
              <a:buClr>
                <a:srgbClr val="0000FF"/>
              </a:buClr>
              <a:buNone/>
            </a:pPr>
            <a:r>
              <a:rPr lang="en-US" dirty="0" smtClean="0">
                <a:latin typeface="+mj-lt"/>
              </a:rPr>
              <a:t>	Central Area</a:t>
            </a:r>
          </a:p>
        </p:txBody>
      </p:sp>
      <p:pic>
        <p:nvPicPr>
          <p:cNvPr id="29701" name="Picture 12" descr="children-stud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3495">
            <a:off x="6293486" y="4823311"/>
            <a:ext cx="2095500" cy="1467238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45" y="274672"/>
            <a:ext cx="8077200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Profiles:</a:t>
            </a:r>
            <a:b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Restructuring Planning for 2012-2013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 txBox="1">
            <a:spLocks noChangeArrowheads="1"/>
          </p:cNvSpPr>
          <p:nvPr/>
        </p:nvSpPr>
        <p:spPr bwMode="auto">
          <a:xfrm>
            <a:off x="365806" y="1006184"/>
            <a:ext cx="8077200" cy="106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Profile: </a:t>
            </a:r>
          </a:p>
          <a:p>
            <a:pPr>
              <a:defRPr/>
            </a:pP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Deep Creek Magnet Middle </a:t>
            </a:r>
          </a:p>
          <a:p>
            <a:pPr>
              <a:defRPr/>
            </a:pP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65806" y="2652086"/>
            <a:ext cx="3108876" cy="1357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2010-2011 </a:t>
            </a:r>
          </a:p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Enrollment: 791</a:t>
            </a:r>
          </a:p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Mobility Rate : 34.2%</a:t>
            </a:r>
          </a:p>
          <a:p>
            <a:pPr marL="622300" marR="0" lvl="0" indent="-62230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FF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FARMS Rate:  74.0%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5552" t="45549" r="28499" b="29322"/>
          <a:stretch>
            <a:fillRect/>
          </a:stretch>
        </p:blipFill>
        <p:spPr bwMode="auto">
          <a:xfrm>
            <a:off x="3538187" y="1750524"/>
            <a:ext cx="5303520" cy="3167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1051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Creek Magnet Middle School</a:t>
            </a:r>
            <a:b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AYP –</a:t>
            </a:r>
            <a:r>
              <a:rPr lang="en-US" sz="40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Proficient or Advanced</a:t>
            </a: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 smtClean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629400" y="1853353"/>
            <a:ext cx="1828800" cy="3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3281">
            <a:off x="6676398" y="4893283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96925" y="4487862"/>
            <a:ext cx="31089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2011 </a:t>
            </a:r>
            <a:r>
              <a:rPr lang="en-US" dirty="0" smtClean="0">
                <a:latin typeface="+mj-lt"/>
              </a:rPr>
              <a:t>BCPS</a:t>
            </a:r>
            <a:r>
              <a:rPr lang="en-US" dirty="0" smtClean="0"/>
              <a:t> Average:  88.0%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6525" y="4487862"/>
            <a:ext cx="2926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2011 BCPS Average: 72.3%     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011" t="19593" r="77579" b="60592"/>
          <a:stretch>
            <a:fillRect/>
          </a:stretch>
        </p:blipFill>
        <p:spPr bwMode="auto">
          <a:xfrm>
            <a:off x="428625" y="1667459"/>
            <a:ext cx="4051300" cy="245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0011" t="41132" r="77579" b="38191"/>
          <a:stretch>
            <a:fillRect/>
          </a:stretch>
        </p:blipFill>
        <p:spPr bwMode="auto">
          <a:xfrm>
            <a:off x="4629397" y="1659371"/>
            <a:ext cx="3953418" cy="2450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ght_with Blue Bar Segoe Template">
  <a:themeElements>
    <a:clrScheme name="Custom 1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2D80D-E46C-4045-8458-3B3FECFDB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1_Light_with Blue Bar Segoe Template</Template>
  <TotalTime>5148</TotalTime>
  <Words>627</Words>
  <Application>Microsoft Office PowerPoint</Application>
  <PresentationFormat>Custom</PresentationFormat>
  <Paragraphs>191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1_Light_with Blue Bar Segoe Template</vt:lpstr>
      <vt:lpstr>2_Custom Design</vt:lpstr>
      <vt:lpstr>1_Custom Design</vt:lpstr>
      <vt:lpstr>Custom Design</vt:lpstr>
      <vt:lpstr>White with Courier font for code slides</vt:lpstr>
      <vt:lpstr> Alternative Governance Proposals</vt:lpstr>
      <vt:lpstr>Baltimore County Public Schools</vt:lpstr>
      <vt:lpstr>Baltimore County Public Schools:   District Profile</vt:lpstr>
      <vt:lpstr>Baltimore County Public Schools:   District Profile</vt:lpstr>
      <vt:lpstr>Baltimore County Public Schools:  Alternative Governance </vt:lpstr>
      <vt:lpstr>Alternative Governance/ Restructuring Results</vt:lpstr>
      <vt:lpstr>Slide 7</vt:lpstr>
      <vt:lpstr>Slide 8</vt:lpstr>
      <vt:lpstr> Deep Creek Magnet Middle School AYP – Percent Proficient or Advanced </vt:lpstr>
      <vt:lpstr> Deep Creek Magnet Middle School AYP – Met/Not Met </vt:lpstr>
      <vt:lpstr>Deep Creek Magnet Middle School Feeder Elementary Schools – 2011 MSA Results and FARMS</vt:lpstr>
      <vt:lpstr>Slide 12</vt:lpstr>
      <vt:lpstr> Dundalk Middle School  AYP – Percent Proficient or Advanced  </vt:lpstr>
      <vt:lpstr> Dundalk Middle School  AYP – Met/Not Met  </vt:lpstr>
      <vt:lpstr>Dundalk Middle School Feeder Elementary Schools – 2011 MSA Results and FARMS</vt:lpstr>
      <vt:lpstr>Slide 16</vt:lpstr>
      <vt:lpstr> Windsor Mill Middle School  AYP – Percent Proficient or Advanced  </vt:lpstr>
      <vt:lpstr> Windsor Mill Middle School  AYP – Met/Not Met  </vt:lpstr>
      <vt:lpstr>Windsor Mill Middle School Feeder Elementary Schools – 2011 MSA Results and FARMS</vt:lpstr>
      <vt:lpstr>Slide 20</vt:lpstr>
      <vt:lpstr> White Oak School  AYP – Percent Proficient or Advanced  </vt:lpstr>
      <vt:lpstr> White Oak School  AYP – Met/Not Met</vt:lpstr>
      <vt:lpstr>Key Reforms</vt:lpstr>
      <vt:lpstr>Key Reforms</vt:lpstr>
      <vt:lpstr>District Supports for Restructuring Schools</vt:lpstr>
      <vt:lpstr>Closure &amp; Questions</vt:lpstr>
    </vt:vector>
  </TitlesOfParts>
  <Company>BCPS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Mandi K. Dietrich</dc:creator>
  <cp:lastModifiedBy>CNecessary</cp:lastModifiedBy>
  <cp:revision>399</cp:revision>
  <dcterms:created xsi:type="dcterms:W3CDTF">2012-02-04T22:37:53Z</dcterms:created>
  <dcterms:modified xsi:type="dcterms:W3CDTF">2012-05-21T14:37:13Z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