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63" r:id="rId4"/>
    <p:sldId id="258" r:id="rId5"/>
    <p:sldId id="260" r:id="rId6"/>
    <p:sldId id="261" r:id="rId7"/>
    <p:sldId id="264" r:id="rId8"/>
    <p:sldId id="265" r:id="rId9"/>
    <p:sldId id="262" r:id="rId10"/>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07" autoAdjust="0"/>
  </p:normalViewPr>
  <p:slideViewPr>
    <p:cSldViewPr>
      <p:cViewPr varScale="1">
        <p:scale>
          <a:sx n="67" d="100"/>
          <a:sy n="67" d="100"/>
        </p:scale>
        <p:origin x="-60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o-dc.ceciltso.org\home\mschmook\EMS%202010%20Corrective%20Action\2011%202012%20Corrective%20Action%20in%203%20schools\Copy%20of%20EMS%20short%20history%202%20with%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o-dc.ceciltso.org\home\mschmook\EMS%202010%20Corrective%20Action\2011%202012%20Corrective%20Action%20in%203%20schools\Copy%20of%20EMS%20short%20history%202%20with%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Elkton</a:t>
            </a:r>
            <a:r>
              <a:rPr lang="en-US" baseline="0"/>
              <a:t> Middle School MSA Math 2007-2011</a:t>
            </a:r>
            <a:endParaRPr lang="en-US"/>
          </a:p>
        </c:rich>
      </c:tx>
      <c:layout/>
    </c:title>
    <c:plotArea>
      <c:layout/>
      <c:lineChart>
        <c:grouping val="standard"/>
        <c:ser>
          <c:idx val="0"/>
          <c:order val="0"/>
          <c:tx>
            <c:strRef>
              <c:f>Sheet1!$B$4</c:f>
              <c:strCache>
                <c:ptCount val="1"/>
                <c:pt idx="0">
                  <c:v>AMO</c:v>
                </c:pt>
              </c:strCache>
            </c:strRef>
          </c:tx>
          <c:marker>
            <c:symbol val="none"/>
          </c:marker>
          <c:cat>
            <c:numRef>
              <c:f>Sheet1!$C$3:$H$3</c:f>
              <c:numCache>
                <c:formatCode>General</c:formatCode>
                <c:ptCount val="6"/>
                <c:pt idx="0">
                  <c:v>2007</c:v>
                </c:pt>
                <c:pt idx="1">
                  <c:v>2008</c:v>
                </c:pt>
                <c:pt idx="2">
                  <c:v>2009</c:v>
                </c:pt>
                <c:pt idx="3">
                  <c:v>2010</c:v>
                </c:pt>
                <c:pt idx="4">
                  <c:v>2011</c:v>
                </c:pt>
                <c:pt idx="5">
                  <c:v>2012</c:v>
                </c:pt>
              </c:numCache>
            </c:numRef>
          </c:cat>
          <c:val>
            <c:numRef>
              <c:f>Sheet1!$C$4:$H$4</c:f>
              <c:numCache>
                <c:formatCode>General</c:formatCode>
                <c:ptCount val="6"/>
                <c:pt idx="0">
                  <c:v>50.1</c:v>
                </c:pt>
                <c:pt idx="1">
                  <c:v>57.2</c:v>
                </c:pt>
                <c:pt idx="2">
                  <c:v>64.3</c:v>
                </c:pt>
                <c:pt idx="3">
                  <c:v>71.400000000000006</c:v>
                </c:pt>
                <c:pt idx="4">
                  <c:v>78.599999999999994</c:v>
                </c:pt>
                <c:pt idx="5">
                  <c:v>85.7</c:v>
                </c:pt>
              </c:numCache>
            </c:numRef>
          </c:val>
        </c:ser>
        <c:ser>
          <c:idx val="1"/>
          <c:order val="1"/>
          <c:tx>
            <c:strRef>
              <c:f>Sheet1!$B$5</c:f>
              <c:strCache>
                <c:ptCount val="1"/>
                <c:pt idx="0">
                  <c:v>White</c:v>
                </c:pt>
              </c:strCache>
            </c:strRef>
          </c:tx>
          <c:cat>
            <c:numRef>
              <c:f>Sheet1!$C$3:$H$3</c:f>
              <c:numCache>
                <c:formatCode>General</c:formatCode>
                <c:ptCount val="6"/>
                <c:pt idx="0">
                  <c:v>2007</c:v>
                </c:pt>
                <c:pt idx="1">
                  <c:v>2008</c:v>
                </c:pt>
                <c:pt idx="2">
                  <c:v>2009</c:v>
                </c:pt>
                <c:pt idx="3">
                  <c:v>2010</c:v>
                </c:pt>
                <c:pt idx="4">
                  <c:v>2011</c:v>
                </c:pt>
                <c:pt idx="5">
                  <c:v>2012</c:v>
                </c:pt>
              </c:numCache>
            </c:numRef>
          </c:cat>
          <c:val>
            <c:numRef>
              <c:f>Sheet1!$C$5:$H$5</c:f>
              <c:numCache>
                <c:formatCode>General</c:formatCode>
                <c:ptCount val="6"/>
                <c:pt idx="0">
                  <c:v>61.8</c:v>
                </c:pt>
                <c:pt idx="1">
                  <c:v>63.4</c:v>
                </c:pt>
                <c:pt idx="2">
                  <c:v>60.9</c:v>
                </c:pt>
                <c:pt idx="3">
                  <c:v>68.900000000000006</c:v>
                </c:pt>
                <c:pt idx="4">
                  <c:v>69.599999999999994</c:v>
                </c:pt>
              </c:numCache>
            </c:numRef>
          </c:val>
        </c:ser>
        <c:ser>
          <c:idx val="2"/>
          <c:order val="2"/>
          <c:tx>
            <c:strRef>
              <c:f>Sheet1!$B$6</c:f>
              <c:strCache>
                <c:ptCount val="1"/>
                <c:pt idx="0">
                  <c:v>All</c:v>
                </c:pt>
              </c:strCache>
            </c:strRef>
          </c:tx>
          <c:cat>
            <c:numRef>
              <c:f>Sheet1!$C$3:$H$3</c:f>
              <c:numCache>
                <c:formatCode>General</c:formatCode>
                <c:ptCount val="6"/>
                <c:pt idx="0">
                  <c:v>2007</c:v>
                </c:pt>
                <c:pt idx="1">
                  <c:v>2008</c:v>
                </c:pt>
                <c:pt idx="2">
                  <c:v>2009</c:v>
                </c:pt>
                <c:pt idx="3">
                  <c:v>2010</c:v>
                </c:pt>
                <c:pt idx="4">
                  <c:v>2011</c:v>
                </c:pt>
                <c:pt idx="5">
                  <c:v>2012</c:v>
                </c:pt>
              </c:numCache>
            </c:numRef>
          </c:cat>
          <c:val>
            <c:numRef>
              <c:f>Sheet1!$C$6:$H$6</c:f>
              <c:numCache>
                <c:formatCode>General</c:formatCode>
                <c:ptCount val="6"/>
                <c:pt idx="0">
                  <c:v>57.5</c:v>
                </c:pt>
                <c:pt idx="1">
                  <c:v>62.7</c:v>
                </c:pt>
                <c:pt idx="2">
                  <c:v>59</c:v>
                </c:pt>
                <c:pt idx="3">
                  <c:v>63.6</c:v>
                </c:pt>
                <c:pt idx="4">
                  <c:v>67.7</c:v>
                </c:pt>
              </c:numCache>
            </c:numRef>
          </c:val>
        </c:ser>
        <c:ser>
          <c:idx val="3"/>
          <c:order val="3"/>
          <c:tx>
            <c:strRef>
              <c:f>Sheet1!$B$7</c:f>
              <c:strCache>
                <c:ptCount val="1"/>
                <c:pt idx="0">
                  <c:v>FRM</c:v>
                </c:pt>
              </c:strCache>
            </c:strRef>
          </c:tx>
          <c:cat>
            <c:numRef>
              <c:f>Sheet1!$C$3:$H$3</c:f>
              <c:numCache>
                <c:formatCode>General</c:formatCode>
                <c:ptCount val="6"/>
                <c:pt idx="0">
                  <c:v>2007</c:v>
                </c:pt>
                <c:pt idx="1">
                  <c:v>2008</c:v>
                </c:pt>
                <c:pt idx="2">
                  <c:v>2009</c:v>
                </c:pt>
                <c:pt idx="3">
                  <c:v>2010</c:v>
                </c:pt>
                <c:pt idx="4">
                  <c:v>2011</c:v>
                </c:pt>
                <c:pt idx="5">
                  <c:v>2012</c:v>
                </c:pt>
              </c:numCache>
            </c:numRef>
          </c:cat>
          <c:val>
            <c:numRef>
              <c:f>Sheet1!$C$7:$H$7</c:f>
              <c:numCache>
                <c:formatCode>General</c:formatCode>
                <c:ptCount val="6"/>
                <c:pt idx="0">
                  <c:v>53.3</c:v>
                </c:pt>
                <c:pt idx="1">
                  <c:v>58.1</c:v>
                </c:pt>
                <c:pt idx="2">
                  <c:v>50.3</c:v>
                </c:pt>
                <c:pt idx="3">
                  <c:v>54.5</c:v>
                </c:pt>
                <c:pt idx="4">
                  <c:v>59.8</c:v>
                </c:pt>
              </c:numCache>
            </c:numRef>
          </c:val>
        </c:ser>
        <c:ser>
          <c:idx val="4"/>
          <c:order val="4"/>
          <c:tx>
            <c:strRef>
              <c:f>Sheet1!$B$8</c:f>
              <c:strCache>
                <c:ptCount val="1"/>
                <c:pt idx="0">
                  <c:v>Af Am</c:v>
                </c:pt>
              </c:strCache>
            </c:strRef>
          </c:tx>
          <c:cat>
            <c:numRef>
              <c:f>Sheet1!$C$3:$H$3</c:f>
              <c:numCache>
                <c:formatCode>General</c:formatCode>
                <c:ptCount val="6"/>
                <c:pt idx="0">
                  <c:v>2007</c:v>
                </c:pt>
                <c:pt idx="1">
                  <c:v>2008</c:v>
                </c:pt>
                <c:pt idx="2">
                  <c:v>2009</c:v>
                </c:pt>
                <c:pt idx="3">
                  <c:v>2010</c:v>
                </c:pt>
                <c:pt idx="4">
                  <c:v>2011</c:v>
                </c:pt>
                <c:pt idx="5">
                  <c:v>2012</c:v>
                </c:pt>
              </c:numCache>
            </c:numRef>
          </c:cat>
          <c:val>
            <c:numRef>
              <c:f>Sheet1!$C$8:$H$8</c:f>
              <c:numCache>
                <c:formatCode>General</c:formatCode>
                <c:ptCount val="6"/>
                <c:pt idx="0">
                  <c:v>51.7</c:v>
                </c:pt>
                <c:pt idx="1">
                  <c:v>59.9</c:v>
                </c:pt>
                <c:pt idx="2">
                  <c:v>50.6</c:v>
                </c:pt>
                <c:pt idx="3">
                  <c:v>53.9</c:v>
                </c:pt>
                <c:pt idx="4">
                  <c:v>51.6</c:v>
                </c:pt>
              </c:numCache>
            </c:numRef>
          </c:val>
        </c:ser>
        <c:ser>
          <c:idx val="5"/>
          <c:order val="5"/>
          <c:tx>
            <c:strRef>
              <c:f>Sheet1!$B$9</c:f>
              <c:strCache>
                <c:ptCount val="1"/>
                <c:pt idx="0">
                  <c:v>Sp Ed</c:v>
                </c:pt>
              </c:strCache>
            </c:strRef>
          </c:tx>
          <c:cat>
            <c:numRef>
              <c:f>Sheet1!$C$3:$H$3</c:f>
              <c:numCache>
                <c:formatCode>General</c:formatCode>
                <c:ptCount val="6"/>
                <c:pt idx="0">
                  <c:v>2007</c:v>
                </c:pt>
                <c:pt idx="1">
                  <c:v>2008</c:v>
                </c:pt>
                <c:pt idx="2">
                  <c:v>2009</c:v>
                </c:pt>
                <c:pt idx="3">
                  <c:v>2010</c:v>
                </c:pt>
                <c:pt idx="4">
                  <c:v>2011</c:v>
                </c:pt>
                <c:pt idx="5">
                  <c:v>2012</c:v>
                </c:pt>
              </c:numCache>
            </c:numRef>
          </c:cat>
          <c:val>
            <c:numRef>
              <c:f>Sheet1!$C$9:$H$9</c:f>
              <c:numCache>
                <c:formatCode>General</c:formatCode>
                <c:ptCount val="6"/>
                <c:pt idx="0">
                  <c:v>36.800000000000011</c:v>
                </c:pt>
                <c:pt idx="1">
                  <c:v>39.4</c:v>
                </c:pt>
                <c:pt idx="2">
                  <c:v>44.9</c:v>
                </c:pt>
                <c:pt idx="3">
                  <c:v>46.2</c:v>
                </c:pt>
                <c:pt idx="4">
                  <c:v>42</c:v>
                </c:pt>
              </c:numCache>
            </c:numRef>
          </c:val>
        </c:ser>
        <c:dLbls/>
        <c:marker val="1"/>
        <c:axId val="49105536"/>
        <c:axId val="49119616"/>
      </c:lineChart>
      <c:catAx>
        <c:axId val="49105536"/>
        <c:scaling>
          <c:orientation val="minMax"/>
        </c:scaling>
        <c:axPos val="b"/>
        <c:numFmt formatCode="General" sourceLinked="1"/>
        <c:majorTickMark val="none"/>
        <c:tickLblPos val="nextTo"/>
        <c:crossAx val="49119616"/>
        <c:crosses val="autoZero"/>
        <c:auto val="1"/>
        <c:lblAlgn val="ctr"/>
        <c:lblOffset val="100"/>
      </c:catAx>
      <c:valAx>
        <c:axId val="49119616"/>
        <c:scaling>
          <c:orientation val="minMax"/>
          <c:max val="100"/>
          <c:min val="30"/>
        </c:scaling>
        <c:axPos val="l"/>
        <c:majorGridlines/>
        <c:title>
          <c:tx>
            <c:rich>
              <a:bodyPr/>
              <a:lstStyle/>
              <a:p>
                <a:pPr>
                  <a:defRPr/>
                </a:pPr>
                <a:r>
                  <a:rPr lang="en-US"/>
                  <a:t>Percent Proficient or Adavanced</a:t>
                </a:r>
              </a:p>
            </c:rich>
          </c:tx>
          <c:layout/>
        </c:title>
        <c:numFmt formatCode="General" sourceLinked="1"/>
        <c:majorTickMark val="none"/>
        <c:tickLblPos val="nextTo"/>
        <c:crossAx val="49105536"/>
        <c:crosses val="autoZero"/>
        <c:crossBetween val="between"/>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Elkton Middle School MSA Reading 2007-2011</a:t>
            </a:r>
          </a:p>
        </c:rich>
      </c:tx>
      <c:layout/>
    </c:title>
    <c:plotArea>
      <c:layout>
        <c:manualLayout>
          <c:layoutTarget val="inner"/>
          <c:xMode val="edge"/>
          <c:yMode val="edge"/>
          <c:x val="7.6598537885319007E-2"/>
          <c:y val="8.2857304406191323E-2"/>
          <c:w val="0.817920496647491"/>
          <c:h val="0.86459405741825301"/>
        </c:manualLayout>
      </c:layout>
      <c:lineChart>
        <c:grouping val="standard"/>
        <c:ser>
          <c:idx val="0"/>
          <c:order val="0"/>
          <c:tx>
            <c:strRef>
              <c:f>Sheet1!$B$15</c:f>
              <c:strCache>
                <c:ptCount val="1"/>
                <c:pt idx="0">
                  <c:v>AMO</c:v>
                </c:pt>
              </c:strCache>
            </c:strRef>
          </c:tx>
          <c:marker>
            <c:symbol val="none"/>
          </c:marker>
          <c:cat>
            <c:numRef>
              <c:f>Sheet1!$C$14:$H$14</c:f>
              <c:numCache>
                <c:formatCode>General</c:formatCode>
                <c:ptCount val="6"/>
                <c:pt idx="0">
                  <c:v>2007</c:v>
                </c:pt>
                <c:pt idx="1">
                  <c:v>2008</c:v>
                </c:pt>
                <c:pt idx="2">
                  <c:v>2009</c:v>
                </c:pt>
                <c:pt idx="3">
                  <c:v>2010</c:v>
                </c:pt>
                <c:pt idx="4">
                  <c:v>2011</c:v>
                </c:pt>
                <c:pt idx="5">
                  <c:v>2012</c:v>
                </c:pt>
              </c:numCache>
            </c:numRef>
          </c:cat>
          <c:val>
            <c:numRef>
              <c:f>Sheet1!$C$15:$H$15</c:f>
              <c:numCache>
                <c:formatCode>General</c:formatCode>
                <c:ptCount val="6"/>
                <c:pt idx="0">
                  <c:v>66.099999999999994</c:v>
                </c:pt>
                <c:pt idx="1">
                  <c:v>71</c:v>
                </c:pt>
                <c:pt idx="2">
                  <c:v>75.900000000000006</c:v>
                </c:pt>
                <c:pt idx="3">
                  <c:v>80.8</c:v>
                </c:pt>
                <c:pt idx="4">
                  <c:v>85.6</c:v>
                </c:pt>
                <c:pt idx="5">
                  <c:v>90.4</c:v>
                </c:pt>
              </c:numCache>
            </c:numRef>
          </c:val>
        </c:ser>
        <c:ser>
          <c:idx val="1"/>
          <c:order val="1"/>
          <c:tx>
            <c:strRef>
              <c:f>Sheet1!$B$16</c:f>
              <c:strCache>
                <c:ptCount val="1"/>
                <c:pt idx="0">
                  <c:v>All</c:v>
                </c:pt>
              </c:strCache>
            </c:strRef>
          </c:tx>
          <c:cat>
            <c:numRef>
              <c:f>Sheet1!$C$14:$H$14</c:f>
              <c:numCache>
                <c:formatCode>General</c:formatCode>
                <c:ptCount val="6"/>
                <c:pt idx="0">
                  <c:v>2007</c:v>
                </c:pt>
                <c:pt idx="1">
                  <c:v>2008</c:v>
                </c:pt>
                <c:pt idx="2">
                  <c:v>2009</c:v>
                </c:pt>
                <c:pt idx="3">
                  <c:v>2010</c:v>
                </c:pt>
                <c:pt idx="4">
                  <c:v>2011</c:v>
                </c:pt>
                <c:pt idx="5">
                  <c:v>2012</c:v>
                </c:pt>
              </c:numCache>
            </c:numRef>
          </c:cat>
          <c:val>
            <c:numRef>
              <c:f>Sheet1!$C$16:$H$16</c:f>
              <c:numCache>
                <c:formatCode>General</c:formatCode>
                <c:ptCount val="6"/>
                <c:pt idx="0">
                  <c:v>62.2</c:v>
                </c:pt>
                <c:pt idx="1">
                  <c:v>66.3</c:v>
                </c:pt>
                <c:pt idx="2">
                  <c:v>69.2</c:v>
                </c:pt>
                <c:pt idx="3">
                  <c:v>71.7</c:v>
                </c:pt>
                <c:pt idx="4">
                  <c:v>75.3</c:v>
                </c:pt>
              </c:numCache>
            </c:numRef>
          </c:val>
        </c:ser>
        <c:ser>
          <c:idx val="2"/>
          <c:order val="2"/>
          <c:tx>
            <c:strRef>
              <c:f>Sheet1!$B$17</c:f>
              <c:strCache>
                <c:ptCount val="1"/>
                <c:pt idx="0">
                  <c:v>White</c:v>
                </c:pt>
              </c:strCache>
            </c:strRef>
          </c:tx>
          <c:cat>
            <c:numRef>
              <c:f>Sheet1!$C$14:$H$14</c:f>
              <c:numCache>
                <c:formatCode>General</c:formatCode>
                <c:ptCount val="6"/>
                <c:pt idx="0">
                  <c:v>2007</c:v>
                </c:pt>
                <c:pt idx="1">
                  <c:v>2008</c:v>
                </c:pt>
                <c:pt idx="2">
                  <c:v>2009</c:v>
                </c:pt>
                <c:pt idx="3">
                  <c:v>2010</c:v>
                </c:pt>
                <c:pt idx="4">
                  <c:v>2011</c:v>
                </c:pt>
                <c:pt idx="5">
                  <c:v>2012</c:v>
                </c:pt>
              </c:numCache>
            </c:numRef>
          </c:cat>
          <c:val>
            <c:numRef>
              <c:f>Sheet1!$C$17:$H$17</c:f>
              <c:numCache>
                <c:formatCode>General</c:formatCode>
                <c:ptCount val="6"/>
                <c:pt idx="0">
                  <c:v>67.400000000000006</c:v>
                </c:pt>
                <c:pt idx="1">
                  <c:v>66.400000000000006</c:v>
                </c:pt>
                <c:pt idx="2">
                  <c:v>68.3</c:v>
                </c:pt>
                <c:pt idx="3">
                  <c:v>70.3</c:v>
                </c:pt>
                <c:pt idx="4">
                  <c:v>75.099999999999994</c:v>
                </c:pt>
              </c:numCache>
            </c:numRef>
          </c:val>
        </c:ser>
        <c:ser>
          <c:idx val="3"/>
          <c:order val="3"/>
          <c:tx>
            <c:strRef>
              <c:f>Sheet1!$B$18</c:f>
              <c:strCache>
                <c:ptCount val="1"/>
                <c:pt idx="0">
                  <c:v>FRM</c:v>
                </c:pt>
              </c:strCache>
            </c:strRef>
          </c:tx>
          <c:cat>
            <c:numRef>
              <c:f>Sheet1!$C$14:$H$14</c:f>
              <c:numCache>
                <c:formatCode>General</c:formatCode>
                <c:ptCount val="6"/>
                <c:pt idx="0">
                  <c:v>2007</c:v>
                </c:pt>
                <c:pt idx="1">
                  <c:v>2008</c:v>
                </c:pt>
                <c:pt idx="2">
                  <c:v>2009</c:v>
                </c:pt>
                <c:pt idx="3">
                  <c:v>2010</c:v>
                </c:pt>
                <c:pt idx="4">
                  <c:v>2011</c:v>
                </c:pt>
                <c:pt idx="5">
                  <c:v>2012</c:v>
                </c:pt>
              </c:numCache>
            </c:numRef>
          </c:cat>
          <c:val>
            <c:numRef>
              <c:f>Sheet1!$C$18:$H$18</c:f>
              <c:numCache>
                <c:formatCode>General</c:formatCode>
                <c:ptCount val="6"/>
                <c:pt idx="0">
                  <c:v>58.5</c:v>
                </c:pt>
                <c:pt idx="1">
                  <c:v>66.8</c:v>
                </c:pt>
                <c:pt idx="2">
                  <c:v>61.1</c:v>
                </c:pt>
                <c:pt idx="3">
                  <c:v>66.7</c:v>
                </c:pt>
                <c:pt idx="4">
                  <c:v>69.3</c:v>
                </c:pt>
              </c:numCache>
            </c:numRef>
          </c:val>
        </c:ser>
        <c:ser>
          <c:idx val="4"/>
          <c:order val="4"/>
          <c:tx>
            <c:strRef>
              <c:f>Sheet1!$B$19</c:f>
              <c:strCache>
                <c:ptCount val="1"/>
                <c:pt idx="0">
                  <c:v>Af Am</c:v>
                </c:pt>
              </c:strCache>
            </c:strRef>
          </c:tx>
          <c:cat>
            <c:numRef>
              <c:f>Sheet1!$C$14:$H$14</c:f>
              <c:numCache>
                <c:formatCode>General</c:formatCode>
                <c:ptCount val="6"/>
                <c:pt idx="0">
                  <c:v>2007</c:v>
                </c:pt>
                <c:pt idx="1">
                  <c:v>2008</c:v>
                </c:pt>
                <c:pt idx="2">
                  <c:v>2009</c:v>
                </c:pt>
                <c:pt idx="3">
                  <c:v>2010</c:v>
                </c:pt>
                <c:pt idx="4">
                  <c:v>2011</c:v>
                </c:pt>
                <c:pt idx="5">
                  <c:v>2012</c:v>
                </c:pt>
              </c:numCache>
            </c:numRef>
          </c:cat>
          <c:val>
            <c:numRef>
              <c:f>Sheet1!$C$19:$H$19</c:f>
              <c:numCache>
                <c:formatCode>General</c:formatCode>
                <c:ptCount val="6"/>
                <c:pt idx="0">
                  <c:v>53.6</c:v>
                </c:pt>
                <c:pt idx="1">
                  <c:v>64.099999999999994</c:v>
                </c:pt>
                <c:pt idx="2">
                  <c:v>64.900000000000006</c:v>
                </c:pt>
                <c:pt idx="3">
                  <c:v>71.5</c:v>
                </c:pt>
                <c:pt idx="4">
                  <c:v>68.8</c:v>
                </c:pt>
              </c:numCache>
            </c:numRef>
          </c:val>
        </c:ser>
        <c:ser>
          <c:idx val="5"/>
          <c:order val="5"/>
          <c:tx>
            <c:strRef>
              <c:f>Sheet1!$B$20</c:f>
              <c:strCache>
                <c:ptCount val="1"/>
                <c:pt idx="0">
                  <c:v>Sp Ed</c:v>
                </c:pt>
              </c:strCache>
            </c:strRef>
          </c:tx>
          <c:cat>
            <c:numRef>
              <c:f>Sheet1!$C$14:$H$14</c:f>
              <c:numCache>
                <c:formatCode>General</c:formatCode>
                <c:ptCount val="6"/>
                <c:pt idx="0">
                  <c:v>2007</c:v>
                </c:pt>
                <c:pt idx="1">
                  <c:v>2008</c:v>
                </c:pt>
                <c:pt idx="2">
                  <c:v>2009</c:v>
                </c:pt>
                <c:pt idx="3">
                  <c:v>2010</c:v>
                </c:pt>
                <c:pt idx="4">
                  <c:v>2011</c:v>
                </c:pt>
                <c:pt idx="5">
                  <c:v>2012</c:v>
                </c:pt>
              </c:numCache>
            </c:numRef>
          </c:cat>
          <c:val>
            <c:numRef>
              <c:f>Sheet1!$C$20:$H$20</c:f>
              <c:numCache>
                <c:formatCode>General</c:formatCode>
                <c:ptCount val="6"/>
                <c:pt idx="0">
                  <c:v>33</c:v>
                </c:pt>
                <c:pt idx="1">
                  <c:v>40</c:v>
                </c:pt>
                <c:pt idx="2">
                  <c:v>47.8</c:v>
                </c:pt>
                <c:pt idx="3">
                  <c:v>50.6</c:v>
                </c:pt>
                <c:pt idx="4">
                  <c:v>55.6</c:v>
                </c:pt>
              </c:numCache>
            </c:numRef>
          </c:val>
        </c:ser>
        <c:dLbls/>
        <c:marker val="1"/>
        <c:axId val="49626112"/>
        <c:axId val="49636096"/>
      </c:lineChart>
      <c:catAx>
        <c:axId val="49626112"/>
        <c:scaling>
          <c:orientation val="minMax"/>
        </c:scaling>
        <c:axPos val="b"/>
        <c:numFmt formatCode="General" sourceLinked="1"/>
        <c:tickLblPos val="nextTo"/>
        <c:crossAx val="49636096"/>
        <c:crosses val="autoZero"/>
        <c:auto val="1"/>
        <c:lblAlgn val="ctr"/>
        <c:lblOffset val="100"/>
      </c:catAx>
      <c:valAx>
        <c:axId val="49636096"/>
        <c:scaling>
          <c:orientation val="minMax"/>
          <c:max val="100"/>
          <c:min val="30"/>
        </c:scaling>
        <c:axPos val="l"/>
        <c:majorGridlines/>
        <c:title>
          <c:tx>
            <c:rich>
              <a:bodyPr rot="-5400000" vert="horz"/>
              <a:lstStyle/>
              <a:p>
                <a:pPr>
                  <a:defRPr/>
                </a:pPr>
                <a:r>
                  <a:rPr lang="en-US"/>
                  <a:t>Percent Proficienit and Advanced</a:t>
                </a:r>
              </a:p>
            </c:rich>
          </c:tx>
          <c:layout/>
        </c:title>
        <c:numFmt formatCode="General" sourceLinked="1"/>
        <c:tickLblPos val="nextTo"/>
        <c:crossAx val="49626112"/>
        <c:crosses val="autoZero"/>
        <c:crossBetween val="between"/>
      </c:valAx>
    </c:plotArea>
    <c:legend>
      <c:legendPos val="r"/>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5F6E0B67-F36B-4C22-AEDD-1692F4F9F8BB}" type="datetimeFigureOut">
              <a:rPr lang="en-US" smtClean="0"/>
              <a:pPr/>
              <a:t>5/17/2012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F41C225-9DFC-4C81-8B8F-79727CF27EF1}" type="slidenum">
              <a:rPr lang="en-US" smtClean="0"/>
              <a:pPr/>
              <a:t>‹#›</a:t>
            </a:fld>
            <a:endParaRPr lang="en-US"/>
          </a:p>
        </p:txBody>
      </p:sp>
    </p:spTree>
    <p:extLst>
      <p:ext uri="{BB962C8B-B14F-4D97-AF65-F5344CB8AC3E}">
        <p14:creationId xmlns:p14="http://schemas.microsoft.com/office/powerpoint/2010/main" xmlns="" val="384529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Mr.</a:t>
            </a:r>
            <a:r>
              <a:rPr lang="en-US" baseline="0" dirty="0" smtClean="0"/>
              <a:t> </a:t>
            </a:r>
            <a:r>
              <a:rPr lang="en-US" baseline="0" dirty="0" err="1" smtClean="0"/>
              <a:t>DeGraffenreidt</a:t>
            </a:r>
            <a:r>
              <a:rPr lang="en-US" baseline="0" dirty="0" smtClean="0"/>
              <a:t>, /</a:t>
            </a:r>
            <a:r>
              <a:rPr lang="en-US" i="1" baseline="0" dirty="0" smtClean="0"/>
              <a:t>de-</a:t>
            </a:r>
            <a:r>
              <a:rPr lang="en-US" i="1" baseline="0" dirty="0" err="1" smtClean="0"/>
              <a:t>graff</a:t>
            </a:r>
            <a:r>
              <a:rPr lang="en-US" i="1" baseline="0" dirty="0" smtClean="0"/>
              <a:t>-en-right/  </a:t>
            </a:r>
            <a:r>
              <a:rPr lang="en-US" baseline="0" dirty="0" smtClean="0"/>
              <a:t>members of the board, Dr. </a:t>
            </a:r>
            <a:r>
              <a:rPr lang="en-US" baseline="0" dirty="0" err="1" smtClean="0"/>
              <a:t>Sadusky</a:t>
            </a:r>
            <a:r>
              <a:rPr lang="en-US" baseline="0" dirty="0" smtClean="0"/>
              <a:t> and staff.  Greetings from Cecil County, </a:t>
            </a:r>
          </a:p>
          <a:p>
            <a:endParaRPr lang="en-US" i="1" baseline="0" dirty="0" smtClean="0">
              <a:solidFill>
                <a:srgbClr val="FF0000"/>
              </a:solidFill>
            </a:endParaRPr>
          </a:p>
          <a:p>
            <a:endParaRPr lang="en-US" i="1" baseline="0" dirty="0" smtClean="0">
              <a:solidFill>
                <a:srgbClr val="FF0000"/>
              </a:solidFill>
            </a:endParaRPr>
          </a:p>
          <a:p>
            <a:r>
              <a:rPr lang="en-US" baseline="0" dirty="0" smtClean="0"/>
              <a:t>We are here today to present the path forward for Elkton Middle School, whose restructuring plan you have summarized in your packets.</a:t>
            </a:r>
          </a:p>
          <a:p>
            <a:endParaRPr lang="en-US" baseline="0" dirty="0" smtClean="0"/>
          </a:p>
          <a:p>
            <a:r>
              <a:rPr lang="en-US" baseline="0" dirty="0" smtClean="0"/>
              <a:t>With me today are </a:t>
            </a:r>
            <a:r>
              <a:rPr lang="en-US" u="sng" baseline="0" dirty="0" smtClean="0"/>
              <a:t>Dr. Carolyn </a:t>
            </a:r>
            <a:r>
              <a:rPr lang="en-US" u="sng" baseline="0" dirty="0" err="1" smtClean="0"/>
              <a:t>Teigland</a:t>
            </a:r>
            <a:r>
              <a:rPr lang="en-US" baseline="0" dirty="0" smtClean="0"/>
              <a:t>, Associate Supt for Education Services; </a:t>
            </a:r>
            <a:r>
              <a:rPr lang="en-US" u="sng" baseline="0" dirty="0" smtClean="0"/>
              <a:t>Mrs. Beth Cronin</a:t>
            </a:r>
            <a:r>
              <a:rPr lang="en-US" baseline="0" dirty="0" smtClean="0"/>
              <a:t>, Principal of Elkton Middle School; and </a:t>
            </a:r>
            <a:r>
              <a:rPr lang="en-US" u="sng" baseline="0" dirty="0" smtClean="0"/>
              <a:t>Mr. Mike Schmook</a:t>
            </a:r>
            <a:r>
              <a:rPr lang="en-US" baseline="0" dirty="0" smtClean="0"/>
              <a:t>, our Director of Strategic Planning and also serving as our Alternative Governance liaison with Mrs. Knott’s office. </a:t>
            </a:r>
            <a:endParaRPr lang="en-US"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1</a:t>
            </a:fld>
            <a:endParaRPr lang="en-US"/>
          </a:p>
        </p:txBody>
      </p:sp>
    </p:spTree>
    <p:extLst>
      <p:ext uri="{BB962C8B-B14F-4D97-AF65-F5344CB8AC3E}">
        <p14:creationId xmlns:p14="http://schemas.microsoft.com/office/powerpoint/2010/main" xmlns="" val="9610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crafted</a:t>
            </a:r>
            <a:r>
              <a:rPr lang="en-US" baseline="0" dirty="0" smtClean="0"/>
              <a:t> and adopted these guiding principles way back in 2002 as we wrote our first Bridge to Excellence Master Plan. </a:t>
            </a:r>
          </a:p>
          <a:p>
            <a:endParaRPr lang="en-US" baseline="0" dirty="0" smtClean="0"/>
          </a:p>
          <a:p>
            <a:r>
              <a:rPr lang="en-US" baseline="0" dirty="0" smtClean="0"/>
              <a:t>We revisit both our mission and our goals, along with the detailed objectives tied to each goal many times through the year.  </a:t>
            </a:r>
          </a:p>
          <a:p>
            <a:endParaRPr lang="en-US" baseline="0" dirty="0" smtClean="0"/>
          </a:p>
          <a:p>
            <a:r>
              <a:rPr lang="en-US" baseline="0" dirty="0" smtClean="0"/>
              <a:t>I can safely say that this screen represents the driving motivation for everything that we do in Cecil County.  More critically, today, these precepts drive the work of everyone at Elkton Middle School. </a:t>
            </a:r>
            <a:endParaRPr lang="en-US"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2</a:t>
            </a:fld>
            <a:endParaRPr lang="en-US"/>
          </a:p>
        </p:txBody>
      </p:sp>
    </p:spTree>
    <p:extLst>
      <p:ext uri="{BB962C8B-B14F-4D97-AF65-F5344CB8AC3E}">
        <p14:creationId xmlns:p14="http://schemas.microsoft.com/office/powerpoint/2010/main" xmlns="" val="3883356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 year we developed this graphic representation</a:t>
            </a:r>
            <a:r>
              <a:rPr lang="en-US" baseline="0" dirty="0" smtClean="0"/>
              <a:t> of our instructional work.  We call it our Philosophical Framework.  </a:t>
            </a:r>
          </a:p>
          <a:p>
            <a:endParaRPr lang="en-US" baseline="0" dirty="0" smtClean="0"/>
          </a:p>
          <a:p>
            <a:r>
              <a:rPr lang="en-US" baseline="0" dirty="0" smtClean="0"/>
              <a:t>Simply, from the top of the screen:</a:t>
            </a:r>
          </a:p>
          <a:p>
            <a:r>
              <a:rPr lang="en-US" baseline="0" dirty="0" smtClean="0"/>
              <a:t>We completely commit to serving students in an </a:t>
            </a:r>
            <a:r>
              <a:rPr lang="en-US" b="1" u="sng" baseline="0" dirty="0" smtClean="0"/>
              <a:t>inclusive</a:t>
            </a:r>
            <a:r>
              <a:rPr lang="en-US" baseline="0" dirty="0" smtClean="0"/>
              <a:t> environment– disabled students, gifted students, English language learners– these are all considered to be everyone’s students.  This calls for </a:t>
            </a:r>
            <a:r>
              <a:rPr lang="en-US" b="1" u="sng" baseline="0" dirty="0" smtClean="0"/>
              <a:t>differentiated instruction</a:t>
            </a:r>
            <a:r>
              <a:rPr lang="en-US" baseline="0" dirty="0" smtClean="0"/>
              <a:t>, which begins when we </a:t>
            </a:r>
            <a:r>
              <a:rPr lang="en-US" b="1" u="sng" baseline="0" dirty="0" smtClean="0"/>
              <a:t>design</a:t>
            </a:r>
            <a:r>
              <a:rPr lang="en-US" baseline="0" dirty="0" smtClean="0"/>
              <a:t> into the lesson elements allowing </a:t>
            </a:r>
            <a:r>
              <a:rPr lang="en-US" b="1" u="sng" baseline="0" dirty="0" smtClean="0"/>
              <a:t>universal access</a:t>
            </a:r>
            <a:r>
              <a:rPr lang="en-US" baseline="0" dirty="0" smtClean="0"/>
              <a:t>.  </a:t>
            </a:r>
          </a:p>
          <a:p>
            <a:endParaRPr lang="en-US" baseline="0" dirty="0" smtClean="0"/>
          </a:p>
          <a:p>
            <a:r>
              <a:rPr lang="en-US" baseline="0" dirty="0" smtClean="0"/>
              <a:t>Successful classroom instruction involves these big four elements of </a:t>
            </a:r>
            <a:r>
              <a:rPr lang="en-US" b="1" u="sng" baseline="0" dirty="0" smtClean="0"/>
              <a:t>planning</a:t>
            </a:r>
            <a:r>
              <a:rPr lang="en-US" baseline="0" dirty="0" smtClean="0"/>
              <a:t>      </a:t>
            </a:r>
            <a:r>
              <a:rPr lang="en-US" b="1" u="sng" baseline="0" dirty="0" smtClean="0"/>
              <a:t>effective strategies     </a:t>
            </a:r>
            <a:r>
              <a:rPr lang="en-US" baseline="0" dirty="0" smtClean="0"/>
              <a:t>in </a:t>
            </a:r>
            <a:r>
              <a:rPr lang="en-US" b="1" u="sng" baseline="0" dirty="0" smtClean="0"/>
              <a:t>a well managed classroom         </a:t>
            </a:r>
            <a:r>
              <a:rPr lang="en-US" baseline="0" dirty="0" smtClean="0"/>
              <a:t>guided by </a:t>
            </a:r>
            <a:r>
              <a:rPr lang="en-US" b="1" u="sng" baseline="0" dirty="0" smtClean="0"/>
              <a:t>assessments of student learning.</a:t>
            </a:r>
            <a:endParaRPr lang="en-US" b="0" u="none" baseline="0" dirty="0" smtClean="0"/>
          </a:p>
          <a:p>
            <a:endParaRPr lang="en-US" b="0" u="none" baseline="0" dirty="0" smtClean="0"/>
          </a:p>
          <a:p>
            <a:r>
              <a:rPr lang="en-US" b="0" u="none" baseline="0" dirty="0" smtClean="0"/>
              <a:t>That common understanding of how we plan and deliver our program is reflected in our new teacher evaluation plans, our Common Core roll out and our professional development activities.</a:t>
            </a:r>
            <a:endParaRPr lang="en-US" b="1" u="sng"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3</a:t>
            </a:fld>
            <a:endParaRPr lang="en-US"/>
          </a:p>
        </p:txBody>
      </p:sp>
    </p:spTree>
    <p:extLst>
      <p:ext uri="{BB962C8B-B14F-4D97-AF65-F5344CB8AC3E}">
        <p14:creationId xmlns:p14="http://schemas.microsoft.com/office/powerpoint/2010/main" xmlns="" val="2385857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let you look</a:t>
            </a:r>
            <a:r>
              <a:rPr lang="en-US" baseline="0" dirty="0" smtClean="0"/>
              <a:t> for yourself at some details about Elkton Middle School.  You saw that word “inclusion” earlier in this presentation – it represents a significant goal of our system and we are very proud of what we have been able to do in that regard.</a:t>
            </a:r>
          </a:p>
          <a:p>
            <a:endParaRPr lang="en-US" baseline="0" dirty="0" smtClean="0"/>
          </a:p>
          <a:p>
            <a:r>
              <a:rPr lang="en-US" baseline="0" dirty="0" smtClean="0"/>
              <a:t>We are pleased to be working with an experienced, highly qualified faculty—unlike some settings in the state where inexperienced and under qualified teachers must face these difficult challenges. </a:t>
            </a:r>
          </a:p>
          <a:p>
            <a:endParaRPr lang="en-US" baseline="0" dirty="0" smtClean="0"/>
          </a:p>
          <a:p>
            <a:r>
              <a:rPr lang="en-US" baseline="0" dirty="0" smtClean="0"/>
              <a:t>That 28% turnover results from a combination of administrative transfers, some low teacher ratings that led to separations, and more natural attrition factors of retirements or voluntary transfers.  Within certain content areas, like Math, we actually have 67% of the staff either new or reassigned to new teams. </a:t>
            </a:r>
          </a:p>
          <a:p>
            <a:endParaRPr lang="en-US" baseline="0" dirty="0" smtClean="0"/>
          </a:p>
          <a:p>
            <a:r>
              <a:rPr lang="en-US" b="1" i="1" baseline="0" dirty="0" smtClean="0"/>
              <a:t>If asked later…</a:t>
            </a:r>
          </a:p>
          <a:p>
            <a:r>
              <a:rPr lang="en-US" i="1" baseline="0" dirty="0" smtClean="0"/>
              <a:t>[Like PG County reported last month, we have replaced some staff, certainly those few who were clearly not helping us move forward.  But, we have made the decision and commitment to support, equip and train the teachers who voluntarily elect to work in this challenging building. We anticipate more success in building their capacity than in any wholesale staff displacement.]</a:t>
            </a:r>
            <a:endParaRPr lang="en-US" i="1"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4</a:t>
            </a:fld>
            <a:endParaRPr lang="en-US"/>
          </a:p>
        </p:txBody>
      </p:sp>
    </p:spTree>
    <p:extLst>
      <p:ext uri="{BB962C8B-B14F-4D97-AF65-F5344CB8AC3E}">
        <p14:creationId xmlns:p14="http://schemas.microsoft.com/office/powerpoint/2010/main" xmlns="" val="3181225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our change theory in a nutshell.  Data……. Drives targeted instruction….. In a positive environment.   </a:t>
            </a:r>
          </a:p>
          <a:p>
            <a:endParaRPr lang="en-US" baseline="0" dirty="0" smtClean="0"/>
          </a:p>
          <a:p>
            <a:r>
              <a:rPr lang="en-US" baseline="0" dirty="0" smtClean="0"/>
              <a:t>We have addressed all three pillars of this plan at Elkton Middle School. </a:t>
            </a:r>
            <a:endParaRPr lang="en-US"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5</a:t>
            </a:fld>
            <a:endParaRPr lang="en-US"/>
          </a:p>
        </p:txBody>
      </p:sp>
    </p:spTree>
    <p:extLst>
      <p:ext uri="{BB962C8B-B14F-4D97-AF65-F5344CB8AC3E}">
        <p14:creationId xmlns:p14="http://schemas.microsoft.com/office/powerpoint/2010/main" xmlns="" val="3523144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We are investing time,</a:t>
            </a:r>
            <a:r>
              <a:rPr lang="en-US" baseline="0" dirty="0" smtClean="0"/>
              <a:t> training and programming skills to give teachers unprecedented access to student </a:t>
            </a:r>
            <a:r>
              <a:rPr lang="en-US" b="1" u="sng" baseline="0" dirty="0" smtClean="0"/>
              <a:t>data</a:t>
            </a:r>
            <a:r>
              <a:rPr lang="en-US" baseline="0" dirty="0" smtClean="0"/>
              <a:t> that they are able to use as they meet in instructional teams to plan instruction.  Assessments are scanned on site with immediately uploaded to our data warehouse so teachers can look at individual or class level performance at the discreet indicator level of the curriculum.</a:t>
            </a:r>
          </a:p>
          <a:p>
            <a:endParaRPr lang="en-US" baseline="0" dirty="0" smtClean="0"/>
          </a:p>
          <a:p>
            <a:r>
              <a:rPr lang="en-US" baseline="0" dirty="0" smtClean="0"/>
              <a:t>2. We know that effective intervention begins with </a:t>
            </a:r>
            <a:r>
              <a:rPr lang="en-US" b="1" u="sng" baseline="0" dirty="0" smtClean="0"/>
              <a:t>effective whole class instruction</a:t>
            </a:r>
            <a:r>
              <a:rPr lang="en-US" baseline="0" dirty="0" smtClean="0"/>
              <a:t>, at the Tier I level of our Response to Intervention design.  Students who need additional levels of support receive Tier II or III services as a second dose of instruction.  We have used </a:t>
            </a:r>
            <a:r>
              <a:rPr lang="en-US" b="1" u="sng" baseline="0" dirty="0" smtClean="0"/>
              <a:t>lesson planning processes </a:t>
            </a:r>
            <a:r>
              <a:rPr lang="en-US" baseline="0" dirty="0" smtClean="0"/>
              <a:t>from the Kansas University Center for Teaching and Learning, as shared with our staff through a long term relationship with Dr. Jim Knight. </a:t>
            </a:r>
          </a:p>
          <a:p>
            <a:endParaRPr lang="en-US" baseline="0" dirty="0" smtClean="0"/>
          </a:p>
          <a:p>
            <a:r>
              <a:rPr lang="en-US" baseline="0" dirty="0" smtClean="0"/>
              <a:t>3. Elkton Middle School is a “gold status” school for their effective implementation of </a:t>
            </a:r>
            <a:r>
              <a:rPr lang="en-US" baseline="0" dirty="0" err="1" smtClean="0"/>
              <a:t>schoolwide</a:t>
            </a:r>
            <a:r>
              <a:rPr lang="en-US" baseline="0" dirty="0" smtClean="0"/>
              <a:t> </a:t>
            </a:r>
            <a:r>
              <a:rPr lang="en-US" b="1" u="sng" baseline="0" dirty="0" smtClean="0"/>
              <a:t>Positive Behavior Interventions and Supports</a:t>
            </a:r>
            <a:r>
              <a:rPr lang="en-US" baseline="0" dirty="0" smtClean="0"/>
              <a:t>. This is combined with an initiative to expand the use of </a:t>
            </a:r>
            <a:r>
              <a:rPr lang="en-US" baseline="0" dirty="0" err="1" smtClean="0"/>
              <a:t>Kagan</a:t>
            </a:r>
            <a:r>
              <a:rPr lang="en-US" baseline="0" dirty="0" smtClean="0"/>
              <a:t> Cooperative Structures in the classroom.  The net result is a positive learning climate, rewarding for students and teachers alike. </a:t>
            </a:r>
          </a:p>
          <a:p>
            <a:endParaRPr lang="en-US" baseline="0" dirty="0" smtClean="0"/>
          </a:p>
          <a:p>
            <a:r>
              <a:rPr lang="en-US" u="sng" baseline="0" dirty="0" smtClean="0"/>
              <a:t>Each of these elements </a:t>
            </a:r>
            <a:r>
              <a:rPr lang="en-US" baseline="0" dirty="0" smtClean="0"/>
              <a:t>includes significant </a:t>
            </a:r>
            <a:r>
              <a:rPr lang="en-US" b="1" u="sng" baseline="0" dirty="0" smtClean="0"/>
              <a:t>professional development</a:t>
            </a:r>
            <a:r>
              <a:rPr lang="en-US" baseline="0" dirty="0" smtClean="0"/>
              <a:t>. </a:t>
            </a:r>
          </a:p>
        </p:txBody>
      </p:sp>
      <p:sp>
        <p:nvSpPr>
          <p:cNvPr id="4" name="Slide Number Placeholder 3"/>
          <p:cNvSpPr>
            <a:spLocks noGrp="1"/>
          </p:cNvSpPr>
          <p:nvPr>
            <p:ph type="sldNum" sz="quarter" idx="10"/>
          </p:nvPr>
        </p:nvSpPr>
        <p:spPr/>
        <p:txBody>
          <a:bodyPr/>
          <a:lstStyle/>
          <a:p>
            <a:fld id="{CF41C225-9DFC-4C81-8B8F-79727CF27EF1}" type="slidenum">
              <a:rPr lang="en-US" smtClean="0"/>
              <a:pPr/>
              <a:t>6</a:t>
            </a:fld>
            <a:endParaRPr lang="en-US"/>
          </a:p>
        </p:txBody>
      </p:sp>
    </p:spTree>
    <p:extLst>
      <p:ext uri="{BB962C8B-B14F-4D97-AF65-F5344CB8AC3E}">
        <p14:creationId xmlns:p14="http://schemas.microsoft.com/office/powerpoint/2010/main" xmlns="" val="3286582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Elkton</a:t>
            </a:r>
            <a:r>
              <a:rPr lang="en-US" baseline="0" dirty="0" smtClean="0"/>
              <a:t> Middle School’s progress over the last 5 years has been slow but steadily pointed in the right direction, just not fast enough or far enough to meet those arbitrary No Child Left Behind Annual Measureable Objective targets represented here on the straight blue line. </a:t>
            </a:r>
          </a:p>
          <a:p>
            <a:endParaRPr lang="en-US" baseline="0" dirty="0" smtClean="0"/>
          </a:p>
          <a:p>
            <a:r>
              <a:rPr lang="en-US" baseline="0" dirty="0" smtClean="0"/>
              <a:t>This chart demonstrates the challenges we face in our math scores.   Earlier I mentioned the overhaul of the math department and we fully expect to see the benefit of those changes in the 2012 test results.</a:t>
            </a:r>
          </a:p>
          <a:p>
            <a:endParaRPr lang="en-US" baseline="0" dirty="0" smtClean="0"/>
          </a:p>
          <a:p>
            <a:endParaRPr lang="en-US" baseline="0" dirty="0" smtClean="0"/>
          </a:p>
          <a:p>
            <a:r>
              <a:rPr lang="en-US" i="1" baseline="0" dirty="0" smtClean="0"/>
              <a:t>67% of math teachers are new to school or in new teams--- 3 of those 9 math teachers were former instructional coaches, and the principal scores a real </a:t>
            </a:r>
            <a:r>
              <a:rPr lang="en-US" i="0" u="sng" baseline="0" dirty="0" smtClean="0"/>
              <a:t>coup </a:t>
            </a:r>
            <a:r>
              <a:rPr lang="en-US" i="1" u="none" baseline="0" dirty="0" smtClean="0"/>
              <a:t> to get them onto her faculty. </a:t>
            </a:r>
            <a:endParaRPr lang="en-US" i="0" u="sng" baseline="0" dirty="0" smtClean="0"/>
          </a:p>
          <a:p>
            <a:endParaRPr lang="en-US" baseline="0" dirty="0" smtClean="0"/>
          </a:p>
        </p:txBody>
      </p:sp>
      <p:sp>
        <p:nvSpPr>
          <p:cNvPr id="4" name="Slide Number Placeholder 3"/>
          <p:cNvSpPr>
            <a:spLocks noGrp="1"/>
          </p:cNvSpPr>
          <p:nvPr>
            <p:ph type="sldNum" sz="quarter" idx="10"/>
          </p:nvPr>
        </p:nvSpPr>
        <p:spPr/>
        <p:txBody>
          <a:bodyPr/>
          <a:lstStyle/>
          <a:p>
            <a:fld id="{CF41C225-9DFC-4C81-8B8F-79727CF27EF1}" type="slidenum">
              <a:rPr lang="en-US" smtClean="0"/>
              <a:pPr/>
              <a:t>7</a:t>
            </a:fld>
            <a:endParaRPr lang="en-US"/>
          </a:p>
        </p:txBody>
      </p:sp>
    </p:spTree>
    <p:extLst>
      <p:ext uri="{BB962C8B-B14F-4D97-AF65-F5344CB8AC3E}">
        <p14:creationId xmlns:p14="http://schemas.microsoft.com/office/powerpoint/2010/main" xmlns="" val="1605280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direction is right and the gaps are narrowing, so we have</a:t>
            </a:r>
            <a:r>
              <a:rPr lang="en-US" baseline="0" dirty="0" smtClean="0"/>
              <a:t> reason to be optimistic.  The upward trend, most notable here with our special education students, is a result of providing specific, targeted intervention and support.  </a:t>
            </a:r>
          </a:p>
          <a:p>
            <a:endParaRPr lang="en-US" baseline="0" dirty="0" smtClean="0"/>
          </a:p>
          <a:p>
            <a:r>
              <a:rPr lang="en-US" baseline="0" dirty="0" smtClean="0"/>
              <a:t>We are looking forward to receiving this current year of assessment data sometime soon in the next month.  We believe we will see the benefits of hard work done by students, teachers and administrators. </a:t>
            </a:r>
            <a:endParaRPr lang="en-US"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8</a:t>
            </a:fld>
            <a:endParaRPr lang="en-US"/>
          </a:p>
        </p:txBody>
      </p:sp>
    </p:spTree>
    <p:extLst>
      <p:ext uri="{BB962C8B-B14F-4D97-AF65-F5344CB8AC3E}">
        <p14:creationId xmlns:p14="http://schemas.microsoft.com/office/powerpoint/2010/main" xmlns="" val="121344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time we prepared this report, of course we were…. </a:t>
            </a:r>
            <a:r>
              <a:rPr lang="en-US" b="1" u="sng" dirty="0" smtClean="0"/>
              <a:t>and</a:t>
            </a:r>
            <a:r>
              <a:rPr lang="en-US" b="1" u="sng" baseline="0" dirty="0" smtClean="0"/>
              <a:t> s</a:t>
            </a:r>
            <a:r>
              <a:rPr lang="en-US" b="1" u="sng" dirty="0" smtClean="0"/>
              <a:t>till are(?)... </a:t>
            </a:r>
            <a:r>
              <a:rPr lang="en-US" b="0" u="none" dirty="0" smtClean="0"/>
              <a:t>a</a:t>
            </a:r>
            <a:r>
              <a:rPr lang="en-US" dirty="0" smtClean="0"/>
              <a:t>waiting word</a:t>
            </a:r>
            <a:r>
              <a:rPr lang="en-US" baseline="0" dirty="0" smtClean="0"/>
              <a:t> on the MSDE waiver request.  But, the result of that waiver request will not change our approach for implementing reforms and upgrading the service we provide at Elkton Middle School. </a:t>
            </a:r>
          </a:p>
          <a:p>
            <a:endParaRPr lang="en-US" baseline="0" dirty="0" smtClean="0"/>
          </a:p>
          <a:p>
            <a:r>
              <a:rPr lang="en-US" baseline="0" dirty="0" smtClean="0"/>
              <a:t>We are committed to fulfilling our stated mission of providing ALL students with an excellent learning experience that will prepare them for success in college or career. </a:t>
            </a:r>
          </a:p>
          <a:p>
            <a:endParaRPr lang="en-US" baseline="0" dirty="0" smtClean="0"/>
          </a:p>
          <a:p>
            <a:r>
              <a:rPr lang="en-US" baseline="0" dirty="0" smtClean="0"/>
              <a:t>Thank you for your time and attention.  </a:t>
            </a:r>
          </a:p>
          <a:p>
            <a:endParaRPr lang="en-US" baseline="0" dirty="0" smtClean="0"/>
          </a:p>
          <a:p>
            <a:r>
              <a:rPr lang="en-US" baseline="0" dirty="0" smtClean="0"/>
              <a:t>Are there any questions we can answer for you?</a:t>
            </a:r>
            <a:endParaRPr lang="en-US" dirty="0"/>
          </a:p>
        </p:txBody>
      </p:sp>
      <p:sp>
        <p:nvSpPr>
          <p:cNvPr id="4" name="Slide Number Placeholder 3"/>
          <p:cNvSpPr>
            <a:spLocks noGrp="1"/>
          </p:cNvSpPr>
          <p:nvPr>
            <p:ph type="sldNum" sz="quarter" idx="10"/>
          </p:nvPr>
        </p:nvSpPr>
        <p:spPr/>
        <p:txBody>
          <a:bodyPr/>
          <a:lstStyle/>
          <a:p>
            <a:fld id="{CF41C225-9DFC-4C81-8B8F-79727CF27EF1}" type="slidenum">
              <a:rPr lang="en-US" smtClean="0"/>
              <a:pPr/>
              <a:t>9</a:t>
            </a:fld>
            <a:endParaRPr lang="en-US"/>
          </a:p>
        </p:txBody>
      </p:sp>
    </p:spTree>
    <p:extLst>
      <p:ext uri="{BB962C8B-B14F-4D97-AF65-F5344CB8AC3E}">
        <p14:creationId xmlns:p14="http://schemas.microsoft.com/office/powerpoint/2010/main" xmlns="" val="36652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07DD1716-0F43-4158-943E-0F912368B0D3}" type="datetimeFigureOut">
              <a:rPr lang="en-US" smtClean="0"/>
              <a:pPr/>
              <a:t>5/17/2012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02FAAEE3-E86D-4647-9B41-5E812F93AD31}"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DD1716-0F43-4158-943E-0F912368B0D3}"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AAEE3-E86D-4647-9B41-5E812F93AD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DD1716-0F43-4158-943E-0F912368B0D3}"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AAEE3-E86D-4647-9B41-5E812F93AD31}"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DD1716-0F43-4158-943E-0F912368B0D3}"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AAEE3-E86D-4647-9B41-5E812F93AD31}"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07DD1716-0F43-4158-943E-0F912368B0D3}" type="datetimeFigureOut">
              <a:rPr lang="en-US" smtClean="0"/>
              <a:pPr/>
              <a:t>5/17/2012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02FAAEE3-E86D-4647-9B41-5E812F93AD31}"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7DD1716-0F43-4158-943E-0F912368B0D3}"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AAEE3-E86D-4647-9B41-5E812F93AD31}"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7DD1716-0F43-4158-943E-0F912368B0D3}" type="datetimeFigureOut">
              <a:rPr lang="en-US" smtClean="0"/>
              <a:pPr/>
              <a:t>5/17/2012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AAEE3-E86D-4647-9B41-5E812F93AD31}"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DD1716-0F43-4158-943E-0F912368B0D3}" type="datetimeFigureOut">
              <a:rPr lang="en-US" smtClean="0"/>
              <a:pPr/>
              <a:t>5/17/2012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AAEE3-E86D-4647-9B41-5E812F93AD31}"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D1716-0F43-4158-943E-0F912368B0D3}" type="datetimeFigureOut">
              <a:rPr lang="en-US" smtClean="0"/>
              <a:pPr/>
              <a:t>5/17/2012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AAEE3-E86D-4647-9B41-5E812F93AD31}"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DD1716-0F43-4158-943E-0F912368B0D3}"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AAEE3-E86D-4647-9B41-5E812F93AD31}"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DD1716-0F43-4158-943E-0F912368B0D3}"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AAEE3-E86D-4647-9B41-5E812F93AD31}"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7DD1716-0F43-4158-943E-0F912368B0D3}" type="datetimeFigureOut">
              <a:rPr lang="en-US" smtClean="0"/>
              <a:pPr/>
              <a:t>5/17/2012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2FAAEE3-E86D-4647-9B41-5E812F93AD31}"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Cecil County Public Schools</a:t>
            </a:r>
            <a:br>
              <a:rPr lang="en-US" dirty="0" smtClean="0"/>
            </a:br>
            <a:r>
              <a:rPr lang="en-US" dirty="0" smtClean="0"/>
              <a:t>Elkton Middle School</a:t>
            </a:r>
            <a:endParaRPr lang="en-US" dirty="0"/>
          </a:p>
        </p:txBody>
      </p:sp>
      <p:sp>
        <p:nvSpPr>
          <p:cNvPr id="3" name="Subtitle 2"/>
          <p:cNvSpPr>
            <a:spLocks noGrp="1"/>
          </p:cNvSpPr>
          <p:nvPr>
            <p:ph type="subTitle" idx="1"/>
          </p:nvPr>
        </p:nvSpPr>
        <p:spPr/>
        <p:txBody>
          <a:bodyPr/>
          <a:lstStyle/>
          <a:p>
            <a:r>
              <a:rPr lang="en-US" dirty="0" smtClean="0"/>
              <a:t>Restructuring for Student Success Under NCLB</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00400" y="762000"/>
            <a:ext cx="2936278" cy="1905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14773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reason we all come to work…</a:t>
            </a:r>
            <a:br>
              <a:rPr lang="en-US" dirty="0" smtClean="0"/>
            </a:br>
            <a:endParaRPr lang="en-US" dirty="0"/>
          </a:p>
        </p:txBody>
      </p:sp>
      <p:sp>
        <p:nvSpPr>
          <p:cNvPr id="3" name="Content Placeholder 2"/>
          <p:cNvSpPr>
            <a:spLocks noGrp="1"/>
          </p:cNvSpPr>
          <p:nvPr>
            <p:ph sz="quarter" idx="1"/>
          </p:nvPr>
        </p:nvSpPr>
        <p:spPr>
          <a:xfrm>
            <a:off x="304800" y="1219200"/>
            <a:ext cx="8686800" cy="5105400"/>
          </a:xfrm>
        </p:spPr>
        <p:txBody>
          <a:bodyPr>
            <a:normAutofit/>
          </a:bodyPr>
          <a:lstStyle/>
          <a:p>
            <a:r>
              <a:rPr lang="en-US" sz="2200" b="1" dirty="0" smtClean="0">
                <a:latin typeface="+mj-lt"/>
              </a:rPr>
              <a:t>Our </a:t>
            </a:r>
            <a:r>
              <a:rPr lang="en-US" sz="2200" b="1" dirty="0">
                <a:latin typeface="+mj-lt"/>
              </a:rPr>
              <a:t>mission is to provide an excellent Pre-Kindergarten through graduation learning experience that enables </a:t>
            </a:r>
            <a:r>
              <a:rPr lang="en-US" sz="2200" b="1" u="sng" dirty="0">
                <a:latin typeface="+mj-lt"/>
              </a:rPr>
              <a:t>ALL</a:t>
            </a:r>
            <a:r>
              <a:rPr lang="en-US" sz="2200" b="1" dirty="0">
                <a:latin typeface="+mj-lt"/>
              </a:rPr>
              <a:t> students to demonstrate the skills, knowledge and attitudes required for lifelong learning and productive citizenship in an ever changing global society.</a:t>
            </a:r>
          </a:p>
          <a:p>
            <a:endParaRPr lang="en-US" b="1" dirty="0" smtClean="0">
              <a:latin typeface="+mj-lt"/>
            </a:endParaRPr>
          </a:p>
          <a:p>
            <a:r>
              <a:rPr lang="en-US" sz="2200" u="sng" dirty="0">
                <a:latin typeface="+mj-lt"/>
              </a:rPr>
              <a:t>GOAL 1:  All students will meet or exceed high academic standards</a:t>
            </a:r>
            <a:r>
              <a:rPr lang="en-US" sz="2200" u="sng" dirty="0" smtClean="0">
                <a:latin typeface="+mj-lt"/>
              </a:rPr>
              <a:t>.</a:t>
            </a:r>
          </a:p>
          <a:p>
            <a:endParaRPr lang="en-US" sz="1100" dirty="0">
              <a:latin typeface="+mj-lt"/>
            </a:endParaRPr>
          </a:p>
          <a:p>
            <a:r>
              <a:rPr lang="en-US" sz="2200" u="sng" dirty="0">
                <a:latin typeface="+mj-lt"/>
              </a:rPr>
              <a:t>GOAL 2:  All students will learn in safe, secure and inviting environments.</a:t>
            </a:r>
            <a:r>
              <a:rPr lang="en-US" sz="2200" i="1" dirty="0">
                <a:latin typeface="+mj-lt"/>
              </a:rPr>
              <a:t> </a:t>
            </a:r>
            <a:endParaRPr lang="en-US" sz="2200" i="1" dirty="0" smtClean="0">
              <a:latin typeface="+mj-lt"/>
            </a:endParaRPr>
          </a:p>
          <a:p>
            <a:endParaRPr lang="en-US" sz="1000" dirty="0">
              <a:latin typeface="+mj-lt"/>
            </a:endParaRPr>
          </a:p>
          <a:p>
            <a:r>
              <a:rPr lang="en-US" sz="2200" u="sng" dirty="0">
                <a:latin typeface="+mj-lt"/>
              </a:rPr>
              <a:t>Goal 3:  All students will benefit from effective and efficient support and services provided by a learning organization</a:t>
            </a:r>
            <a:r>
              <a:rPr lang="en-US" sz="2200" u="sng" dirty="0" smtClean="0">
                <a:latin typeface="+mj-lt"/>
              </a:rPr>
              <a:t>.</a:t>
            </a:r>
            <a:endParaRPr lang="en-US" sz="2200" dirty="0">
              <a:latin typeface="+mj-lt"/>
            </a:endParaRPr>
          </a:p>
        </p:txBody>
      </p:sp>
    </p:spTree>
    <p:extLst>
      <p:ext uri="{BB962C8B-B14F-4D97-AF65-F5344CB8AC3E}">
        <p14:creationId xmlns:p14="http://schemas.microsoft.com/office/powerpoint/2010/main" xmlns="" val="235796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43000" y="0"/>
            <a:ext cx="6553200" cy="7239000"/>
          </a:xfrm>
          <a:prstGeom prst="rect">
            <a:avLst/>
          </a:prstGeom>
        </p:spPr>
      </p:pic>
    </p:spTree>
    <p:extLst>
      <p:ext uri="{BB962C8B-B14F-4D97-AF65-F5344CB8AC3E}">
        <p14:creationId xmlns:p14="http://schemas.microsoft.com/office/powerpoint/2010/main" xmlns="" val="1261360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little about Elkton Middle School</a:t>
            </a:r>
            <a:br>
              <a:rPr lang="en-US" dirty="0" smtClean="0"/>
            </a:br>
            <a:endParaRPr lang="en-US" dirty="0"/>
          </a:p>
        </p:txBody>
      </p:sp>
      <p:sp>
        <p:nvSpPr>
          <p:cNvPr id="3" name="Content Placeholder 2"/>
          <p:cNvSpPr>
            <a:spLocks noGrp="1"/>
          </p:cNvSpPr>
          <p:nvPr>
            <p:ph sz="quarter" idx="1"/>
          </p:nvPr>
        </p:nvSpPr>
        <p:spPr>
          <a:xfrm>
            <a:off x="304800" y="1219200"/>
            <a:ext cx="8534400" cy="4937760"/>
          </a:xfrm>
        </p:spPr>
        <p:txBody>
          <a:bodyPr>
            <a:normAutofit fontScale="92500" lnSpcReduction="10000"/>
          </a:bodyPr>
          <a:lstStyle/>
          <a:p>
            <a:r>
              <a:rPr lang="en-US" smtClean="0">
                <a:solidFill>
                  <a:schemeClr val="accent2">
                    <a:lumMod val="50000"/>
                  </a:schemeClr>
                </a:solidFill>
              </a:rPr>
              <a:t>STUDENTS    </a:t>
            </a:r>
          </a:p>
          <a:p>
            <a:r>
              <a:rPr lang="en-US" smtClean="0"/>
              <a:t>Just </a:t>
            </a:r>
            <a:r>
              <a:rPr lang="en-US" dirty="0" smtClean="0"/>
              <a:t>under 600 students: 60% white, 25% </a:t>
            </a:r>
            <a:r>
              <a:rPr lang="en-US" dirty="0" err="1" smtClean="0"/>
              <a:t>Af</a:t>
            </a:r>
            <a:r>
              <a:rPr lang="en-US" dirty="0" smtClean="0"/>
              <a:t> </a:t>
            </a:r>
            <a:r>
              <a:rPr lang="en-US" dirty="0" err="1" smtClean="0"/>
              <a:t>Amer</a:t>
            </a:r>
            <a:r>
              <a:rPr lang="en-US" dirty="0" smtClean="0"/>
              <a:t>, 15% other</a:t>
            </a:r>
          </a:p>
          <a:p>
            <a:r>
              <a:rPr lang="en-US" dirty="0" smtClean="0"/>
              <a:t>64% poverty</a:t>
            </a:r>
          </a:p>
          <a:p>
            <a:r>
              <a:rPr lang="en-US" dirty="0" smtClean="0"/>
              <a:t>15% special education: of 86 students, 90% in LRE-A  </a:t>
            </a:r>
            <a:r>
              <a:rPr lang="en-US" dirty="0"/>
              <a:t>[</a:t>
            </a:r>
            <a:r>
              <a:rPr lang="en-US" dirty="0" smtClean="0"/>
              <a:t>inclusion]</a:t>
            </a:r>
          </a:p>
          <a:p>
            <a:endParaRPr lang="en-US" dirty="0" smtClean="0"/>
          </a:p>
          <a:p>
            <a:r>
              <a:rPr lang="en-US" dirty="0" smtClean="0">
                <a:solidFill>
                  <a:schemeClr val="accent2">
                    <a:lumMod val="50000"/>
                  </a:schemeClr>
                </a:solidFill>
              </a:rPr>
              <a:t>STAFF</a:t>
            </a:r>
            <a:endParaRPr lang="en-US" dirty="0">
              <a:solidFill>
                <a:schemeClr val="accent2">
                  <a:lumMod val="50000"/>
                </a:schemeClr>
              </a:solidFill>
            </a:endParaRPr>
          </a:p>
          <a:p>
            <a:r>
              <a:rPr lang="en-US" dirty="0" smtClean="0"/>
              <a:t>49 full time equivalent positions</a:t>
            </a:r>
            <a:endParaRPr lang="en-US" sz="900" dirty="0" smtClean="0"/>
          </a:p>
          <a:p>
            <a:endParaRPr lang="en-US" dirty="0" smtClean="0"/>
          </a:p>
          <a:p>
            <a:endParaRPr lang="en-US" dirty="0" smtClean="0"/>
          </a:p>
          <a:p>
            <a:endParaRPr lang="en-US" dirty="0"/>
          </a:p>
          <a:p>
            <a:r>
              <a:rPr lang="en-US" dirty="0" smtClean="0"/>
              <a:t>98.5% of classes taught by Highly Qualified staff</a:t>
            </a:r>
          </a:p>
          <a:p>
            <a:r>
              <a:rPr lang="en-US" dirty="0" smtClean="0"/>
              <a:t>28% turnover since June 2010</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721202543"/>
              </p:ext>
            </p:extLst>
          </p:nvPr>
        </p:nvGraphicFramePr>
        <p:xfrm>
          <a:off x="1295400" y="426720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1</a:t>
                      </a:r>
                      <a:r>
                        <a:rPr lang="en-US" baseline="30000" dirty="0" smtClean="0"/>
                        <a:t>st</a:t>
                      </a:r>
                      <a:r>
                        <a:rPr lang="en-US" dirty="0" smtClean="0"/>
                        <a:t> year</a:t>
                      </a:r>
                      <a:endParaRPr lang="en-US" dirty="0"/>
                    </a:p>
                  </a:txBody>
                  <a:tcPr/>
                </a:tc>
                <a:tc>
                  <a:txBody>
                    <a:bodyPr/>
                    <a:lstStyle/>
                    <a:p>
                      <a:r>
                        <a:rPr lang="en-US" dirty="0" smtClean="0"/>
                        <a:t>2-5</a:t>
                      </a:r>
                      <a:r>
                        <a:rPr lang="en-US" baseline="0" dirty="0" smtClean="0"/>
                        <a:t> years</a:t>
                      </a:r>
                      <a:endParaRPr lang="en-US" dirty="0"/>
                    </a:p>
                  </a:txBody>
                  <a:tcPr/>
                </a:tc>
                <a:tc>
                  <a:txBody>
                    <a:bodyPr/>
                    <a:lstStyle/>
                    <a:p>
                      <a:r>
                        <a:rPr lang="en-US" dirty="0" smtClean="0"/>
                        <a:t>6-10 years</a:t>
                      </a:r>
                      <a:endParaRPr lang="en-US" dirty="0"/>
                    </a:p>
                  </a:txBody>
                  <a:tcPr/>
                </a:tc>
                <a:tc>
                  <a:txBody>
                    <a:bodyPr/>
                    <a:lstStyle/>
                    <a:p>
                      <a:r>
                        <a:rPr lang="en-US" dirty="0" smtClean="0"/>
                        <a:t>11</a:t>
                      </a:r>
                      <a:r>
                        <a:rPr lang="en-US" baseline="0" dirty="0" smtClean="0"/>
                        <a:t> years  +</a:t>
                      </a:r>
                      <a:endParaRPr lang="en-US" dirty="0"/>
                    </a:p>
                  </a:txBody>
                  <a:tcPr/>
                </a:tc>
              </a:tr>
              <a:tr h="370840">
                <a:tc>
                  <a:txBody>
                    <a:bodyPr/>
                    <a:lstStyle/>
                    <a:p>
                      <a:pPr algn="ctr"/>
                      <a:r>
                        <a:rPr lang="en-US" dirty="0" smtClean="0"/>
                        <a:t>15%</a:t>
                      </a:r>
                      <a:endParaRPr lang="en-US" dirty="0"/>
                    </a:p>
                  </a:txBody>
                  <a:tcPr/>
                </a:tc>
                <a:tc>
                  <a:txBody>
                    <a:bodyPr/>
                    <a:lstStyle/>
                    <a:p>
                      <a:pPr algn="ctr"/>
                      <a:r>
                        <a:rPr lang="en-US" dirty="0" smtClean="0"/>
                        <a:t>31%</a:t>
                      </a:r>
                      <a:endParaRPr lang="en-US" dirty="0"/>
                    </a:p>
                  </a:txBody>
                  <a:tcPr/>
                </a:tc>
                <a:tc>
                  <a:txBody>
                    <a:bodyPr/>
                    <a:lstStyle/>
                    <a:p>
                      <a:pPr algn="ctr"/>
                      <a:r>
                        <a:rPr lang="en-US" dirty="0" smtClean="0"/>
                        <a:t>41%</a:t>
                      </a:r>
                      <a:endParaRPr lang="en-US" dirty="0"/>
                    </a:p>
                  </a:txBody>
                  <a:tcPr/>
                </a:tc>
                <a:tc>
                  <a:txBody>
                    <a:bodyPr/>
                    <a:lstStyle/>
                    <a:p>
                      <a:pPr algn="ctr"/>
                      <a:r>
                        <a:rPr lang="en-US" dirty="0" smtClean="0"/>
                        <a:t>23%</a:t>
                      </a:r>
                      <a:endParaRPr lang="en-US" dirty="0"/>
                    </a:p>
                  </a:txBody>
                  <a:tcPr/>
                </a:tc>
              </a:tr>
            </a:tbl>
          </a:graphicData>
        </a:graphic>
      </p:graphicFrame>
    </p:spTree>
    <p:extLst>
      <p:ext uri="{BB962C8B-B14F-4D97-AF65-F5344CB8AC3E}">
        <p14:creationId xmlns:p14="http://schemas.microsoft.com/office/powerpoint/2010/main" xmlns="" val="3737959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simplified look at our reforms:</a:t>
            </a:r>
            <a:br>
              <a:rPr lang="en-US"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918480032"/>
              </p:ext>
            </p:extLst>
          </p:nvPr>
        </p:nvGraphicFramePr>
        <p:xfrm>
          <a:off x="381000" y="1397000"/>
          <a:ext cx="8229600" cy="2291080"/>
        </p:xfrm>
        <a:graphic>
          <a:graphicData uri="http://schemas.openxmlformats.org/drawingml/2006/table">
            <a:tbl>
              <a:tblPr firstRow="1" bandRow="1">
                <a:tableStyleId>{5C22544A-7EE6-4342-B048-85BDC9FD1C3A}</a:tableStyleId>
              </a:tblPr>
              <a:tblGrid>
                <a:gridCol w="2743200"/>
                <a:gridCol w="2667000"/>
                <a:gridCol w="2819400"/>
              </a:tblGrid>
              <a:tr h="370840">
                <a:tc>
                  <a:txBody>
                    <a:bodyPr/>
                    <a:lstStyle/>
                    <a:p>
                      <a:pPr algn="ctr"/>
                      <a:r>
                        <a:rPr lang="en-US" dirty="0" smtClean="0">
                          <a:solidFill>
                            <a:sysClr val="windowText" lastClr="000000"/>
                          </a:solidFill>
                        </a:rPr>
                        <a:t>DATA</a:t>
                      </a:r>
                      <a:endParaRPr lang="en-US" dirty="0">
                        <a:solidFill>
                          <a:sysClr val="windowText" lastClr="000000"/>
                        </a:solidFill>
                      </a:endParaRPr>
                    </a:p>
                  </a:txBody>
                  <a:tcPr>
                    <a:solidFill>
                      <a:schemeClr val="accent2">
                        <a:lumMod val="40000"/>
                        <a:lumOff val="60000"/>
                      </a:schemeClr>
                    </a:solidFill>
                  </a:tcPr>
                </a:tc>
                <a:tc>
                  <a:txBody>
                    <a:bodyPr/>
                    <a:lstStyle/>
                    <a:p>
                      <a:pPr algn="ctr"/>
                      <a:r>
                        <a:rPr lang="en-US" dirty="0" smtClean="0">
                          <a:solidFill>
                            <a:sysClr val="windowText" lastClr="000000"/>
                          </a:solidFill>
                        </a:rPr>
                        <a:t>INSTRUCTION</a:t>
                      </a:r>
                      <a:endParaRPr lang="en-US" dirty="0">
                        <a:solidFill>
                          <a:sysClr val="windowText" lastClr="000000"/>
                        </a:solidFill>
                      </a:endParaRPr>
                    </a:p>
                  </a:txBody>
                  <a:tcPr>
                    <a:solidFill>
                      <a:schemeClr val="accent2">
                        <a:lumMod val="40000"/>
                        <a:lumOff val="60000"/>
                      </a:schemeClr>
                    </a:solidFill>
                  </a:tcPr>
                </a:tc>
                <a:tc>
                  <a:txBody>
                    <a:bodyPr/>
                    <a:lstStyle/>
                    <a:p>
                      <a:pPr algn="ctr"/>
                      <a:r>
                        <a:rPr lang="en-US" dirty="0" smtClean="0">
                          <a:solidFill>
                            <a:sysClr val="windowText" lastClr="000000"/>
                          </a:solidFill>
                        </a:rPr>
                        <a:t>CULTURE</a:t>
                      </a:r>
                      <a:endParaRPr lang="en-US" dirty="0">
                        <a:solidFill>
                          <a:sysClr val="windowText" lastClr="000000"/>
                        </a:solidFill>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Using </a:t>
                      </a:r>
                      <a:r>
                        <a:rPr lang="en-US" sz="2400" baseline="0" dirty="0" smtClean="0">
                          <a:solidFill>
                            <a:sysClr val="windowText" lastClr="000000"/>
                          </a:solidFill>
                        </a:rPr>
                        <a:t> information about what students know and are able to do…</a:t>
                      </a:r>
                      <a:endParaRPr lang="en-US" sz="2400" dirty="0" smtClean="0">
                        <a:solidFill>
                          <a:sysClr val="windowText" lastClr="000000"/>
                        </a:solidFill>
                      </a:endParaRPr>
                    </a:p>
                    <a:p>
                      <a:endParaRPr lang="en-US" sz="2400" dirty="0">
                        <a:solidFill>
                          <a:sysClr val="windowText" lastClr="000000"/>
                        </a:solidFill>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…we provide</a:t>
                      </a:r>
                      <a:r>
                        <a:rPr lang="en-US" sz="2400" baseline="0" dirty="0" smtClean="0">
                          <a:solidFill>
                            <a:sysClr val="windowText" lastClr="000000"/>
                          </a:solidFill>
                        </a:rPr>
                        <a:t> targeted, high quality instruction…</a:t>
                      </a:r>
                      <a:endParaRPr lang="en-US" sz="2400" dirty="0" smtClean="0">
                        <a:solidFill>
                          <a:sysClr val="windowText" lastClr="000000"/>
                        </a:solidFill>
                      </a:endParaRPr>
                    </a:p>
                    <a:p>
                      <a:endParaRPr lang="en-US" sz="2400" dirty="0">
                        <a:solidFill>
                          <a:sysClr val="windowText" lastClr="000000"/>
                        </a:solidFill>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…in a caring, supportive</a:t>
                      </a:r>
                      <a:r>
                        <a:rPr lang="en-US" sz="2400" baseline="0" dirty="0" smtClean="0">
                          <a:solidFill>
                            <a:sysClr val="windowText" lastClr="000000"/>
                          </a:solidFill>
                        </a:rPr>
                        <a:t> environment.</a:t>
                      </a:r>
                    </a:p>
                    <a:p>
                      <a:endParaRPr lang="en-US" sz="2400" dirty="0">
                        <a:solidFill>
                          <a:sysClr val="windowText" lastClr="000000"/>
                        </a:solidFill>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xmlns="" val="3210706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simplified look at our reforms:</a:t>
            </a:r>
            <a:br>
              <a:rPr lang="en-US"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223100808"/>
              </p:ext>
            </p:extLst>
          </p:nvPr>
        </p:nvGraphicFramePr>
        <p:xfrm>
          <a:off x="381000" y="1397000"/>
          <a:ext cx="8229600" cy="5171440"/>
        </p:xfrm>
        <a:graphic>
          <a:graphicData uri="http://schemas.openxmlformats.org/drawingml/2006/table">
            <a:tbl>
              <a:tblPr firstRow="1" bandRow="1">
                <a:tableStyleId>{5C22544A-7EE6-4342-B048-85BDC9FD1C3A}</a:tableStyleId>
              </a:tblPr>
              <a:tblGrid>
                <a:gridCol w="2819400"/>
                <a:gridCol w="2590800"/>
                <a:gridCol w="2819400"/>
              </a:tblGrid>
              <a:tr h="370840">
                <a:tc>
                  <a:txBody>
                    <a:bodyPr/>
                    <a:lstStyle/>
                    <a:p>
                      <a:pPr algn="ctr"/>
                      <a:r>
                        <a:rPr lang="en-US" dirty="0" smtClean="0">
                          <a:solidFill>
                            <a:sysClr val="windowText" lastClr="000000"/>
                          </a:solidFill>
                        </a:rPr>
                        <a:t>DATA</a:t>
                      </a:r>
                      <a:endParaRPr lang="en-US" dirty="0">
                        <a:solidFill>
                          <a:sysClr val="windowText" lastClr="000000"/>
                        </a:solidFill>
                      </a:endParaRPr>
                    </a:p>
                  </a:txBody>
                  <a:tcPr>
                    <a:solidFill>
                      <a:schemeClr val="accent2">
                        <a:lumMod val="40000"/>
                        <a:lumOff val="60000"/>
                      </a:schemeClr>
                    </a:solidFill>
                  </a:tcPr>
                </a:tc>
                <a:tc>
                  <a:txBody>
                    <a:bodyPr/>
                    <a:lstStyle/>
                    <a:p>
                      <a:pPr algn="ctr"/>
                      <a:r>
                        <a:rPr lang="en-US" dirty="0" smtClean="0">
                          <a:solidFill>
                            <a:sysClr val="windowText" lastClr="000000"/>
                          </a:solidFill>
                        </a:rPr>
                        <a:t>INSTRUCTION</a:t>
                      </a:r>
                      <a:endParaRPr lang="en-US" dirty="0">
                        <a:solidFill>
                          <a:sysClr val="windowText" lastClr="000000"/>
                        </a:solidFill>
                      </a:endParaRPr>
                    </a:p>
                  </a:txBody>
                  <a:tcPr>
                    <a:solidFill>
                      <a:schemeClr val="accent2">
                        <a:lumMod val="40000"/>
                        <a:lumOff val="60000"/>
                      </a:schemeClr>
                    </a:solidFill>
                  </a:tcPr>
                </a:tc>
                <a:tc>
                  <a:txBody>
                    <a:bodyPr/>
                    <a:lstStyle/>
                    <a:p>
                      <a:pPr algn="ctr"/>
                      <a:r>
                        <a:rPr lang="en-US" dirty="0" smtClean="0">
                          <a:solidFill>
                            <a:sysClr val="windowText" lastClr="000000"/>
                          </a:solidFill>
                        </a:rPr>
                        <a:t>CULTURE</a:t>
                      </a:r>
                      <a:endParaRPr lang="en-US" dirty="0">
                        <a:solidFill>
                          <a:sysClr val="windowText" lastClr="000000"/>
                        </a:solidFill>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Using </a:t>
                      </a:r>
                      <a:r>
                        <a:rPr lang="en-US" sz="2400" baseline="0" dirty="0" smtClean="0">
                          <a:solidFill>
                            <a:sysClr val="windowText" lastClr="000000"/>
                          </a:solidFill>
                        </a:rPr>
                        <a:t> information about what students know and are able to do…</a:t>
                      </a:r>
                      <a:endParaRPr lang="en-US" sz="2400" dirty="0" smtClean="0">
                        <a:solidFill>
                          <a:sysClr val="windowText" lastClr="000000"/>
                        </a:solidFill>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…we provide</a:t>
                      </a:r>
                      <a:r>
                        <a:rPr lang="en-US" sz="2400" baseline="0" dirty="0" smtClean="0">
                          <a:solidFill>
                            <a:sysClr val="windowText" lastClr="000000"/>
                          </a:solidFill>
                        </a:rPr>
                        <a:t> targeted, high quality instruction…</a:t>
                      </a:r>
                      <a:endParaRPr lang="en-US" sz="2400" dirty="0" smtClean="0">
                        <a:solidFill>
                          <a:sysClr val="windowText" lastClr="000000"/>
                        </a:solidFill>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ysClr val="windowText" lastClr="000000"/>
                          </a:solidFill>
                        </a:rPr>
                        <a:t>…in a caring, supportive</a:t>
                      </a:r>
                      <a:r>
                        <a:rPr lang="en-US" sz="2400" baseline="0" dirty="0" smtClean="0">
                          <a:solidFill>
                            <a:sysClr val="windowText" lastClr="000000"/>
                          </a:solidFill>
                        </a:rPr>
                        <a:t> environment.</a:t>
                      </a:r>
                    </a:p>
                    <a:p>
                      <a:endParaRPr lang="en-US" sz="2400" dirty="0">
                        <a:solidFill>
                          <a:sysClr val="windowText" lastClr="000000"/>
                        </a:solidFill>
                      </a:endParaRPr>
                    </a:p>
                  </a:txBody>
                  <a:tcPr>
                    <a:solidFill>
                      <a:schemeClr val="accent2">
                        <a:lumMod val="40000"/>
                        <a:lumOff val="60000"/>
                      </a:schemeClr>
                    </a:solidFill>
                  </a:tcPr>
                </a:tc>
              </a:tr>
              <a:tr h="182880">
                <a:tc>
                  <a:txBody>
                    <a:bodyPr/>
                    <a:lstStyle/>
                    <a:p>
                      <a:endParaRPr lang="en-US" sz="900" dirty="0">
                        <a:solidFill>
                          <a:sysClr val="windowText" lastClr="000000"/>
                        </a:solidFill>
                      </a:endParaRPr>
                    </a:p>
                  </a:txBody>
                  <a:tcPr>
                    <a:solidFill>
                      <a:schemeClr val="accent2">
                        <a:lumMod val="75000"/>
                      </a:schemeClr>
                    </a:solidFill>
                  </a:tcPr>
                </a:tc>
                <a:tc>
                  <a:txBody>
                    <a:bodyPr/>
                    <a:lstStyle/>
                    <a:p>
                      <a:endParaRPr lang="en-US" sz="900" dirty="0">
                        <a:solidFill>
                          <a:sysClr val="windowText" lastClr="000000"/>
                        </a:solidFill>
                      </a:endParaRPr>
                    </a:p>
                  </a:txBody>
                  <a:tcPr>
                    <a:solidFill>
                      <a:schemeClr val="accent2">
                        <a:lumMod val="75000"/>
                      </a:schemeClr>
                    </a:solidFill>
                  </a:tcPr>
                </a:tc>
                <a:tc>
                  <a:txBody>
                    <a:bodyPr/>
                    <a:lstStyle/>
                    <a:p>
                      <a:endParaRPr lang="en-US" sz="900" dirty="0">
                        <a:solidFill>
                          <a:sysClr val="windowText" lastClr="000000"/>
                        </a:solidFill>
                      </a:endParaRPr>
                    </a:p>
                  </a:txBody>
                  <a:tcPr>
                    <a:solidFill>
                      <a:schemeClr val="accent2">
                        <a:lumMod val="75000"/>
                      </a:schemeClr>
                    </a:solidFill>
                  </a:tcPr>
                </a:tc>
              </a:tr>
              <a:tr h="370840">
                <a:tc>
                  <a:txBody>
                    <a:bodyPr/>
                    <a:lstStyle/>
                    <a:p>
                      <a:r>
                        <a:rPr lang="en-US" sz="2400" dirty="0" smtClean="0">
                          <a:solidFill>
                            <a:sysClr val="windowText" lastClr="000000"/>
                          </a:solidFill>
                        </a:rPr>
                        <a:t>Pearson INFORM;</a:t>
                      </a:r>
                    </a:p>
                    <a:p>
                      <a:r>
                        <a:rPr lang="en-US" sz="2400" dirty="0" smtClean="0">
                          <a:solidFill>
                            <a:sysClr val="windowText" lastClr="000000"/>
                          </a:solidFill>
                        </a:rPr>
                        <a:t>Training on gathering,</a:t>
                      </a:r>
                      <a:r>
                        <a:rPr lang="en-US" sz="2400" baseline="0" dirty="0" smtClean="0">
                          <a:solidFill>
                            <a:sysClr val="windowText" lastClr="000000"/>
                          </a:solidFill>
                        </a:rPr>
                        <a:t> recording and using data; </a:t>
                      </a:r>
                    </a:p>
                    <a:p>
                      <a:r>
                        <a:rPr lang="en-US" sz="2400" baseline="0" dirty="0" smtClean="0">
                          <a:solidFill>
                            <a:sysClr val="windowText" lastClr="000000"/>
                          </a:solidFill>
                        </a:rPr>
                        <a:t>Collaborative planning</a:t>
                      </a:r>
                      <a:endParaRPr lang="en-US" sz="2400" dirty="0">
                        <a:solidFill>
                          <a:sysClr val="windowText" lastClr="000000"/>
                        </a:solidFill>
                      </a:endParaRPr>
                    </a:p>
                  </a:txBody>
                  <a:tcPr>
                    <a:solidFill>
                      <a:schemeClr val="accent2">
                        <a:lumMod val="40000"/>
                        <a:lumOff val="60000"/>
                      </a:schemeClr>
                    </a:solidFill>
                  </a:tcPr>
                </a:tc>
                <a:tc>
                  <a:txBody>
                    <a:bodyPr/>
                    <a:lstStyle/>
                    <a:p>
                      <a:r>
                        <a:rPr lang="en-US" sz="2400" dirty="0" smtClean="0">
                          <a:solidFill>
                            <a:sysClr val="windowText" lastClr="000000"/>
                          </a:solidFill>
                        </a:rPr>
                        <a:t>Tier I, II, III instruction in a Response to Intervention model; </a:t>
                      </a:r>
                    </a:p>
                    <a:p>
                      <a:r>
                        <a:rPr lang="en-US" sz="2400" dirty="0" smtClean="0">
                          <a:solidFill>
                            <a:sysClr val="windowText" lastClr="000000"/>
                          </a:solidFill>
                        </a:rPr>
                        <a:t>Unit/</a:t>
                      </a:r>
                      <a:r>
                        <a:rPr lang="en-US" sz="2400" baseline="0" dirty="0" smtClean="0">
                          <a:solidFill>
                            <a:sysClr val="windowText" lastClr="000000"/>
                          </a:solidFill>
                        </a:rPr>
                        <a:t> Lesson planning around key concepts</a:t>
                      </a:r>
                      <a:endParaRPr lang="en-US" sz="2400" dirty="0">
                        <a:solidFill>
                          <a:sysClr val="windowText" lastClr="000000"/>
                        </a:solidFill>
                      </a:endParaRPr>
                    </a:p>
                  </a:txBody>
                  <a:tcPr>
                    <a:solidFill>
                      <a:schemeClr val="accent2">
                        <a:lumMod val="40000"/>
                        <a:lumOff val="60000"/>
                      </a:schemeClr>
                    </a:solidFill>
                  </a:tcPr>
                </a:tc>
                <a:tc>
                  <a:txBody>
                    <a:bodyPr/>
                    <a:lstStyle/>
                    <a:p>
                      <a:r>
                        <a:rPr lang="en-US" sz="2400" dirty="0" smtClean="0">
                          <a:solidFill>
                            <a:sysClr val="windowText" lastClr="000000"/>
                          </a:solidFill>
                        </a:rPr>
                        <a:t>PBIS </a:t>
                      </a:r>
                      <a:r>
                        <a:rPr lang="en-US" sz="2400" baseline="0" dirty="0" smtClean="0">
                          <a:solidFill>
                            <a:sysClr val="windowText" lastClr="000000"/>
                          </a:solidFill>
                        </a:rPr>
                        <a:t>and </a:t>
                      </a:r>
                      <a:r>
                        <a:rPr lang="en-US" sz="2400" baseline="0" dirty="0" err="1" smtClean="0">
                          <a:solidFill>
                            <a:sysClr val="windowText" lastClr="000000"/>
                          </a:solidFill>
                        </a:rPr>
                        <a:t>Kagan</a:t>
                      </a:r>
                      <a:r>
                        <a:rPr lang="en-US" sz="2400" baseline="0" dirty="0" smtClean="0">
                          <a:solidFill>
                            <a:sysClr val="windowText" lastClr="000000"/>
                          </a:solidFill>
                        </a:rPr>
                        <a:t> cooperative learning structures – creating a climate where teachers and students treat each other kindly</a:t>
                      </a:r>
                      <a:endParaRPr lang="en-US" sz="2400" dirty="0">
                        <a:solidFill>
                          <a:sysClr val="windowText" lastClr="000000"/>
                        </a:solidFill>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xmlns="" val="3052445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Progressing</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44084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Progressing</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586443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Maryland’s ESEA Waiver –</a:t>
            </a:r>
            <a:br>
              <a:rPr lang="en-US" dirty="0" smtClean="0"/>
            </a:br>
            <a:r>
              <a:rPr lang="en-US" dirty="0"/>
              <a:t>	</a:t>
            </a:r>
            <a:r>
              <a:rPr lang="en-US" dirty="0" smtClean="0"/>
              <a:t>	Accepted or Denied?</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Not an issue to us for Elkton Middle School</a:t>
            </a:r>
          </a:p>
          <a:p>
            <a:endParaRPr lang="en-US" dirty="0" smtClean="0"/>
          </a:p>
          <a:p>
            <a:r>
              <a:rPr lang="en-US" dirty="0" smtClean="0"/>
              <a:t>These reforms are still what will move this school and its students to demonstrate success. </a:t>
            </a:r>
            <a:endParaRPr lang="en-US" dirty="0"/>
          </a:p>
        </p:txBody>
      </p:sp>
    </p:spTree>
    <p:extLst>
      <p:ext uri="{BB962C8B-B14F-4D97-AF65-F5344CB8AC3E}">
        <p14:creationId xmlns:p14="http://schemas.microsoft.com/office/powerpoint/2010/main" xmlns="" val="10594591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C0C0C0"/>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261</TotalTime>
  <Words>1448</Words>
  <Application>Microsoft Office PowerPoint</Application>
  <PresentationFormat>On-screen Show (4:3)</PresentationFormat>
  <Paragraphs>124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Cecil County Public Schools Elkton Middle School</vt:lpstr>
      <vt:lpstr>The reason we all come to work… </vt:lpstr>
      <vt:lpstr>Slide 3</vt:lpstr>
      <vt:lpstr>A little about Elkton Middle School </vt:lpstr>
      <vt:lpstr>A simplified look at our reforms: </vt:lpstr>
      <vt:lpstr>A simplified look at our reforms: </vt:lpstr>
      <vt:lpstr>Progressing </vt:lpstr>
      <vt:lpstr>Progressing </vt:lpstr>
      <vt:lpstr>Maryland’s ESEA Waiver –   Accepted or Denied?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Cecil County Public Schools Elkton Middle School</dc:title>
  <dc:creator>MICHAEL SCHMOOK</dc:creator>
  <cp:lastModifiedBy>CNecessary</cp:lastModifiedBy>
  <cp:revision>27</cp:revision>
  <cp:lastPrinted>2012-05-10T14:19:47Z</cp:lastPrinted>
  <dcterms:created xsi:type="dcterms:W3CDTF">2012-04-25T14:54:37Z</dcterms:created>
  <dcterms:modified xsi:type="dcterms:W3CDTF">2012-05-17T13:45:46Z</dcterms:modified>
</cp:coreProperties>
</file>