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58" r:id="rId4"/>
    <p:sldId id="275" r:id="rId5"/>
    <p:sldId id="279" r:id="rId6"/>
    <p:sldId id="281" r:id="rId7"/>
    <p:sldId id="259" r:id="rId8"/>
    <p:sldId id="270" r:id="rId9"/>
    <p:sldId id="260" r:id="rId10"/>
    <p:sldId id="271" r:id="rId11"/>
    <p:sldId id="278" r:id="rId12"/>
    <p:sldId id="280" r:id="rId13"/>
    <p:sldId id="282" r:id="rId14"/>
    <p:sldId id="272" r:id="rId15"/>
    <p:sldId id="273" r:id="rId16"/>
    <p:sldId id="274" r:id="rId17"/>
    <p:sldId id="262" r:id="rId18"/>
    <p:sldId id="2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712" autoAdjust="0"/>
  </p:normalViewPr>
  <p:slideViewPr>
    <p:cSldViewPr>
      <p:cViewPr>
        <p:scale>
          <a:sx n="75" d="100"/>
          <a:sy n="75" d="100"/>
        </p:scale>
        <p:origin x="-366" y="5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F8B503-CFFB-4C1E-ACF0-1CD71194DB89}" type="datetimeFigureOut">
              <a:rPr lang="en-US" smtClean="0"/>
              <a:pPr/>
              <a:t>5/21/2012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3CA34C-4AFF-4B0E-867D-F6F49FCD4CDD}" type="slidenum">
              <a:rPr lang="en-US" smtClean="0"/>
              <a:pPr/>
              <a:t>‹#›</a:t>
            </a:fld>
            <a:endParaRPr lang="en-US" dirty="0"/>
          </a:p>
        </p:txBody>
      </p:sp>
    </p:spTree>
    <p:extLst>
      <p:ext uri="{BB962C8B-B14F-4D97-AF65-F5344CB8AC3E}">
        <p14:creationId xmlns:p14="http://schemas.microsoft.com/office/powerpoint/2010/main" xmlns="" val="953701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1C5F6F-C264-40AD-99AF-063F7BB4A5AA}" type="datetimeFigureOut">
              <a:rPr lang="en-US" smtClean="0"/>
              <a:pPr/>
              <a:t>5/21/2012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8247A4-4CEF-46A0-9362-78E1C5FD2E86}" type="slidenum">
              <a:rPr lang="en-US" smtClean="0"/>
              <a:pPr/>
              <a:t>‹#›</a:t>
            </a:fld>
            <a:endParaRPr lang="en-US" dirty="0"/>
          </a:p>
        </p:txBody>
      </p:sp>
    </p:spTree>
    <p:extLst>
      <p:ext uri="{BB962C8B-B14F-4D97-AF65-F5344CB8AC3E}">
        <p14:creationId xmlns:p14="http://schemas.microsoft.com/office/powerpoint/2010/main" xmlns="" val="1944817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 Starr introduces MCPS staff that are in the</a:t>
            </a:r>
            <a:r>
              <a:rPr lang="en-US" baseline="0" dirty="0" smtClean="0"/>
              <a:t> audience:</a:t>
            </a:r>
          </a:p>
          <a:p>
            <a:endParaRPr lang="en-US" baseline="0" dirty="0" smtClean="0"/>
          </a:p>
          <a:p>
            <a:pPr marL="171450" indent="-171450">
              <a:buFont typeface="Arial" pitchFamily="34" charset="0"/>
              <a:buChar char="•"/>
            </a:pPr>
            <a:r>
              <a:rPr lang="en-US" baseline="0" dirty="0" smtClean="0"/>
              <a:t>Dr. Darryl Williams, Community Superintendent </a:t>
            </a:r>
          </a:p>
          <a:p>
            <a:pPr marL="171450" indent="-171450">
              <a:buFont typeface="Arial" pitchFamily="34" charset="0"/>
              <a:buChar char="•"/>
            </a:pPr>
            <a:r>
              <a:rPr lang="en-US" baseline="0" dirty="0" smtClean="0">
                <a:solidFill>
                  <a:srgbClr val="FF0000"/>
                </a:solidFill>
              </a:rPr>
              <a:t>Board member? </a:t>
            </a:r>
          </a:p>
          <a:p>
            <a:pPr marL="171450" indent="-171450">
              <a:buFont typeface="Arial" pitchFamily="34" charset="0"/>
              <a:buChar char="•"/>
            </a:pPr>
            <a:r>
              <a:rPr lang="en-US" baseline="0" dirty="0" smtClean="0">
                <a:solidFill>
                  <a:srgbClr val="FF0000"/>
                </a:solidFill>
              </a:rPr>
              <a:t>Mr. Brian Edwards, Chief of Staff ? </a:t>
            </a:r>
          </a:p>
          <a:p>
            <a:pPr marL="171450" indent="-171450">
              <a:buFont typeface="Arial" pitchFamily="34" charset="0"/>
              <a:buChar char="•"/>
            </a:pPr>
            <a:r>
              <a:rPr lang="en-US" baseline="0" dirty="0" smtClean="0"/>
              <a:t>Mr. Art Williams, Principal of Forest Oak Middle School</a:t>
            </a:r>
          </a:p>
          <a:p>
            <a:pPr marL="171450" indent="-171450">
              <a:buFont typeface="Arial" pitchFamily="34" charset="0"/>
              <a:buChar char="•"/>
            </a:pPr>
            <a:r>
              <a:rPr lang="en-US" baseline="0" dirty="0" smtClean="0"/>
              <a:t>FOMS PTA president?</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Mrs. Vicky Parcan, Principal of Neelsville Middle School</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NMS PTA president?</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Dr. Kathy Brake, Director of School Performance</a:t>
            </a:r>
          </a:p>
          <a:p>
            <a:pPr marL="171450" indent="-171450">
              <a:buFont typeface="Arial" pitchFamily="34" charset="0"/>
              <a:buChar char="•"/>
            </a:pPr>
            <a:r>
              <a:rPr lang="en-US" baseline="0" dirty="0" smtClean="0"/>
              <a:t>Ms. Debra Mugge, President, </a:t>
            </a:r>
            <a:r>
              <a:rPr lang="en-US" sz="1200" kern="1200" dirty="0" smtClean="0">
                <a:solidFill>
                  <a:schemeClr val="tx1"/>
                </a:solidFill>
                <a:effectLst/>
                <a:latin typeface="+mn-lt"/>
                <a:ea typeface="+mn-ea"/>
                <a:cs typeface="+mn-cs"/>
              </a:rPr>
              <a:t>Montgomery County Association of Administrators and Principals</a:t>
            </a:r>
          </a:p>
          <a:p>
            <a:pPr marL="171450" indent="-171450">
              <a:buFont typeface="Arial" pitchFamily="34" charset="0"/>
              <a:buChar char="•"/>
            </a:pPr>
            <a:r>
              <a:rPr lang="en-US" sz="1200" kern="1200" dirty="0" smtClean="0">
                <a:solidFill>
                  <a:schemeClr val="tx1"/>
                </a:solidFill>
                <a:effectLst/>
                <a:latin typeface="+mn-lt"/>
                <a:ea typeface="+mn-ea"/>
                <a:cs typeface="+mn-cs"/>
              </a:rPr>
              <a:t>Mr. </a:t>
            </a:r>
            <a:r>
              <a:rPr lang="en-US" baseline="0" dirty="0" smtClean="0"/>
              <a:t>Doug Prouty,  President, Montgomery County Education Association</a:t>
            </a:r>
          </a:p>
          <a:p>
            <a:pPr marL="171450" indent="-171450">
              <a:buFont typeface="Arial" pitchFamily="34" charset="0"/>
              <a:buChar char="•"/>
            </a:pPr>
            <a:r>
              <a:rPr lang="en-US" baseline="0" dirty="0" smtClean="0"/>
              <a:t>Mrs. Barbara Friedlander,  School Improvement Specialist</a:t>
            </a:r>
          </a:p>
          <a:p>
            <a:pPr marL="17145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B28247A4-4CEF-46A0-9362-78E1C5FD2E86}" type="slidenum">
              <a:rPr lang="en-US" smtClean="0"/>
              <a:pPr/>
              <a:t>1</a:t>
            </a:fld>
            <a:endParaRPr lang="en-US" dirty="0"/>
          </a:p>
        </p:txBody>
      </p:sp>
    </p:spTree>
    <p:extLst>
      <p:ext uri="{BB962C8B-B14F-4D97-AF65-F5344CB8AC3E}">
        <p14:creationId xmlns:p14="http://schemas.microsoft.com/office/powerpoint/2010/main" xmlns="" val="3223445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10</a:t>
            </a:fld>
            <a:endParaRPr lang="en-US" dirty="0"/>
          </a:p>
        </p:txBody>
      </p:sp>
    </p:spTree>
    <p:extLst>
      <p:ext uri="{BB962C8B-B14F-4D97-AF65-F5344CB8AC3E}">
        <p14:creationId xmlns:p14="http://schemas.microsoft.com/office/powerpoint/2010/main" xmlns="" val="2879136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11</a:t>
            </a:fld>
            <a:endParaRPr lang="en-US" dirty="0"/>
          </a:p>
        </p:txBody>
      </p:sp>
    </p:spTree>
    <p:extLst>
      <p:ext uri="{BB962C8B-B14F-4D97-AF65-F5344CB8AC3E}">
        <p14:creationId xmlns:p14="http://schemas.microsoft.com/office/powerpoint/2010/main" xmlns="" val="4181136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12</a:t>
            </a:fld>
            <a:endParaRPr lang="en-US" dirty="0"/>
          </a:p>
        </p:txBody>
      </p:sp>
    </p:spTree>
    <p:extLst>
      <p:ext uri="{BB962C8B-B14F-4D97-AF65-F5344CB8AC3E}">
        <p14:creationId xmlns:p14="http://schemas.microsoft.com/office/powerpoint/2010/main" xmlns="" val="3521477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13</a:t>
            </a:fld>
            <a:endParaRPr lang="en-US" dirty="0"/>
          </a:p>
        </p:txBody>
      </p:sp>
    </p:spTree>
    <p:extLst>
      <p:ext uri="{BB962C8B-B14F-4D97-AF65-F5344CB8AC3E}">
        <p14:creationId xmlns:p14="http://schemas.microsoft.com/office/powerpoint/2010/main" xmlns="" val="3517881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14</a:t>
            </a:fld>
            <a:endParaRPr lang="en-US" dirty="0"/>
          </a:p>
        </p:txBody>
      </p:sp>
    </p:spTree>
    <p:extLst>
      <p:ext uri="{BB962C8B-B14F-4D97-AF65-F5344CB8AC3E}">
        <p14:creationId xmlns:p14="http://schemas.microsoft.com/office/powerpoint/2010/main" xmlns="" val="3181860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15</a:t>
            </a:fld>
            <a:endParaRPr lang="en-US" dirty="0"/>
          </a:p>
        </p:txBody>
      </p:sp>
    </p:spTree>
    <p:extLst>
      <p:ext uri="{BB962C8B-B14F-4D97-AF65-F5344CB8AC3E}">
        <p14:creationId xmlns:p14="http://schemas.microsoft.com/office/powerpoint/2010/main" xmlns="" val="38827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16</a:t>
            </a:fld>
            <a:endParaRPr lang="en-US" dirty="0"/>
          </a:p>
        </p:txBody>
      </p:sp>
    </p:spTree>
    <p:extLst>
      <p:ext uri="{BB962C8B-B14F-4D97-AF65-F5344CB8AC3E}">
        <p14:creationId xmlns:p14="http://schemas.microsoft.com/office/powerpoint/2010/main" xmlns="" val="1583824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17</a:t>
            </a:fld>
            <a:endParaRPr lang="en-US" dirty="0"/>
          </a:p>
        </p:txBody>
      </p:sp>
    </p:spTree>
    <p:extLst>
      <p:ext uri="{BB962C8B-B14F-4D97-AF65-F5344CB8AC3E}">
        <p14:creationId xmlns:p14="http://schemas.microsoft.com/office/powerpoint/2010/main" xmlns="" val="4263413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18</a:t>
            </a:fld>
            <a:endParaRPr lang="en-US" dirty="0"/>
          </a:p>
        </p:txBody>
      </p:sp>
    </p:spTree>
    <p:extLst>
      <p:ext uri="{BB962C8B-B14F-4D97-AF65-F5344CB8AC3E}">
        <p14:creationId xmlns:p14="http://schemas.microsoft.com/office/powerpoint/2010/main" xmlns="" val="132380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t>
            </a:r>
            <a:r>
              <a:rPr lang="en-US" baseline="0" dirty="0" smtClean="0"/>
              <a:t> Starr</a:t>
            </a:r>
          </a:p>
          <a:p>
            <a:endParaRPr lang="en-US" baseline="0" dirty="0" smtClean="0"/>
          </a:p>
          <a:p>
            <a:pPr marL="171450" indent="-171450">
              <a:buFont typeface="Arial" pitchFamily="34" charset="0"/>
              <a:buChar char="•"/>
            </a:pPr>
            <a:r>
              <a:rPr lang="en-US" baseline="0" dirty="0" smtClean="0"/>
              <a:t>Vicky Parcan and Art Williams presented their school’s Alternative Governance Proposals to the MCPS Board of Education on March 26 and the plans were approved at that meeting. </a:t>
            </a:r>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2</a:t>
            </a:fld>
            <a:endParaRPr lang="en-US" dirty="0"/>
          </a:p>
        </p:txBody>
      </p:sp>
    </p:spTree>
    <p:extLst>
      <p:ext uri="{BB962C8B-B14F-4D97-AF65-F5344CB8AC3E}">
        <p14:creationId xmlns:p14="http://schemas.microsoft.com/office/powerpoint/2010/main" xmlns="" val="349064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t>
            </a:r>
            <a:r>
              <a:rPr lang="en-US" baseline="0" dirty="0" smtClean="0"/>
              <a:t> </a:t>
            </a:r>
            <a:r>
              <a:rPr lang="en-US" dirty="0" smtClean="0"/>
              <a:t> Starr</a:t>
            </a:r>
          </a:p>
          <a:p>
            <a:pPr marL="171450" indent="-171450">
              <a:buFont typeface="Arial" pitchFamily="34" charset="0"/>
              <a:buChar char="•"/>
            </a:pPr>
            <a:r>
              <a:rPr lang="en-US" dirty="0" smtClean="0"/>
              <a:t>A</a:t>
            </a:r>
            <a:r>
              <a:rPr lang="en-US" baseline="0" dirty="0" smtClean="0"/>
              <a:t> committee of stakeholders that included principals, teachers, and supporting staff from across the county as well as central office staff met during the year of corrective action to determine the restructuring option that would best meet the needs of our schools. </a:t>
            </a:r>
          </a:p>
          <a:p>
            <a:pPr marL="171450" indent="-171450">
              <a:buFont typeface="Arial" pitchFamily="34" charset="0"/>
              <a:buChar char="•"/>
            </a:pPr>
            <a:r>
              <a:rPr lang="en-US" baseline="0" dirty="0" smtClean="0"/>
              <a:t>The committee lead the way for the Alternative Governance Board to develop,  implement, and monitor the best practices for restructuring our two schools. </a:t>
            </a:r>
          </a:p>
        </p:txBody>
      </p:sp>
      <p:sp>
        <p:nvSpPr>
          <p:cNvPr id="4" name="Slide Number Placeholder 3"/>
          <p:cNvSpPr>
            <a:spLocks noGrp="1"/>
          </p:cNvSpPr>
          <p:nvPr>
            <p:ph type="sldNum" sz="quarter" idx="10"/>
          </p:nvPr>
        </p:nvSpPr>
        <p:spPr/>
        <p:txBody>
          <a:bodyPr/>
          <a:lstStyle/>
          <a:p>
            <a:fld id="{B28247A4-4CEF-46A0-9362-78E1C5FD2E86}" type="slidenum">
              <a:rPr lang="en-US" smtClean="0"/>
              <a:pPr/>
              <a:t>3</a:t>
            </a:fld>
            <a:endParaRPr lang="en-US" dirty="0"/>
          </a:p>
        </p:txBody>
      </p:sp>
    </p:spTree>
    <p:extLst>
      <p:ext uri="{BB962C8B-B14F-4D97-AF65-F5344CB8AC3E}">
        <p14:creationId xmlns:p14="http://schemas.microsoft.com/office/powerpoint/2010/main" xmlns="" val="628648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Darryl</a:t>
            </a:r>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4</a:t>
            </a:fld>
            <a:endParaRPr lang="en-US" dirty="0"/>
          </a:p>
        </p:txBody>
      </p:sp>
    </p:spTree>
    <p:extLst>
      <p:ext uri="{BB962C8B-B14F-4D97-AF65-F5344CB8AC3E}">
        <p14:creationId xmlns:p14="http://schemas.microsoft.com/office/powerpoint/2010/main" xmlns="" val="2531805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Darryl</a:t>
            </a:r>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5</a:t>
            </a:fld>
            <a:endParaRPr lang="en-US" dirty="0"/>
          </a:p>
        </p:txBody>
      </p:sp>
    </p:spTree>
    <p:extLst>
      <p:ext uri="{BB962C8B-B14F-4D97-AF65-F5344CB8AC3E}">
        <p14:creationId xmlns:p14="http://schemas.microsoft.com/office/powerpoint/2010/main" xmlns="" val="2517297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6</a:t>
            </a:fld>
            <a:endParaRPr lang="en-US" dirty="0"/>
          </a:p>
        </p:txBody>
      </p:sp>
    </p:spTree>
    <p:extLst>
      <p:ext uri="{BB962C8B-B14F-4D97-AF65-F5344CB8AC3E}">
        <p14:creationId xmlns:p14="http://schemas.microsoft.com/office/powerpoint/2010/main" xmlns="" val="2065856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7</a:t>
            </a:fld>
            <a:endParaRPr lang="en-US" dirty="0"/>
          </a:p>
        </p:txBody>
      </p:sp>
    </p:spTree>
    <p:extLst>
      <p:ext uri="{BB962C8B-B14F-4D97-AF65-F5344CB8AC3E}">
        <p14:creationId xmlns:p14="http://schemas.microsoft.com/office/powerpoint/2010/main" xmlns="" val="1934863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8</a:t>
            </a:fld>
            <a:endParaRPr lang="en-US" dirty="0"/>
          </a:p>
        </p:txBody>
      </p:sp>
    </p:spTree>
    <p:extLst>
      <p:ext uri="{BB962C8B-B14F-4D97-AF65-F5344CB8AC3E}">
        <p14:creationId xmlns:p14="http://schemas.microsoft.com/office/powerpoint/2010/main" xmlns="" val="2262901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Darryl</a:t>
            </a:r>
          </a:p>
          <a:p>
            <a:endParaRPr lang="en-US" dirty="0"/>
          </a:p>
        </p:txBody>
      </p:sp>
      <p:sp>
        <p:nvSpPr>
          <p:cNvPr id="4" name="Slide Number Placeholder 3"/>
          <p:cNvSpPr>
            <a:spLocks noGrp="1"/>
          </p:cNvSpPr>
          <p:nvPr>
            <p:ph type="sldNum" sz="quarter" idx="10"/>
          </p:nvPr>
        </p:nvSpPr>
        <p:spPr/>
        <p:txBody>
          <a:bodyPr/>
          <a:lstStyle/>
          <a:p>
            <a:fld id="{B28247A4-4CEF-46A0-9362-78E1C5FD2E86}" type="slidenum">
              <a:rPr lang="en-US" smtClean="0"/>
              <a:pPr/>
              <a:t>9</a:t>
            </a:fld>
            <a:endParaRPr lang="en-US" dirty="0"/>
          </a:p>
        </p:txBody>
      </p:sp>
    </p:spTree>
    <p:extLst>
      <p:ext uri="{BB962C8B-B14F-4D97-AF65-F5344CB8AC3E}">
        <p14:creationId xmlns:p14="http://schemas.microsoft.com/office/powerpoint/2010/main" xmlns="" val="148288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5765FC-8844-46DD-A6EA-F200912FAD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F8B626-AF0B-4C97-918C-408A052F2A88}" type="datetimeFigureOut">
              <a:rPr lang="en-US" smtClean="0"/>
              <a:pPr/>
              <a:t>5/21/2012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A55765FC-8844-46DD-A6EA-F200912FAD7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F8B626-AF0B-4C97-918C-408A052F2A88}" type="datetimeFigureOut">
              <a:rPr lang="en-US" smtClean="0"/>
              <a:pPr/>
              <a:t>5/21/2012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55765FC-8844-46DD-A6EA-F200912FAD7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81200"/>
            <a:ext cx="8382000" cy="1981200"/>
          </a:xfrm>
        </p:spPr>
        <p:txBody>
          <a:bodyPr>
            <a:normAutofit/>
          </a:bodyPr>
          <a:lstStyle/>
          <a:p>
            <a:pPr algn="ctr"/>
            <a:r>
              <a:rPr lang="en-US" sz="4800" dirty="0" smtClean="0"/>
              <a:t>Alternative Governance Proposal</a:t>
            </a:r>
            <a:br>
              <a:rPr lang="en-US" sz="4800" dirty="0" smtClean="0"/>
            </a:br>
            <a:endParaRPr lang="en-US" sz="4800" dirty="0"/>
          </a:p>
        </p:txBody>
      </p:sp>
      <p:sp>
        <p:nvSpPr>
          <p:cNvPr id="3" name="Subtitle 2"/>
          <p:cNvSpPr>
            <a:spLocks noGrp="1"/>
          </p:cNvSpPr>
          <p:nvPr>
            <p:ph type="subTitle" idx="1"/>
          </p:nvPr>
        </p:nvSpPr>
        <p:spPr>
          <a:xfrm>
            <a:off x="762000" y="3810000"/>
            <a:ext cx="7854696" cy="1752600"/>
          </a:xfrm>
        </p:spPr>
        <p:txBody>
          <a:bodyPr/>
          <a:lstStyle/>
          <a:p>
            <a:pPr algn="ctr"/>
            <a:r>
              <a:rPr lang="en-US" dirty="0" smtClean="0"/>
              <a:t>Presented to the Maryland State Board of Education</a:t>
            </a:r>
          </a:p>
          <a:p>
            <a:pPr algn="ctr"/>
            <a:r>
              <a:rPr lang="en-US" dirty="0" smtClean="0"/>
              <a:t>Dr. Joshua P. Starr, Superintendent</a:t>
            </a:r>
          </a:p>
          <a:p>
            <a:pPr algn="ctr"/>
            <a:r>
              <a:rPr lang="en-US" dirty="0" smtClean="0"/>
              <a:t>May 22, 2012</a:t>
            </a:r>
            <a:endParaRPr lang="en-US" dirty="0"/>
          </a:p>
        </p:txBody>
      </p:sp>
      <p:pic>
        <p:nvPicPr>
          <p:cNvPr id="8" name="Picture 7"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05200" y="838200"/>
            <a:ext cx="2125086" cy="111967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851648" cy="1066800"/>
          </a:xfrm>
        </p:spPr>
        <p:txBody>
          <a:bodyPr/>
          <a:lstStyle/>
          <a:p>
            <a:r>
              <a:rPr lang="en-US" dirty="0" smtClean="0"/>
              <a:t>Forest Oak Middle School</a:t>
            </a:r>
            <a:endParaRPr lang="en-US" dirty="0"/>
          </a:p>
        </p:txBody>
      </p:sp>
      <p:sp>
        <p:nvSpPr>
          <p:cNvPr id="5" name="Subtitle 4"/>
          <p:cNvSpPr>
            <a:spLocks noGrp="1"/>
          </p:cNvSpPr>
          <p:nvPr>
            <p:ph type="subTitle" idx="1"/>
          </p:nvPr>
        </p:nvSpPr>
        <p:spPr>
          <a:xfrm>
            <a:off x="533400" y="3200400"/>
            <a:ext cx="7854696" cy="3352800"/>
          </a:xfrm>
        </p:spPr>
        <p:txBody>
          <a:bodyPr>
            <a:normAutofit/>
          </a:bodyPr>
          <a:lstStyle/>
          <a:p>
            <a:pPr algn="l"/>
            <a:r>
              <a:rPr lang="en-US" sz="3600" dirty="0" smtClean="0"/>
              <a:t>Program Proposal</a:t>
            </a:r>
          </a:p>
          <a:p>
            <a:pPr algn="l">
              <a:buFont typeface="Wingdings" pitchFamily="2" charset="2"/>
              <a:buChar char="Ø"/>
            </a:pPr>
            <a:r>
              <a:rPr lang="en-US" dirty="0" smtClean="0"/>
              <a:t>Advancement Via Individual Determination (AVID)</a:t>
            </a:r>
          </a:p>
          <a:p>
            <a:pPr algn="l">
              <a:buFont typeface="Wingdings" pitchFamily="2" charset="2"/>
              <a:buChar char="Ø"/>
            </a:pPr>
            <a:r>
              <a:rPr lang="en-US" dirty="0" smtClean="0"/>
              <a:t>Additional Elective Courses</a:t>
            </a:r>
          </a:p>
          <a:p>
            <a:pPr algn="l">
              <a:buFont typeface="Wingdings" pitchFamily="2" charset="2"/>
              <a:buChar char="Ø"/>
            </a:pPr>
            <a:r>
              <a:rPr lang="en-US" dirty="0" smtClean="0"/>
              <a:t>Extended Learning Opportunities </a:t>
            </a:r>
          </a:p>
          <a:p>
            <a:pPr algn="l">
              <a:buFont typeface="Wingdings" pitchFamily="2" charset="2"/>
              <a:buChar char="Ø"/>
            </a:pPr>
            <a:endParaRPr lang="en-US" dirty="0"/>
          </a:p>
          <a:p>
            <a:pPr lvl="1" algn="l"/>
            <a:endParaRPr lang="en-US" dirty="0" smtClean="0"/>
          </a:p>
          <a:p>
            <a:pPr lvl="1" algn="l"/>
            <a:endParaRPr lang="en-US" dirty="0" smtClean="0"/>
          </a:p>
          <a:p>
            <a:pPr algn="l">
              <a:buFont typeface="Wingdings" pitchFamily="2" charset="2"/>
              <a:buChar char="Ø"/>
            </a:pPr>
            <a:endParaRPr lang="en-US" dirty="0" smtClean="0"/>
          </a:p>
          <a:p>
            <a:pPr algn="l"/>
            <a:endParaRPr lang="en-US"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62300" y="940835"/>
            <a:ext cx="2125086" cy="111967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7772400" cy="1524000"/>
          </a:xfrm>
        </p:spPr>
        <p:txBody>
          <a:bodyPr/>
          <a:lstStyle/>
          <a:p>
            <a:pPr algn="ctr"/>
            <a:r>
              <a:rPr dirty="0" smtClean="0"/>
              <a:t>Neelsville Middle School</a:t>
            </a:r>
            <a:br>
              <a:rPr dirty="0" smtClean="0"/>
            </a:br>
            <a:r>
              <a:rPr dirty="0" smtClean="0"/>
              <a:t>All Student Demographics</a:t>
            </a:r>
            <a:endParaRPr lang="en-US"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24200" y="381000"/>
            <a:ext cx="2125086" cy="111967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xmlns="" val="3275281805"/>
              </p:ext>
            </p:extLst>
          </p:nvPr>
        </p:nvGraphicFramePr>
        <p:xfrm>
          <a:off x="152400" y="3581241"/>
          <a:ext cx="8763000" cy="1965960"/>
        </p:xfrm>
        <a:graphic>
          <a:graphicData uri="http://schemas.openxmlformats.org/drawingml/2006/table">
            <a:tbl>
              <a:tblPr/>
              <a:tblGrid>
                <a:gridCol w="914400"/>
                <a:gridCol w="384016"/>
                <a:gridCol w="518738"/>
                <a:gridCol w="518738"/>
                <a:gridCol w="518738"/>
                <a:gridCol w="518738"/>
                <a:gridCol w="518738"/>
                <a:gridCol w="518738"/>
                <a:gridCol w="518738"/>
                <a:gridCol w="833473"/>
                <a:gridCol w="631567"/>
                <a:gridCol w="1026297"/>
                <a:gridCol w="656281"/>
                <a:gridCol w="685800"/>
              </a:tblGrid>
              <a:tr h="365760">
                <a:tc>
                  <a:txBody>
                    <a:bodyPr/>
                    <a:lstStyle/>
                    <a:p>
                      <a:pPr algn="l" fontAlgn="b"/>
                      <a:r>
                        <a:rPr lang="en-US" sz="1800" b="0" i="0" u="none" strike="noStrike" dirty="0">
                          <a:solidFill>
                            <a:schemeClr val="tx1"/>
                          </a:solidFill>
                          <a:effectLst/>
                          <a:latin typeface="Calibri"/>
                        </a:rPr>
                        <a:t>Subgroup</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AM</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BL</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AS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HI</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PI</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WH</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MU</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Male</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Female</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ESOL</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FARMS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SPED</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 Ever FARMS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l" fontAlgn="b"/>
                      <a:r>
                        <a:rPr lang="en-US" sz="1800" b="0" i="0" u="none" strike="noStrike" dirty="0">
                          <a:solidFill>
                            <a:schemeClr val="tx1"/>
                          </a:solidFill>
                          <a:effectLst/>
                          <a:latin typeface="Calibri"/>
                        </a:rPr>
                        <a:t>All Students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35.6</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10.7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37.4</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10.4</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5.4</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50.6</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49.4</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7.2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56.7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10.9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70.3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l" fontAlgn="b"/>
                      <a:r>
                        <a:rPr lang="en-US" sz="1800" b="0" i="0" u="none" strike="noStrike" dirty="0">
                          <a:solidFill>
                            <a:schemeClr val="tx1"/>
                          </a:solidFill>
                          <a:effectLst/>
                          <a:latin typeface="Calibri"/>
                        </a:rPr>
                        <a:t>ESOL</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18.0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16.4</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63.9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1.6</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50.8</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49.2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4">
                  <a:txBody>
                    <a:bodyPr/>
                    <a:lstStyle/>
                    <a:p>
                      <a:pPr algn="ctr" fontAlgn="b"/>
                      <a:r>
                        <a:rPr lang="en-US" sz="1800" b="0" i="0" u="none" strike="noStrike" dirty="0">
                          <a:solidFill>
                            <a:schemeClr val="tx1"/>
                          </a:solidFill>
                          <a:effectLst/>
                          <a:latin typeface="Calibri"/>
                        </a:rPr>
                        <a:t> </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r>
              <a:tr h="182880">
                <a:tc>
                  <a:txBody>
                    <a:bodyPr/>
                    <a:lstStyle/>
                    <a:p>
                      <a:pPr algn="l" fontAlgn="b"/>
                      <a:r>
                        <a:rPr lang="en-US" sz="1800" b="0" i="0" u="none" strike="noStrike" dirty="0">
                          <a:solidFill>
                            <a:schemeClr val="tx1"/>
                          </a:solidFill>
                          <a:effectLst/>
                          <a:latin typeface="Calibri"/>
                        </a:rPr>
                        <a:t>FARMS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42.1</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6.4</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47.9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2.3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48.8</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51.2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82880">
                <a:tc>
                  <a:txBody>
                    <a:bodyPr/>
                    <a:lstStyle/>
                    <a:p>
                      <a:pPr algn="l" fontAlgn="b"/>
                      <a:r>
                        <a:rPr lang="en-US" sz="1800" b="0" i="0" u="none" strike="noStrike" dirty="0">
                          <a:solidFill>
                            <a:schemeClr val="tx1"/>
                          </a:solidFill>
                          <a:effectLst/>
                          <a:latin typeface="Calibri"/>
                        </a:rPr>
                        <a:t>SPED</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40.9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1.1</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39.8</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14.0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4.3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67.7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32.3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bl>
          </a:graphicData>
        </a:graphic>
      </p:graphicFrame>
    </p:spTree>
    <p:extLst>
      <p:ext uri="{BB962C8B-B14F-4D97-AF65-F5344CB8AC3E}">
        <p14:creationId xmlns:p14="http://schemas.microsoft.com/office/powerpoint/2010/main" xmlns="" val="2857326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8086" y="762000"/>
            <a:ext cx="2125086" cy="1119670"/>
          </a:xfrm>
          <a:prstGeom prst="rect">
            <a:avLst/>
          </a:prstGeom>
        </p:spPr>
      </p:pic>
      <p:pic>
        <p:nvPicPr>
          <p:cNvPr id="3074" name="Picture 2" descr="http://www.mdk12.org/GSNetImages/ChartPicture_000001.png?d1836b91-6469-49a0-a94c-5b140e880187"/>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04800" y="2438400"/>
            <a:ext cx="8636196" cy="412759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007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8086" y="762000"/>
            <a:ext cx="2125086" cy="1119670"/>
          </a:xfrm>
          <a:prstGeom prst="rect">
            <a:avLst/>
          </a:prstGeom>
        </p:spPr>
      </p:pic>
      <p:pic>
        <p:nvPicPr>
          <p:cNvPr id="4098" name="Picture 2" descr="http://www.mdk12.org/GSNetImages/ChartPicture_000002.png?1cb6b33e-3222-4d66-95bd-5bd469d31cd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2400" y="2362200"/>
            <a:ext cx="8768862" cy="4191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14625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1876" y="1600200"/>
            <a:ext cx="7851648" cy="990600"/>
          </a:xfrm>
        </p:spPr>
        <p:txBody>
          <a:bodyPr/>
          <a:lstStyle/>
          <a:p>
            <a:pPr algn="ctr"/>
            <a:r>
              <a:rPr lang="en-US" dirty="0" smtClean="0"/>
              <a:t>Neelsville Middle School</a:t>
            </a:r>
            <a:endParaRPr lang="en-US" dirty="0"/>
          </a:p>
        </p:txBody>
      </p:sp>
      <p:sp>
        <p:nvSpPr>
          <p:cNvPr id="5" name="Oval 4"/>
          <p:cNvSpPr/>
          <p:nvPr/>
        </p:nvSpPr>
        <p:spPr>
          <a:xfrm>
            <a:off x="2819400" y="2832100"/>
            <a:ext cx="3276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24200" y="3116997"/>
            <a:ext cx="2819400" cy="830997"/>
          </a:xfrm>
          <a:prstGeom prst="rect">
            <a:avLst/>
          </a:prstGeom>
          <a:noFill/>
        </p:spPr>
        <p:txBody>
          <a:bodyPr wrap="square" rtlCol="0">
            <a:spAutoFit/>
          </a:bodyPr>
          <a:lstStyle/>
          <a:p>
            <a:pPr algn="ctr"/>
            <a:r>
              <a:rPr lang="en-US" sz="2400" dirty="0" smtClean="0"/>
              <a:t>Root Cause </a:t>
            </a:r>
          </a:p>
          <a:p>
            <a:pPr algn="ctr"/>
            <a:r>
              <a:rPr lang="en-US" sz="2400" dirty="0" smtClean="0"/>
              <a:t>Data Sources</a:t>
            </a:r>
            <a:endParaRPr lang="en-US" sz="2400" dirty="0"/>
          </a:p>
        </p:txBody>
      </p:sp>
      <p:cxnSp>
        <p:nvCxnSpPr>
          <p:cNvPr id="8" name="Straight Arrow Connector 7"/>
          <p:cNvCxnSpPr/>
          <p:nvPr/>
        </p:nvCxnSpPr>
        <p:spPr>
          <a:xfrm flipH="1">
            <a:off x="1981199" y="3735388"/>
            <a:ext cx="914401" cy="239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908300" y="4102458"/>
            <a:ext cx="431800" cy="626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230688" y="4476135"/>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715000" y="39751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0498" y="3231971"/>
            <a:ext cx="2209800" cy="1200329"/>
          </a:xfrm>
          <a:prstGeom prst="rect">
            <a:avLst/>
          </a:prstGeom>
          <a:noFill/>
        </p:spPr>
        <p:txBody>
          <a:bodyPr wrap="square" rtlCol="0">
            <a:spAutoFit/>
          </a:bodyPr>
          <a:lstStyle/>
          <a:p>
            <a:pPr algn="ctr"/>
            <a:r>
              <a:rPr lang="en-US" sz="2400" dirty="0" smtClean="0"/>
              <a:t>Instructional Program Review</a:t>
            </a:r>
            <a:endParaRPr lang="en-US" sz="2400" dirty="0"/>
          </a:p>
        </p:txBody>
      </p:sp>
      <p:sp>
        <p:nvSpPr>
          <p:cNvPr id="16" name="TextBox 15"/>
          <p:cNvSpPr txBox="1"/>
          <p:nvPr/>
        </p:nvSpPr>
        <p:spPr>
          <a:xfrm>
            <a:off x="609600" y="4747230"/>
            <a:ext cx="2286000" cy="830997"/>
          </a:xfrm>
          <a:prstGeom prst="rect">
            <a:avLst/>
          </a:prstGeom>
          <a:noFill/>
        </p:spPr>
        <p:txBody>
          <a:bodyPr wrap="square" rtlCol="0">
            <a:spAutoFit/>
          </a:bodyPr>
          <a:lstStyle/>
          <a:p>
            <a:pPr algn="ctr"/>
            <a:r>
              <a:rPr lang="en-US" sz="2400" dirty="0" smtClean="0"/>
              <a:t>Instructional Walkthroughs</a:t>
            </a:r>
            <a:endParaRPr lang="en-US" sz="2400" dirty="0"/>
          </a:p>
        </p:txBody>
      </p:sp>
      <p:sp>
        <p:nvSpPr>
          <p:cNvPr id="17" name="TextBox 16"/>
          <p:cNvSpPr txBox="1"/>
          <p:nvPr/>
        </p:nvSpPr>
        <p:spPr>
          <a:xfrm>
            <a:off x="3136900" y="4910790"/>
            <a:ext cx="3048000" cy="1200329"/>
          </a:xfrm>
          <a:prstGeom prst="rect">
            <a:avLst/>
          </a:prstGeom>
          <a:noFill/>
        </p:spPr>
        <p:txBody>
          <a:bodyPr wrap="square" rtlCol="0">
            <a:spAutoFit/>
          </a:bodyPr>
          <a:lstStyle/>
          <a:p>
            <a:pPr algn="ctr"/>
            <a:r>
              <a:rPr lang="en-US" sz="2400" dirty="0" smtClean="0"/>
              <a:t>Formative and Summative Assessments</a:t>
            </a:r>
            <a:endParaRPr lang="en-US" sz="2400" dirty="0"/>
          </a:p>
        </p:txBody>
      </p:sp>
      <p:sp>
        <p:nvSpPr>
          <p:cNvPr id="18" name="TextBox 17"/>
          <p:cNvSpPr txBox="1"/>
          <p:nvPr/>
        </p:nvSpPr>
        <p:spPr>
          <a:xfrm>
            <a:off x="6184900" y="4494620"/>
            <a:ext cx="2362200" cy="1569660"/>
          </a:xfrm>
          <a:prstGeom prst="rect">
            <a:avLst/>
          </a:prstGeom>
          <a:noFill/>
        </p:spPr>
        <p:txBody>
          <a:bodyPr wrap="square" rtlCol="0">
            <a:spAutoFit/>
          </a:bodyPr>
          <a:lstStyle/>
          <a:p>
            <a:pPr algn="ctr"/>
            <a:r>
              <a:rPr lang="en-US" sz="2400" dirty="0" smtClean="0"/>
              <a:t>Stakeholder Surveys including Students</a:t>
            </a:r>
            <a:endParaRPr lang="en-US" sz="2400" dirty="0"/>
          </a:p>
        </p:txBody>
      </p:sp>
      <p:cxnSp>
        <p:nvCxnSpPr>
          <p:cNvPr id="21" name="Straight Arrow Connector 20"/>
          <p:cNvCxnSpPr/>
          <p:nvPr/>
        </p:nvCxnSpPr>
        <p:spPr>
          <a:xfrm>
            <a:off x="6096000" y="3657600"/>
            <a:ext cx="1143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366000" y="3351877"/>
            <a:ext cx="1295400" cy="830997"/>
          </a:xfrm>
          <a:prstGeom prst="rect">
            <a:avLst/>
          </a:prstGeom>
          <a:noFill/>
        </p:spPr>
        <p:txBody>
          <a:bodyPr wrap="square" rtlCol="0">
            <a:spAutoFit/>
          </a:bodyPr>
          <a:lstStyle/>
          <a:p>
            <a:r>
              <a:rPr lang="en-US" sz="2400" dirty="0" smtClean="0"/>
              <a:t>Study </a:t>
            </a:r>
          </a:p>
          <a:p>
            <a:r>
              <a:rPr lang="en-US" sz="2400" dirty="0" smtClean="0"/>
              <a:t>Circles</a:t>
            </a:r>
            <a:endParaRPr lang="en-US" sz="2400" dirty="0"/>
          </a:p>
        </p:txBody>
      </p:sp>
      <p:pic>
        <p:nvPicPr>
          <p:cNvPr id="19" name="Picture 18"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24200" y="356635"/>
            <a:ext cx="2125086" cy="111967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851648" cy="990600"/>
          </a:xfrm>
        </p:spPr>
        <p:txBody>
          <a:bodyPr/>
          <a:lstStyle/>
          <a:p>
            <a:pPr algn="ctr"/>
            <a:r>
              <a:rPr lang="en-US" dirty="0" smtClean="0"/>
              <a:t>Neelsville Middle School</a:t>
            </a:r>
            <a:endParaRPr lang="en-US" dirty="0"/>
          </a:p>
        </p:txBody>
      </p:sp>
      <p:sp>
        <p:nvSpPr>
          <p:cNvPr id="5" name="Oval 4"/>
          <p:cNvSpPr/>
          <p:nvPr/>
        </p:nvSpPr>
        <p:spPr>
          <a:xfrm>
            <a:off x="2743200" y="2968198"/>
            <a:ext cx="3276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971800" y="3238499"/>
            <a:ext cx="2819400" cy="830997"/>
          </a:xfrm>
          <a:prstGeom prst="rect">
            <a:avLst/>
          </a:prstGeom>
          <a:noFill/>
        </p:spPr>
        <p:txBody>
          <a:bodyPr wrap="square" rtlCol="0">
            <a:spAutoFit/>
          </a:bodyPr>
          <a:lstStyle/>
          <a:p>
            <a:pPr algn="ctr"/>
            <a:r>
              <a:rPr lang="en-US" sz="2400" dirty="0" smtClean="0"/>
              <a:t>Student and Stakeholder Focus</a:t>
            </a:r>
            <a:endParaRPr lang="en-US" sz="2400" dirty="0"/>
          </a:p>
        </p:txBody>
      </p:sp>
      <p:cxnSp>
        <p:nvCxnSpPr>
          <p:cNvPr id="8" name="Straight Arrow Connector 7"/>
          <p:cNvCxnSpPr/>
          <p:nvPr/>
        </p:nvCxnSpPr>
        <p:spPr>
          <a:xfrm rot="10800000" flipV="1">
            <a:off x="2070100" y="3924300"/>
            <a:ext cx="685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3289301" y="4644598"/>
            <a:ext cx="762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5334000" y="4419600"/>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019800" y="3742898"/>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8100" y="3971498"/>
            <a:ext cx="2209800" cy="1200329"/>
          </a:xfrm>
          <a:prstGeom prst="rect">
            <a:avLst/>
          </a:prstGeom>
          <a:noFill/>
        </p:spPr>
        <p:txBody>
          <a:bodyPr wrap="square" rtlCol="0">
            <a:spAutoFit/>
          </a:bodyPr>
          <a:lstStyle/>
          <a:p>
            <a:pPr algn="ctr"/>
            <a:r>
              <a:rPr lang="en-US" sz="2400" dirty="0" smtClean="0"/>
              <a:t>Positive Learning Environment</a:t>
            </a:r>
            <a:endParaRPr lang="en-US" sz="2400" dirty="0"/>
          </a:p>
        </p:txBody>
      </p:sp>
      <p:sp>
        <p:nvSpPr>
          <p:cNvPr id="16" name="TextBox 15"/>
          <p:cNvSpPr txBox="1"/>
          <p:nvPr/>
        </p:nvSpPr>
        <p:spPr>
          <a:xfrm>
            <a:off x="2286000" y="5181600"/>
            <a:ext cx="2971800" cy="1200329"/>
          </a:xfrm>
          <a:prstGeom prst="rect">
            <a:avLst/>
          </a:prstGeom>
          <a:noFill/>
        </p:spPr>
        <p:txBody>
          <a:bodyPr wrap="square" rtlCol="0">
            <a:spAutoFit/>
          </a:bodyPr>
          <a:lstStyle/>
          <a:p>
            <a:pPr algn="ctr"/>
            <a:r>
              <a:rPr lang="en-US" sz="2400" dirty="0" smtClean="0"/>
              <a:t>Culturally and Racially Responsive Instruction</a:t>
            </a:r>
            <a:endParaRPr lang="en-US" sz="2400" dirty="0"/>
          </a:p>
        </p:txBody>
      </p:sp>
      <p:sp>
        <p:nvSpPr>
          <p:cNvPr id="17" name="TextBox 16"/>
          <p:cNvSpPr txBox="1"/>
          <p:nvPr/>
        </p:nvSpPr>
        <p:spPr>
          <a:xfrm>
            <a:off x="5041900" y="5180399"/>
            <a:ext cx="3048000" cy="461665"/>
          </a:xfrm>
          <a:prstGeom prst="rect">
            <a:avLst/>
          </a:prstGeom>
          <a:noFill/>
        </p:spPr>
        <p:txBody>
          <a:bodyPr wrap="square" rtlCol="0">
            <a:spAutoFit/>
          </a:bodyPr>
          <a:lstStyle/>
          <a:p>
            <a:pPr algn="ctr"/>
            <a:r>
              <a:rPr lang="en-US" sz="2400" dirty="0" smtClean="0"/>
              <a:t>High Expectations </a:t>
            </a:r>
            <a:endParaRPr lang="en-US" sz="2400" dirty="0"/>
          </a:p>
        </p:txBody>
      </p:sp>
      <p:sp>
        <p:nvSpPr>
          <p:cNvPr id="18" name="TextBox 17"/>
          <p:cNvSpPr txBox="1"/>
          <p:nvPr/>
        </p:nvSpPr>
        <p:spPr>
          <a:xfrm>
            <a:off x="6718300" y="3971498"/>
            <a:ext cx="2362200" cy="830997"/>
          </a:xfrm>
          <a:prstGeom prst="rect">
            <a:avLst/>
          </a:prstGeom>
          <a:noFill/>
        </p:spPr>
        <p:txBody>
          <a:bodyPr wrap="square" rtlCol="0">
            <a:spAutoFit/>
          </a:bodyPr>
          <a:lstStyle/>
          <a:p>
            <a:pPr algn="ctr"/>
            <a:r>
              <a:rPr lang="en-US" sz="2400" dirty="0" smtClean="0"/>
              <a:t>Rigorous Instruction</a:t>
            </a:r>
            <a:endParaRPr lang="en-US" sz="2400" dirty="0"/>
          </a:p>
        </p:txBody>
      </p:sp>
      <p:pic>
        <p:nvPicPr>
          <p:cNvPr id="14" name="Picture 1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24200" y="609600"/>
            <a:ext cx="2125086" cy="111967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0"/>
            <a:ext cx="7851648" cy="1066800"/>
          </a:xfrm>
        </p:spPr>
        <p:txBody>
          <a:bodyPr/>
          <a:lstStyle/>
          <a:p>
            <a:r>
              <a:rPr lang="en-US" dirty="0" smtClean="0"/>
              <a:t>Neelsville Middle School</a:t>
            </a:r>
            <a:endParaRPr lang="en-US" dirty="0"/>
          </a:p>
        </p:txBody>
      </p:sp>
      <p:sp>
        <p:nvSpPr>
          <p:cNvPr id="5" name="Subtitle 4"/>
          <p:cNvSpPr>
            <a:spLocks noGrp="1"/>
          </p:cNvSpPr>
          <p:nvPr>
            <p:ph type="subTitle" idx="1"/>
          </p:nvPr>
        </p:nvSpPr>
        <p:spPr>
          <a:xfrm>
            <a:off x="304800" y="2667000"/>
            <a:ext cx="8153400" cy="3581400"/>
          </a:xfrm>
        </p:spPr>
        <p:txBody>
          <a:bodyPr>
            <a:normAutofit fontScale="85000" lnSpcReduction="20000"/>
          </a:bodyPr>
          <a:lstStyle/>
          <a:p>
            <a:pPr algn="l"/>
            <a:r>
              <a:rPr lang="en-US" sz="3600" dirty="0" smtClean="0"/>
              <a:t>Program Proposal</a:t>
            </a:r>
          </a:p>
          <a:p>
            <a:pPr algn="l">
              <a:buFont typeface="Wingdings" pitchFamily="2" charset="2"/>
              <a:buChar char="Ø"/>
            </a:pPr>
            <a:r>
              <a:rPr lang="en-US" dirty="0" smtClean="0"/>
              <a:t>IB Middle Years Programme</a:t>
            </a:r>
          </a:p>
          <a:p>
            <a:pPr algn="l">
              <a:buFont typeface="Wingdings" pitchFamily="2" charset="2"/>
              <a:buChar char="Ø"/>
            </a:pPr>
            <a:r>
              <a:rPr lang="en-US" dirty="0" smtClean="0"/>
              <a:t>Shared Leadership Team Institute</a:t>
            </a:r>
          </a:p>
          <a:p>
            <a:pPr algn="l">
              <a:buFont typeface="Wingdings" pitchFamily="2" charset="2"/>
              <a:buChar char="Ø"/>
            </a:pPr>
            <a:r>
              <a:rPr lang="en-US" dirty="0" smtClean="0"/>
              <a:t>Professional Learning Communities Institute</a:t>
            </a:r>
          </a:p>
          <a:p>
            <a:pPr algn="l">
              <a:buFont typeface="Wingdings" pitchFamily="2" charset="2"/>
              <a:buChar char="Ø"/>
            </a:pPr>
            <a:r>
              <a:rPr lang="en-US" dirty="0" smtClean="0"/>
              <a:t>Full Time Staff Development Teacher</a:t>
            </a:r>
          </a:p>
          <a:p>
            <a:pPr algn="l">
              <a:buFont typeface="Wingdings" pitchFamily="2" charset="2"/>
              <a:buChar char="Ø"/>
            </a:pPr>
            <a:r>
              <a:rPr lang="en-US" smtClean="0"/>
              <a:t>Fully </a:t>
            </a:r>
            <a:r>
              <a:rPr lang="en-US" dirty="0" smtClean="0"/>
              <a:t>Released Math Resource Teacher</a:t>
            </a:r>
          </a:p>
          <a:p>
            <a:pPr algn="l">
              <a:buFont typeface="Wingdings" pitchFamily="2" charset="2"/>
              <a:buChar char="Ø"/>
            </a:pPr>
            <a:r>
              <a:rPr lang="en-US" dirty="0" smtClean="0"/>
              <a:t>Additional Elective Courses</a:t>
            </a:r>
          </a:p>
          <a:p>
            <a:pPr algn="l">
              <a:buFont typeface="Wingdings" pitchFamily="2" charset="2"/>
              <a:buChar char="Ø"/>
            </a:pPr>
            <a:r>
              <a:rPr lang="en-US" dirty="0" smtClean="0"/>
              <a:t>Extended Learning Opportunities</a:t>
            </a:r>
          </a:p>
          <a:p>
            <a:pPr algn="l"/>
            <a:r>
              <a:rPr lang="en-US" dirty="0"/>
              <a:t/>
            </a:r>
            <a:br>
              <a:rPr lang="en-US" dirty="0"/>
            </a:br>
            <a:endParaRPr lang="en-US" dirty="0" smtClean="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895600" y="609600"/>
            <a:ext cx="2125086" cy="111967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78470"/>
            <a:ext cx="8610600" cy="1066800"/>
          </a:xfrm>
        </p:spPr>
        <p:txBody>
          <a:bodyPr>
            <a:noAutofit/>
          </a:bodyPr>
          <a:lstStyle/>
          <a:p>
            <a:pPr algn="ctr"/>
            <a:r>
              <a:rPr lang="en-US" sz="4400" dirty="0" smtClean="0"/>
              <a:t>Support, Monitoring, and Evaluation</a:t>
            </a:r>
            <a:endParaRPr lang="en-US" sz="4400" dirty="0"/>
          </a:p>
        </p:txBody>
      </p:sp>
      <p:sp>
        <p:nvSpPr>
          <p:cNvPr id="3" name="Subtitle 2"/>
          <p:cNvSpPr>
            <a:spLocks noGrp="1"/>
          </p:cNvSpPr>
          <p:nvPr>
            <p:ph type="subTitle" idx="1"/>
          </p:nvPr>
        </p:nvSpPr>
        <p:spPr>
          <a:xfrm>
            <a:off x="304800" y="3124200"/>
            <a:ext cx="8686800" cy="3352800"/>
          </a:xfrm>
        </p:spPr>
        <p:txBody>
          <a:bodyPr>
            <a:normAutofit fontScale="85000" lnSpcReduction="20000"/>
          </a:bodyPr>
          <a:lstStyle/>
          <a:p>
            <a:pPr algn="l">
              <a:buFont typeface="Wingdings" pitchFamily="2" charset="2"/>
              <a:buChar char="v"/>
            </a:pPr>
            <a:r>
              <a:rPr lang="en-US" sz="3200" dirty="0" smtClean="0"/>
              <a:t>Continued Collaboration:</a:t>
            </a:r>
          </a:p>
          <a:p>
            <a:pPr lvl="1" algn="l">
              <a:buFont typeface="Wingdings" pitchFamily="2" charset="2"/>
              <a:buChar char="v"/>
            </a:pPr>
            <a:r>
              <a:rPr lang="en-US" sz="3000" dirty="0" smtClean="0"/>
              <a:t>Alternative Governance Board</a:t>
            </a:r>
          </a:p>
          <a:p>
            <a:pPr lvl="1" algn="l">
              <a:buFont typeface="Wingdings" pitchFamily="2" charset="2"/>
              <a:buChar char="v"/>
            </a:pPr>
            <a:r>
              <a:rPr lang="en-US" sz="3000" dirty="0" smtClean="0"/>
              <a:t>Achievement Steering Committee</a:t>
            </a:r>
          </a:p>
          <a:p>
            <a:pPr algn="l">
              <a:buFont typeface="Wingdings" pitchFamily="2" charset="2"/>
              <a:buChar char="v"/>
            </a:pPr>
            <a:r>
              <a:rPr lang="en-US" sz="3200" dirty="0" smtClean="0"/>
              <a:t>Multiple Measures:</a:t>
            </a:r>
          </a:p>
          <a:p>
            <a:pPr lvl="1" algn="l">
              <a:buFont typeface="Wingdings" pitchFamily="2" charset="2"/>
              <a:buChar char="v"/>
            </a:pPr>
            <a:r>
              <a:rPr lang="en-US" sz="3000" dirty="0" smtClean="0"/>
              <a:t>Formative and Summative Assessments</a:t>
            </a:r>
          </a:p>
          <a:p>
            <a:pPr lvl="1" algn="l">
              <a:buFont typeface="Wingdings" pitchFamily="2" charset="2"/>
              <a:buChar char="v"/>
            </a:pPr>
            <a:r>
              <a:rPr lang="en-US" sz="3000" dirty="0" smtClean="0"/>
              <a:t>Walkthroughs</a:t>
            </a:r>
            <a:endParaRPr lang="en-US" sz="3000" dirty="0"/>
          </a:p>
          <a:p>
            <a:pPr lvl="1" algn="l">
              <a:buFont typeface="Wingdings" pitchFamily="2" charset="2"/>
              <a:buChar char="v"/>
            </a:pPr>
            <a:r>
              <a:rPr lang="en-US" sz="3000" dirty="0" smtClean="0"/>
              <a:t>Staff Survey on restructuring process to determine </a:t>
            </a:r>
          </a:p>
          <a:p>
            <a:pPr lvl="1" algn="l"/>
            <a:r>
              <a:rPr lang="en-US" sz="3000" dirty="0"/>
              <a:t> </a:t>
            </a:r>
            <a:r>
              <a:rPr lang="en-US" sz="3000" dirty="0" smtClean="0"/>
              <a:t>  lessons learned</a:t>
            </a:r>
          </a:p>
          <a:p>
            <a:pPr algn="l"/>
            <a:endParaRPr lang="en-US" dirty="0" smtClean="0"/>
          </a:p>
          <a:p>
            <a:pPr algn="l"/>
            <a:endParaRPr lang="en-US"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45343" y="533400"/>
            <a:ext cx="2125086" cy="111967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09800"/>
            <a:ext cx="7851648" cy="914400"/>
          </a:xfrm>
        </p:spPr>
        <p:txBody>
          <a:bodyPr/>
          <a:lstStyle/>
          <a:p>
            <a:pPr algn="ctr"/>
            <a:r>
              <a:rPr lang="en-US" dirty="0" smtClean="0">
                <a:solidFill>
                  <a:schemeClr val="tx1">
                    <a:lumMod val="85000"/>
                  </a:schemeClr>
                </a:solidFill>
              </a:rPr>
              <a:t>School Improvement</a:t>
            </a:r>
            <a:endParaRPr lang="en-US" dirty="0">
              <a:solidFill>
                <a:schemeClr val="tx1">
                  <a:lumMod val="85000"/>
                </a:schemeClr>
              </a:solidFill>
            </a:endParaRPr>
          </a:p>
        </p:txBody>
      </p:sp>
      <p:sp>
        <p:nvSpPr>
          <p:cNvPr id="3" name="Subtitle 2"/>
          <p:cNvSpPr>
            <a:spLocks noGrp="1"/>
          </p:cNvSpPr>
          <p:nvPr>
            <p:ph type="subTitle" idx="1"/>
          </p:nvPr>
        </p:nvSpPr>
        <p:spPr>
          <a:xfrm>
            <a:off x="609600" y="3352800"/>
            <a:ext cx="8229600" cy="2971800"/>
          </a:xfrm>
        </p:spPr>
        <p:txBody>
          <a:bodyPr>
            <a:normAutofit/>
          </a:bodyPr>
          <a:lstStyle/>
          <a:p>
            <a:pPr algn="ctr"/>
            <a:r>
              <a:rPr lang="en-US" sz="3200" dirty="0" smtClean="0"/>
              <a:t>“The most promising strategy for sustained substantive school improvement is developing the ability of school personnel to function as </a:t>
            </a:r>
          </a:p>
          <a:p>
            <a:pPr algn="ctr"/>
            <a:r>
              <a:rPr lang="en-US" sz="3200" dirty="0" smtClean="0"/>
              <a:t>professional learning communities.”</a:t>
            </a:r>
          </a:p>
          <a:p>
            <a:r>
              <a:rPr lang="en-US" sz="2400" i="1" dirty="0" smtClean="0"/>
              <a:t>Rick DuFour</a:t>
            </a:r>
            <a:endParaRPr lang="en-US" sz="2400" i="1"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429000" y="1066800"/>
            <a:ext cx="2125086" cy="111967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81200"/>
            <a:ext cx="7851648" cy="2667000"/>
          </a:xfrm>
        </p:spPr>
        <p:txBody>
          <a:bodyPr>
            <a:normAutofit fontScale="90000"/>
          </a:bodyPr>
          <a:lstStyle/>
          <a:p>
            <a:pPr algn="ctr"/>
            <a:r>
              <a:rPr lang="en-US" sz="4800" dirty="0" smtClean="0"/>
              <a:t>The Alternative Governance Proposals for </a:t>
            </a:r>
            <a:br>
              <a:rPr lang="en-US" sz="4800" dirty="0" smtClean="0"/>
            </a:br>
            <a:r>
              <a:rPr lang="en-US" sz="4800" dirty="0" smtClean="0"/>
              <a:t>Forest Oak Middle School</a:t>
            </a:r>
            <a:br>
              <a:rPr lang="en-US" sz="4800" dirty="0" smtClean="0"/>
            </a:br>
            <a:r>
              <a:rPr lang="en-US" sz="4800" dirty="0" smtClean="0"/>
              <a:t>Neelsville Middle School</a:t>
            </a:r>
            <a:endParaRPr lang="en-US" sz="4800" dirty="0"/>
          </a:p>
        </p:txBody>
      </p:sp>
      <p:sp>
        <p:nvSpPr>
          <p:cNvPr id="3" name="Subtitle 2"/>
          <p:cNvSpPr>
            <a:spLocks noGrp="1"/>
          </p:cNvSpPr>
          <p:nvPr>
            <p:ph type="subTitle" idx="1"/>
          </p:nvPr>
        </p:nvSpPr>
        <p:spPr>
          <a:xfrm>
            <a:off x="762000" y="5029200"/>
            <a:ext cx="7854696" cy="1114864"/>
          </a:xfrm>
        </p:spPr>
        <p:txBody>
          <a:bodyPr/>
          <a:lstStyle/>
          <a:p>
            <a:pPr algn="ctr"/>
            <a:r>
              <a:rPr lang="en-US" dirty="0" smtClean="0"/>
              <a:t>Approved by the MCPS Board of Education on </a:t>
            </a:r>
          </a:p>
          <a:p>
            <a:pPr algn="ctr"/>
            <a:r>
              <a:rPr lang="en-US" dirty="0" smtClean="0"/>
              <a:t>March 26 ,2012</a:t>
            </a:r>
            <a:endParaRPr lang="en-US"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8086" y="762000"/>
            <a:ext cx="2125086" cy="111967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851648" cy="1828800"/>
          </a:xfrm>
        </p:spPr>
        <p:txBody>
          <a:bodyPr/>
          <a:lstStyle/>
          <a:p>
            <a:pPr algn="ctr"/>
            <a:r>
              <a:rPr lang="en-US" dirty="0" smtClean="0"/>
              <a:t>Restructuring Option 1</a:t>
            </a:r>
            <a:br>
              <a:rPr lang="en-US" dirty="0" smtClean="0"/>
            </a:br>
            <a:endParaRPr lang="en-US" dirty="0"/>
          </a:p>
        </p:txBody>
      </p:sp>
      <p:sp>
        <p:nvSpPr>
          <p:cNvPr id="3" name="Subtitle 2"/>
          <p:cNvSpPr>
            <a:spLocks noGrp="1"/>
          </p:cNvSpPr>
          <p:nvPr>
            <p:ph type="subTitle" idx="1"/>
          </p:nvPr>
        </p:nvSpPr>
        <p:spPr>
          <a:xfrm>
            <a:off x="609600" y="3657600"/>
            <a:ext cx="8153400" cy="1752600"/>
          </a:xfrm>
        </p:spPr>
        <p:txBody>
          <a:bodyPr>
            <a:normAutofit fontScale="70000" lnSpcReduction="20000"/>
          </a:bodyPr>
          <a:lstStyle/>
          <a:p>
            <a:pPr algn="ctr"/>
            <a:r>
              <a:rPr lang="en-US" sz="4800" dirty="0" smtClean="0"/>
              <a:t>Replace all or most of the school staff, which may include the principal, who are relevant to the school’s inability to make adequate progress. </a:t>
            </a:r>
            <a:endParaRPr lang="en-US" sz="4800"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8086" y="762000"/>
            <a:ext cx="2125086" cy="111967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7772400" cy="1524000"/>
          </a:xfrm>
        </p:spPr>
        <p:txBody>
          <a:bodyPr/>
          <a:lstStyle/>
          <a:p>
            <a:pPr algn="ctr"/>
            <a:r>
              <a:rPr dirty="0" smtClean="0"/>
              <a:t>Forest Oak Middle School</a:t>
            </a:r>
            <a:br>
              <a:rPr dirty="0" smtClean="0"/>
            </a:br>
            <a:r>
              <a:rPr dirty="0" smtClean="0"/>
              <a:t>Student Demographics</a:t>
            </a:r>
            <a:endParaRPr lang="en-US"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24200" y="381000"/>
            <a:ext cx="2125086" cy="111967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xmlns="" val="1494427668"/>
              </p:ext>
            </p:extLst>
          </p:nvPr>
        </p:nvGraphicFramePr>
        <p:xfrm>
          <a:off x="152400" y="3505200"/>
          <a:ext cx="8762995" cy="2057400"/>
        </p:xfrm>
        <a:graphic>
          <a:graphicData uri="http://schemas.openxmlformats.org/drawingml/2006/table">
            <a:tbl>
              <a:tblPr/>
              <a:tblGrid>
                <a:gridCol w="990600"/>
                <a:gridCol w="504902"/>
                <a:gridCol w="597477"/>
                <a:gridCol w="597477"/>
                <a:gridCol w="597477"/>
                <a:gridCol w="597477"/>
                <a:gridCol w="597477"/>
                <a:gridCol w="597477"/>
                <a:gridCol w="597477"/>
                <a:gridCol w="722959"/>
                <a:gridCol w="471995"/>
                <a:gridCol w="597477"/>
                <a:gridCol w="597477"/>
                <a:gridCol w="695246"/>
              </a:tblGrid>
              <a:tr h="60801">
                <a:tc>
                  <a:txBody>
                    <a:bodyPr/>
                    <a:lstStyle/>
                    <a:p>
                      <a:pPr algn="l" fontAlgn="b"/>
                      <a:r>
                        <a:rPr lang="en-US" sz="1600" b="0" i="0" u="none" strike="noStrike" dirty="0">
                          <a:solidFill>
                            <a:schemeClr val="tx1"/>
                          </a:solidFill>
                          <a:effectLst/>
                          <a:latin typeface="Calibri"/>
                        </a:rPr>
                        <a:t>Subgroup</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AM</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BL</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AS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HI</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PI</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WH</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MU</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Male</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Female</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ESOL</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FARMS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SPED</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Calibri"/>
                        </a:rPr>
                        <a:t>% Ever FARMS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l" fontAlgn="b"/>
                      <a:r>
                        <a:rPr lang="en-US" sz="2000" b="0" i="0" u="none" strike="noStrike" dirty="0">
                          <a:solidFill>
                            <a:schemeClr val="tx1"/>
                          </a:solidFill>
                          <a:effectLst/>
                          <a:latin typeface="Calibri"/>
                        </a:rPr>
                        <a:t>All Students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25.3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9.9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41.3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18.0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52.7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47.3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8.3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51.7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13.6</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64.9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l" fontAlgn="b"/>
                      <a:r>
                        <a:rPr lang="en-US" sz="2000" b="0" i="0" u="none" strike="noStrike" dirty="0">
                          <a:solidFill>
                            <a:schemeClr val="tx1"/>
                          </a:solidFill>
                          <a:effectLst/>
                          <a:latin typeface="Calibri"/>
                        </a:rPr>
                        <a:t>ESOL</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24.6</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6.2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67.7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1.5</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40.0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60.0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4">
                  <a:txBody>
                    <a:bodyPr/>
                    <a:lstStyle/>
                    <a:p>
                      <a:pPr algn="ctr" fontAlgn="b"/>
                      <a:r>
                        <a:rPr lang="en-US" sz="2000" b="0" i="0" u="none" strike="noStrike" dirty="0">
                          <a:solidFill>
                            <a:schemeClr val="tx1"/>
                          </a:solidFill>
                          <a:effectLst/>
                          <a:latin typeface="Calibri"/>
                        </a:rPr>
                        <a:t> </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r>
              <a:tr h="182880">
                <a:tc>
                  <a:txBody>
                    <a:bodyPr/>
                    <a:lstStyle/>
                    <a:p>
                      <a:pPr algn="l" fontAlgn="b"/>
                      <a:r>
                        <a:rPr lang="en-US" sz="2000" b="0" i="0" u="none" strike="noStrike" dirty="0">
                          <a:solidFill>
                            <a:schemeClr val="tx1"/>
                          </a:solidFill>
                          <a:effectLst/>
                          <a:latin typeface="Calibri"/>
                        </a:rPr>
                        <a:t>FARMS</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30.7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56.0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2.5</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5.2</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48.9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51.1</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82880">
                <a:tc>
                  <a:txBody>
                    <a:bodyPr/>
                    <a:lstStyle/>
                    <a:p>
                      <a:pPr algn="l" fontAlgn="b"/>
                      <a:r>
                        <a:rPr lang="en-US" sz="2000" b="0" i="0" u="none" strike="noStrike" dirty="0">
                          <a:solidFill>
                            <a:schemeClr val="tx1"/>
                          </a:solidFill>
                          <a:effectLst/>
                          <a:latin typeface="Calibri"/>
                        </a:rPr>
                        <a:t>SPED</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0.9</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27.1</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6.5</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48.6</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0.0</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13.1</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3.7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75.7</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effectLst/>
                          <a:latin typeface="Calibri"/>
                        </a:rPr>
                        <a:t>24.3</a:t>
                      </a:r>
                    </a:p>
                  </a:txBody>
                  <a:tcPr marL="9144"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8086" y="762000"/>
            <a:ext cx="2125086" cy="1119670"/>
          </a:xfrm>
          <a:prstGeom prst="rect">
            <a:avLst/>
          </a:prstGeom>
        </p:spPr>
      </p:pic>
      <p:pic>
        <p:nvPicPr>
          <p:cNvPr id="1026" name="Picture 2" descr="http://www.mdk12.org/GSNetImages/ChartPicture_000001.png?ca8b830c-29e3-447b-87d9-2277ebc0013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2400" y="2286000"/>
            <a:ext cx="8757887" cy="418575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40252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8086" y="762000"/>
            <a:ext cx="2125086" cy="1119670"/>
          </a:xfrm>
          <a:prstGeom prst="rect">
            <a:avLst/>
          </a:prstGeom>
        </p:spPr>
      </p:pic>
      <p:pic>
        <p:nvPicPr>
          <p:cNvPr id="2050" name="Picture 2" descr="http://www.mdk12.org/GSNetImages/ChartPicture_000001.png?b6611a84-f2e9-4cde-8c33-c683b4bf9c48"/>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2400" y="2133600"/>
            <a:ext cx="8768862" cy="4191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10022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276" y="1716570"/>
            <a:ext cx="7851648" cy="990600"/>
          </a:xfrm>
        </p:spPr>
        <p:txBody>
          <a:bodyPr/>
          <a:lstStyle/>
          <a:p>
            <a:pPr algn="ctr"/>
            <a:r>
              <a:rPr lang="en-US" dirty="0" smtClean="0"/>
              <a:t>Forest Oak Middle School</a:t>
            </a:r>
            <a:endParaRPr lang="en-US" dirty="0"/>
          </a:p>
        </p:txBody>
      </p:sp>
      <p:sp>
        <p:nvSpPr>
          <p:cNvPr id="5" name="Oval 4"/>
          <p:cNvSpPr/>
          <p:nvPr/>
        </p:nvSpPr>
        <p:spPr>
          <a:xfrm>
            <a:off x="2675443" y="2778730"/>
            <a:ext cx="3276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904043" y="3017102"/>
            <a:ext cx="2819400" cy="830997"/>
          </a:xfrm>
          <a:prstGeom prst="rect">
            <a:avLst/>
          </a:prstGeom>
          <a:noFill/>
        </p:spPr>
        <p:txBody>
          <a:bodyPr wrap="square" rtlCol="0">
            <a:spAutoFit/>
          </a:bodyPr>
          <a:lstStyle/>
          <a:p>
            <a:pPr algn="ctr"/>
            <a:r>
              <a:rPr lang="en-US" sz="2400" dirty="0" smtClean="0"/>
              <a:t>Root Cause </a:t>
            </a:r>
          </a:p>
          <a:p>
            <a:pPr algn="ctr"/>
            <a:r>
              <a:rPr lang="en-US" sz="2400" dirty="0" smtClean="0"/>
              <a:t>Data Sources</a:t>
            </a:r>
            <a:endParaRPr lang="en-US" sz="2400" dirty="0"/>
          </a:p>
        </p:txBody>
      </p:sp>
      <p:cxnSp>
        <p:nvCxnSpPr>
          <p:cNvPr id="8" name="Straight Arrow Connector 7"/>
          <p:cNvCxnSpPr/>
          <p:nvPr/>
        </p:nvCxnSpPr>
        <p:spPr>
          <a:xfrm rot="10800000" flipV="1">
            <a:off x="2116642" y="3820823"/>
            <a:ext cx="685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3352801" y="4495126"/>
            <a:ext cx="762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5372100" y="4201822"/>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943600" y="3619499"/>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0" y="3848099"/>
            <a:ext cx="2209800" cy="1200329"/>
          </a:xfrm>
          <a:prstGeom prst="rect">
            <a:avLst/>
          </a:prstGeom>
          <a:noFill/>
        </p:spPr>
        <p:txBody>
          <a:bodyPr wrap="square" rtlCol="0">
            <a:spAutoFit/>
          </a:bodyPr>
          <a:lstStyle/>
          <a:p>
            <a:pPr algn="ctr"/>
            <a:r>
              <a:rPr lang="en-US" sz="2400" dirty="0" smtClean="0"/>
              <a:t>Instructional Program Review</a:t>
            </a:r>
            <a:endParaRPr lang="en-US" sz="2400" dirty="0"/>
          </a:p>
        </p:txBody>
      </p:sp>
      <p:sp>
        <p:nvSpPr>
          <p:cNvPr id="16" name="TextBox 15"/>
          <p:cNvSpPr txBox="1"/>
          <p:nvPr/>
        </p:nvSpPr>
        <p:spPr>
          <a:xfrm>
            <a:off x="2197100" y="5315129"/>
            <a:ext cx="2286000" cy="830997"/>
          </a:xfrm>
          <a:prstGeom prst="rect">
            <a:avLst/>
          </a:prstGeom>
          <a:noFill/>
        </p:spPr>
        <p:txBody>
          <a:bodyPr wrap="square" rtlCol="0">
            <a:spAutoFit/>
          </a:bodyPr>
          <a:lstStyle/>
          <a:p>
            <a:pPr algn="ctr"/>
            <a:r>
              <a:rPr lang="en-US" sz="2400" dirty="0" smtClean="0"/>
              <a:t>Instructional Walkthroughs</a:t>
            </a:r>
            <a:endParaRPr lang="en-US" sz="2400" dirty="0"/>
          </a:p>
        </p:txBody>
      </p:sp>
      <p:sp>
        <p:nvSpPr>
          <p:cNvPr id="17" name="TextBox 16"/>
          <p:cNvSpPr txBox="1"/>
          <p:nvPr/>
        </p:nvSpPr>
        <p:spPr>
          <a:xfrm>
            <a:off x="4572000" y="4952326"/>
            <a:ext cx="3048000" cy="1200329"/>
          </a:xfrm>
          <a:prstGeom prst="rect">
            <a:avLst/>
          </a:prstGeom>
          <a:noFill/>
        </p:spPr>
        <p:txBody>
          <a:bodyPr wrap="square" rtlCol="0">
            <a:spAutoFit/>
          </a:bodyPr>
          <a:lstStyle/>
          <a:p>
            <a:pPr algn="ctr"/>
            <a:r>
              <a:rPr lang="en-US" sz="2400" dirty="0" smtClean="0"/>
              <a:t>Formative and Summative Assessments</a:t>
            </a:r>
            <a:endParaRPr lang="en-US" sz="2400" dirty="0"/>
          </a:p>
        </p:txBody>
      </p:sp>
      <p:sp>
        <p:nvSpPr>
          <p:cNvPr id="18" name="TextBox 17"/>
          <p:cNvSpPr txBox="1"/>
          <p:nvPr/>
        </p:nvSpPr>
        <p:spPr>
          <a:xfrm>
            <a:off x="6667500" y="3352800"/>
            <a:ext cx="2362200" cy="1569660"/>
          </a:xfrm>
          <a:prstGeom prst="rect">
            <a:avLst/>
          </a:prstGeom>
          <a:noFill/>
        </p:spPr>
        <p:txBody>
          <a:bodyPr wrap="square" rtlCol="0">
            <a:spAutoFit/>
          </a:bodyPr>
          <a:lstStyle/>
          <a:p>
            <a:pPr algn="ctr"/>
            <a:r>
              <a:rPr lang="en-US" sz="2400" dirty="0" smtClean="0"/>
              <a:t>Stakeholder Surveys including Students</a:t>
            </a:r>
            <a:endParaRPr lang="en-US" sz="2400" dirty="0"/>
          </a:p>
        </p:txBody>
      </p:sp>
      <p:pic>
        <p:nvPicPr>
          <p:cNvPr id="14" name="Picture 1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51200" y="609600"/>
            <a:ext cx="2125086" cy="111967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976" y="1752600"/>
            <a:ext cx="7851648" cy="990600"/>
          </a:xfrm>
        </p:spPr>
        <p:txBody>
          <a:bodyPr/>
          <a:lstStyle/>
          <a:p>
            <a:pPr algn="ctr"/>
            <a:r>
              <a:rPr lang="en-US" dirty="0" smtClean="0"/>
              <a:t>Forest Oak Middle School</a:t>
            </a:r>
            <a:endParaRPr lang="en-US" dirty="0"/>
          </a:p>
        </p:txBody>
      </p:sp>
      <p:sp>
        <p:nvSpPr>
          <p:cNvPr id="5" name="Oval 4"/>
          <p:cNvSpPr/>
          <p:nvPr/>
        </p:nvSpPr>
        <p:spPr>
          <a:xfrm>
            <a:off x="2895600" y="2908299"/>
            <a:ext cx="3276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124200" y="3116997"/>
            <a:ext cx="2819400" cy="830997"/>
          </a:xfrm>
          <a:prstGeom prst="rect">
            <a:avLst/>
          </a:prstGeom>
          <a:noFill/>
        </p:spPr>
        <p:txBody>
          <a:bodyPr wrap="square" rtlCol="0">
            <a:spAutoFit/>
          </a:bodyPr>
          <a:lstStyle/>
          <a:p>
            <a:pPr algn="ctr"/>
            <a:r>
              <a:rPr lang="en-US" sz="2400" dirty="0" smtClean="0"/>
              <a:t>Student and Stakeholder Focus</a:t>
            </a:r>
            <a:endParaRPr lang="en-US" sz="2400" dirty="0"/>
          </a:p>
        </p:txBody>
      </p:sp>
      <p:cxnSp>
        <p:nvCxnSpPr>
          <p:cNvPr id="8" name="Straight Arrow Connector 7"/>
          <p:cNvCxnSpPr/>
          <p:nvPr/>
        </p:nvCxnSpPr>
        <p:spPr>
          <a:xfrm rot="10800000" flipV="1">
            <a:off x="2209800" y="3924300"/>
            <a:ext cx="685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3124200" y="4495800"/>
            <a:ext cx="762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5410200" y="4375665"/>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172200" y="37465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28600" y="3889801"/>
            <a:ext cx="2209800" cy="1200329"/>
          </a:xfrm>
          <a:prstGeom prst="rect">
            <a:avLst/>
          </a:prstGeom>
          <a:noFill/>
        </p:spPr>
        <p:txBody>
          <a:bodyPr wrap="square" rtlCol="0">
            <a:spAutoFit/>
          </a:bodyPr>
          <a:lstStyle/>
          <a:p>
            <a:pPr algn="ctr"/>
            <a:r>
              <a:rPr lang="en-US" sz="2400" dirty="0" smtClean="0"/>
              <a:t>Engaging and Rigorous Instruction</a:t>
            </a:r>
            <a:endParaRPr lang="en-US" sz="2400" dirty="0"/>
          </a:p>
        </p:txBody>
      </p:sp>
      <p:sp>
        <p:nvSpPr>
          <p:cNvPr id="16" name="TextBox 15"/>
          <p:cNvSpPr txBox="1"/>
          <p:nvPr/>
        </p:nvSpPr>
        <p:spPr>
          <a:xfrm>
            <a:off x="2209800" y="4880064"/>
            <a:ext cx="2286000" cy="1200329"/>
          </a:xfrm>
          <a:prstGeom prst="rect">
            <a:avLst/>
          </a:prstGeom>
          <a:noFill/>
        </p:spPr>
        <p:txBody>
          <a:bodyPr wrap="square" rtlCol="0">
            <a:spAutoFit/>
          </a:bodyPr>
          <a:lstStyle/>
          <a:p>
            <a:pPr algn="ctr"/>
            <a:r>
              <a:rPr lang="en-US" sz="2400" dirty="0" smtClean="0"/>
              <a:t>Effective Instructional Leadership</a:t>
            </a:r>
            <a:endParaRPr lang="en-US" sz="2400" dirty="0"/>
          </a:p>
        </p:txBody>
      </p:sp>
      <p:sp>
        <p:nvSpPr>
          <p:cNvPr id="17" name="TextBox 16"/>
          <p:cNvSpPr txBox="1"/>
          <p:nvPr/>
        </p:nvSpPr>
        <p:spPr>
          <a:xfrm>
            <a:off x="4800600" y="5052030"/>
            <a:ext cx="3048000" cy="830997"/>
          </a:xfrm>
          <a:prstGeom prst="rect">
            <a:avLst/>
          </a:prstGeom>
          <a:noFill/>
        </p:spPr>
        <p:txBody>
          <a:bodyPr wrap="square" rtlCol="0">
            <a:spAutoFit/>
          </a:bodyPr>
          <a:lstStyle/>
          <a:p>
            <a:pPr algn="ctr"/>
            <a:r>
              <a:rPr lang="en-US" sz="2400" dirty="0" smtClean="0"/>
              <a:t>Professional Development</a:t>
            </a:r>
            <a:endParaRPr lang="en-US" sz="2400" dirty="0"/>
          </a:p>
        </p:txBody>
      </p:sp>
      <p:sp>
        <p:nvSpPr>
          <p:cNvPr id="18" name="TextBox 17"/>
          <p:cNvSpPr txBox="1"/>
          <p:nvPr/>
        </p:nvSpPr>
        <p:spPr>
          <a:xfrm>
            <a:off x="6667500" y="3679735"/>
            <a:ext cx="2362200" cy="1200329"/>
          </a:xfrm>
          <a:prstGeom prst="rect">
            <a:avLst/>
          </a:prstGeom>
          <a:noFill/>
        </p:spPr>
        <p:txBody>
          <a:bodyPr wrap="square" rtlCol="0">
            <a:spAutoFit/>
          </a:bodyPr>
          <a:lstStyle/>
          <a:p>
            <a:pPr algn="ctr"/>
            <a:r>
              <a:rPr lang="en-US" sz="2400" dirty="0" smtClean="0"/>
              <a:t>Monitoring Student Attendance</a:t>
            </a:r>
            <a:endParaRPr lang="en-US" sz="2400" dirty="0"/>
          </a:p>
        </p:txBody>
      </p:sp>
      <p:pic>
        <p:nvPicPr>
          <p:cNvPr id="14" name="Picture 1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74999" y="712235"/>
            <a:ext cx="2125086" cy="111967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7851648" cy="1066800"/>
          </a:xfrm>
        </p:spPr>
        <p:txBody>
          <a:bodyPr/>
          <a:lstStyle/>
          <a:p>
            <a:r>
              <a:rPr lang="en-US" dirty="0" smtClean="0"/>
              <a:t>Forest Oak Middle School</a:t>
            </a:r>
            <a:endParaRPr lang="en-US" dirty="0"/>
          </a:p>
        </p:txBody>
      </p:sp>
      <p:sp>
        <p:nvSpPr>
          <p:cNvPr id="5" name="Subtitle 4"/>
          <p:cNvSpPr>
            <a:spLocks noGrp="1"/>
          </p:cNvSpPr>
          <p:nvPr>
            <p:ph type="subTitle" idx="1"/>
          </p:nvPr>
        </p:nvSpPr>
        <p:spPr>
          <a:xfrm>
            <a:off x="457200" y="3048000"/>
            <a:ext cx="7854696" cy="3352800"/>
          </a:xfrm>
        </p:spPr>
        <p:txBody>
          <a:bodyPr>
            <a:normAutofit/>
          </a:bodyPr>
          <a:lstStyle/>
          <a:p>
            <a:pPr algn="l"/>
            <a:r>
              <a:rPr lang="en-US" sz="3600" dirty="0" smtClean="0"/>
              <a:t>Program Proposal</a:t>
            </a:r>
          </a:p>
          <a:p>
            <a:pPr algn="just">
              <a:buFont typeface="Wingdings" pitchFamily="2" charset="2"/>
              <a:buChar char="Ø"/>
            </a:pPr>
            <a:r>
              <a:rPr lang="en-US" dirty="0" smtClean="0"/>
              <a:t>Collaborative Cohort Work</a:t>
            </a:r>
          </a:p>
          <a:p>
            <a:pPr algn="just">
              <a:buFont typeface="Wingdings" pitchFamily="2" charset="2"/>
              <a:buChar char="Ø"/>
            </a:pPr>
            <a:r>
              <a:rPr lang="en-US" dirty="0" smtClean="0"/>
              <a:t>Shared Leadership Team Institute</a:t>
            </a:r>
          </a:p>
          <a:p>
            <a:pPr algn="just">
              <a:buFont typeface="Wingdings" pitchFamily="2" charset="2"/>
              <a:buChar char="Ø"/>
            </a:pPr>
            <a:r>
              <a:rPr lang="en-US" dirty="0" smtClean="0"/>
              <a:t>Professional Learning Communities Institute</a:t>
            </a:r>
          </a:p>
          <a:p>
            <a:pPr algn="just">
              <a:buFont typeface="Wingdings" pitchFamily="2" charset="2"/>
              <a:buChar char="Ø"/>
            </a:pPr>
            <a:r>
              <a:rPr lang="en-US" dirty="0" smtClean="0"/>
              <a:t>Full Time Staff Development Teacher</a:t>
            </a:r>
          </a:p>
          <a:p>
            <a:pPr algn="just">
              <a:buFont typeface="Wingdings" pitchFamily="2" charset="2"/>
              <a:buChar char="Ø"/>
            </a:pPr>
            <a:r>
              <a:rPr lang="en-US" dirty="0" smtClean="0"/>
              <a:t>Fully Released Math Resource Teacher</a:t>
            </a:r>
          </a:p>
          <a:p>
            <a:pPr algn="l">
              <a:buFont typeface="Wingdings" pitchFamily="2" charset="2"/>
              <a:buChar char="Ø"/>
            </a:pPr>
            <a:endParaRPr lang="en-US" dirty="0" smtClean="0"/>
          </a:p>
          <a:p>
            <a:pPr algn="l">
              <a:buFont typeface="Wingdings" pitchFamily="2" charset="2"/>
              <a:buChar char="Ø"/>
            </a:pPr>
            <a:endParaRPr lang="en-US" dirty="0" smtClean="0"/>
          </a:p>
          <a:p>
            <a:pPr algn="l"/>
            <a:endParaRPr lang="en-US" dirty="0"/>
          </a:p>
        </p:txBody>
      </p:sp>
      <p:pic>
        <p:nvPicPr>
          <p:cNvPr id="4" name="Picture 3" descr="Simplified Logo_WHITE.eps"/>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32643" y="940835"/>
            <a:ext cx="2125086" cy="111967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C0C0C0"/>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C0C0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0C0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438</TotalTime>
  <Words>686</Words>
  <Application>Microsoft Office PowerPoint</Application>
  <PresentationFormat>On-screen Show (4:3)</PresentationFormat>
  <Paragraphs>248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Alternative Governance Proposal </vt:lpstr>
      <vt:lpstr>The Alternative Governance Proposals for  Forest Oak Middle School Neelsville Middle School</vt:lpstr>
      <vt:lpstr>Restructuring Option 1 </vt:lpstr>
      <vt:lpstr>Forest Oak Middle School Student Demographics</vt:lpstr>
      <vt:lpstr>Slide 5</vt:lpstr>
      <vt:lpstr>Slide 6</vt:lpstr>
      <vt:lpstr>Forest Oak Middle School</vt:lpstr>
      <vt:lpstr>Forest Oak Middle School</vt:lpstr>
      <vt:lpstr>Forest Oak Middle School</vt:lpstr>
      <vt:lpstr>Forest Oak Middle School</vt:lpstr>
      <vt:lpstr>Neelsville Middle School All Student Demographics</vt:lpstr>
      <vt:lpstr>Slide 12</vt:lpstr>
      <vt:lpstr>Slide 13</vt:lpstr>
      <vt:lpstr>Neelsville Middle School</vt:lpstr>
      <vt:lpstr>Neelsville Middle School</vt:lpstr>
      <vt:lpstr>Neelsville Middle School</vt:lpstr>
      <vt:lpstr>Support, Monitoring, and Evaluation</vt:lpstr>
      <vt:lpstr>School Improvement</vt:lpstr>
    </vt:vector>
  </TitlesOfParts>
  <Company>MCPS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MCPS</dc:creator>
  <cp:lastModifiedBy>CNecessary</cp:lastModifiedBy>
  <cp:revision>92</cp:revision>
  <dcterms:created xsi:type="dcterms:W3CDTF">2012-05-02T18:37:37Z</dcterms:created>
  <dcterms:modified xsi:type="dcterms:W3CDTF">2012-05-21T14:36:33Z</dcterms:modified>
</cp:coreProperties>
</file>