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25" r:id="rId2"/>
  </p:sldMasterIdLst>
  <p:notesMasterIdLst>
    <p:notesMasterId r:id="rId11"/>
  </p:notesMasterIdLst>
  <p:handoutMasterIdLst>
    <p:handoutMasterId r:id="rId12"/>
  </p:handoutMasterIdLst>
  <p:sldIdLst>
    <p:sldId id="319" r:id="rId3"/>
    <p:sldId id="336" r:id="rId4"/>
    <p:sldId id="360" r:id="rId5"/>
    <p:sldId id="361" r:id="rId6"/>
    <p:sldId id="350" r:id="rId7"/>
    <p:sldId id="349" r:id="rId8"/>
    <p:sldId id="352" r:id="rId9"/>
    <p:sldId id="38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7974" autoAdjust="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686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749384-D60D-47AE-BC42-B73058438076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A0E325-EB06-409F-8DDE-65006383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141A196-1BE0-4222-89DB-E96973321456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2505CE-46E5-49CF-9D06-E46AAA400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2AEB1-20F0-4406-8C2D-C61C53BE30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FCE4C8-4F5F-4DD0-9D9C-2A8C633CE5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8846E-3459-4A4B-B2C7-F4F0134D87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1C561-5825-4C2F-BC5A-A60B3AF35F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 kumimoji="0"/>
            </a:pPr>
            <a:endParaRPr lang="en-US" sz="32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B5788-25BE-47CD-BF3D-A3089FEB5D86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16127F-14A1-4DEA-A6A1-62A0989F3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A783-516E-45C4-BF99-B135851891BC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4A1C-B94D-4C67-8E8C-4DCBD149E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69C7-DBEA-43CE-9C21-E01BB9B1A31A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0F08-B74B-4914-B33D-2EB270EA0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B0CA-247E-4408-91B8-9B52C39CDE5A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181A-2ABD-4D05-A828-2A9D56EF3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A2D9-1B7E-48F7-8616-6C0DC8BF2495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2C47-F23F-4E38-8B16-4A37D82FB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0479-8FAE-42F5-99E0-5013C5BABF7F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DF39-3B38-4480-93E5-CD359BA6A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7799-1CBF-4923-A790-511BEEF0758C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BEDF-6CE5-4A44-981F-05971B9BE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B4E4-D993-44E3-8E0F-C2CC60E01CDD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FEE0-C106-486F-88BD-9AC933E65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301C-E43D-416D-B707-8F21791465E1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A5BD-FD40-469D-B1F8-B85A2FA68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02A1-F0D7-4DC9-AB85-9CBD6AD6B929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C614-D6C6-4EE6-96C5-632E228D0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4972-CBE7-4DDC-BB83-084C72550B20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058A-576E-42C0-A5A5-60E610E40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CA21-088B-4BC4-8239-11C036709795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11DB-E00E-4B9C-86F4-89DAA1865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631C-4B52-4441-910D-9CC04D471BA3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78D2-74A7-4C24-A338-9D510049E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3D6C-D79D-4BD1-867A-BFBB1DE0513D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786A-9784-42B0-B38D-D84F47FCE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14ED-E2C4-40EF-8679-962B066352E9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5D17-DAE0-4A89-B521-055323038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3AED4C11-3C43-44B4-9004-06FC0AD10216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896F4D2C-A4F3-4698-9020-3750036F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4714-B34E-431F-8817-2F0EA2E27B39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C7D9-D4D8-49B4-8220-B3744E5E8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140D-6419-4FC0-9839-92B8A00E63EB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04FB-CA50-4BFA-AD5C-BC7F99711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F2276-C390-453B-B4F9-C7BB5488FAAF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9288-C1F1-4241-86BE-2A0E8D5F2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56E6765E-E160-4AC0-BC69-42E50E18B04B}" type="datetimeFigureOut">
              <a:rPr lang="en-US"/>
              <a:pPr>
                <a:defRPr/>
              </a:pPr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8FBC3B18-A057-49E8-9D7B-2A8F7731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517E-E959-4D4E-83C8-69423B9924B4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C292-7B43-4EFE-BC45-1B744450D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4368-3928-4730-98E3-6E080A3FD93C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50BE-0F14-422E-8518-E857A6357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887E-CF2C-4520-9E76-046E6CCB924B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079D-C5CE-4B8C-94C4-A8D17952D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656A-8E8D-42A7-94D5-1F09F6A37D81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89C6-DA42-42DC-A59A-BCAC85350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AB92-7F93-4067-8BB2-9303BF0DEBC4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55A5-FDF9-4743-B9C9-C473A0029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6492B8-7FB4-4B04-BE10-17D32E3A9A30}" type="datetimeFigureOut">
              <a:rPr lang="en-US"/>
              <a:pPr>
                <a:defRPr/>
              </a:pPr>
              <a:t>9/15/2010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5E3A24-5E20-4F1B-98BA-ED07B4E7C37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B7191-531C-4912-BC07-189D24A6F938}" type="datetimeFigureOut">
              <a:rPr lang="en-US"/>
              <a:pPr>
                <a:defRPr/>
              </a:pPr>
              <a:t>9/15/2010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A121D0-75D3-4805-9B6A-80D0016432E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F1EF4E-5F27-44E7-AC5D-E9469F5506A7}" type="datetimeFigureOut">
              <a:rPr lang="en-US"/>
              <a:pPr>
                <a:defRPr/>
              </a:pPr>
              <a:t>9/15/2010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A0210E-CC9C-44E9-8E58-0136C71EDC9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C60CEB-1889-4E6E-B418-FB371E6BB73E}" type="datetimeFigureOut">
              <a:rPr lang="en-US"/>
              <a:pPr>
                <a:defRPr/>
              </a:pPr>
              <a:t>9/15/2010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72367E-ACFD-4EF9-9555-4F47EDC391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95000"/>
                </a:scheme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E0DA-433C-4690-A440-5C2F9FD94BE6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7624-FA4F-4205-BEDE-52EB9D81E9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4680-D8CA-45B4-B4E6-1EDEBCB1FC74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955A-887F-436F-8E04-16B14F8DB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26ED-E0C5-4429-A50A-B0D4321B17E7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4DEB-DED6-4EC9-A5F3-BBEC67E56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7B74-3D11-4AC0-8FCB-635CED126C96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398E-7A33-4A90-AEF9-EAB6CB3DD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850E-9C5E-4BAB-ACE5-AED02B0D6063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1EA0-E1D3-41DF-84AB-CA0B04A40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D75793-3C11-4401-83AC-9FD2B83E3C78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8649F4-376C-47DB-84EC-02CAFFF86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382" r:id="rId2"/>
    <p:sldLayoutId id="2147484383" r:id="rId3"/>
    <p:sldLayoutId id="2147484406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4400" r:id="rId21"/>
    <p:sldLayoutId id="2147484407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A17E22-3F22-4877-B6D1-AC478CC4D91A}" type="datetimeFigureOut">
              <a:rPr lang="en-US"/>
              <a:pPr>
                <a:defRPr/>
              </a:pPr>
              <a:t>9/15/2010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A4CD388-BC10-44E1-B2F4-1EBD8B653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01" r:id="rId3"/>
    <p:sldLayoutId id="2147484402" r:id="rId4"/>
    <p:sldLayoutId id="2147484403" r:id="rId5"/>
    <p:sldLayoutId id="2147484410" r:id="rId6"/>
    <p:sldLayoutId id="2147484411" r:id="rId7"/>
    <p:sldLayoutId id="2147484412" r:id="rId8"/>
    <p:sldLayoutId id="2147484404" r:id="rId9"/>
    <p:sldLayoutId id="2147484413" r:id="rId10"/>
    <p:sldLayoutId id="2147484414" r:id="rId11"/>
    <p:sldLayoutId id="2147484415" r:id="rId12"/>
    <p:sldLayoutId id="2147484416" r:id="rId13"/>
    <p:sldLayoutId id="2147484417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838200" y="685800"/>
            <a:ext cx="7499350" cy="2286000"/>
          </a:xfrm>
        </p:spPr>
      </p:pic>
      <p:pic>
        <p:nvPicPr>
          <p:cNvPr id="20483" name="Picture 4" descr="KIPP Baltimor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83058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KIPP Baltimore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1"/>
          </p:nvPr>
        </p:nvSpPr>
        <p:spPr>
          <a:xfrm>
            <a:off x="3048000" y="1981200"/>
            <a:ext cx="5638800" cy="4625975"/>
          </a:xfrm>
        </p:spPr>
        <p:txBody>
          <a:bodyPr/>
          <a:lstStyle/>
          <a:p>
            <a:pPr indent="119063">
              <a:spcBef>
                <a:spcPct val="0"/>
              </a:spcBef>
              <a:buFont typeface="Wingdings 2" pitchFamily="18" charset="2"/>
              <a:buNone/>
            </a:pPr>
            <a:r>
              <a:rPr lang="en-US" sz="3200" b="1" dirty="0" smtClean="0"/>
              <a:t>Mission</a:t>
            </a:r>
            <a:r>
              <a:rPr lang="en-US" sz="3200" dirty="0" smtClean="0"/>
              <a:t>: The mission of KIPP Baltimore is to create and operate </a:t>
            </a:r>
            <a:r>
              <a:rPr lang="en-US" sz="3200" b="1" dirty="0" smtClean="0"/>
              <a:t>public schools </a:t>
            </a:r>
            <a:r>
              <a:rPr lang="en-US" sz="3200" dirty="0" smtClean="0"/>
              <a:t>in Baltimore City that lead students from </a:t>
            </a:r>
            <a:r>
              <a:rPr lang="en-US" sz="3200" b="1" dirty="0" smtClean="0"/>
              <a:t>low socioeconomic backgrounds </a:t>
            </a:r>
            <a:r>
              <a:rPr lang="en-US" sz="3200" dirty="0" smtClean="0"/>
              <a:t>and a diversity of skill levels to attend and succeed in four-year </a:t>
            </a:r>
            <a:r>
              <a:rPr lang="en-US" sz="3200" b="1" dirty="0" smtClean="0"/>
              <a:t>colleges </a:t>
            </a:r>
            <a:r>
              <a:rPr lang="en-US" sz="3200" dirty="0" smtClean="0"/>
              <a:t>and beyond.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5746" b="5746"/>
          <a:stretch>
            <a:fillRect/>
          </a:stretch>
        </p:blipFill>
        <p:spPr>
          <a:xfrm>
            <a:off x="152400" y="1905000"/>
            <a:ext cx="2857500" cy="3800475"/>
          </a:xfrm>
          <a:ln w="9525"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KIPP Baltimore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1"/>
          </p:nvPr>
        </p:nvSpPr>
        <p:spPr>
          <a:xfrm>
            <a:off x="3048000" y="1981200"/>
            <a:ext cx="5638800" cy="4625975"/>
          </a:xfrm>
        </p:spPr>
        <p:txBody>
          <a:bodyPr/>
          <a:lstStyle/>
          <a:p>
            <a:pPr indent="119063">
              <a:spcBef>
                <a:spcPct val="0"/>
              </a:spcBef>
            </a:pPr>
            <a:r>
              <a:rPr lang="en-US" sz="2600" b="1" dirty="0" smtClean="0"/>
              <a:t>Vision</a:t>
            </a:r>
            <a:r>
              <a:rPr lang="en-US" sz="2600" dirty="0" smtClean="0"/>
              <a:t>: KIPP Baltimore board and staff members and students and their families </a:t>
            </a:r>
            <a:r>
              <a:rPr lang="en-US" sz="2600" b="1" dirty="0" smtClean="0"/>
              <a:t>work hard </a:t>
            </a:r>
            <a:r>
              <a:rPr lang="en-US" sz="2600" dirty="0" smtClean="0"/>
              <a:t>to bring about the time when </a:t>
            </a:r>
            <a:r>
              <a:rPr lang="en-US" sz="2600" b="1" dirty="0" smtClean="0"/>
              <a:t>all schools </a:t>
            </a:r>
            <a:r>
              <a:rPr lang="en-US" sz="2600" dirty="0" smtClean="0"/>
              <a:t>in Baltimore will be committed to doing </a:t>
            </a:r>
            <a:r>
              <a:rPr lang="en-US" sz="2600" b="1" dirty="0" smtClean="0"/>
              <a:t>whatever it takes </a:t>
            </a:r>
            <a:r>
              <a:rPr lang="en-US" sz="2600" dirty="0" smtClean="0"/>
              <a:t>to lead </a:t>
            </a:r>
            <a:r>
              <a:rPr lang="en-US" sz="2600" b="1" dirty="0" smtClean="0"/>
              <a:t>all students </a:t>
            </a:r>
            <a:r>
              <a:rPr lang="en-US" sz="2600" dirty="0" smtClean="0"/>
              <a:t>to attain the values, knowledge, skills, and habits necessary to live and work in ways that afford them power, </a:t>
            </a:r>
            <a:r>
              <a:rPr lang="en-US" sz="2600" b="1" dirty="0" smtClean="0"/>
              <a:t>freedom</a:t>
            </a:r>
            <a:r>
              <a:rPr lang="en-US" sz="2600" dirty="0" smtClean="0"/>
              <a:t>, and choices and that make our city, country, and world </a:t>
            </a:r>
            <a:r>
              <a:rPr lang="en-US" sz="2600" b="1" dirty="0" smtClean="0"/>
              <a:t>better</a:t>
            </a:r>
            <a:r>
              <a:rPr lang="en-US" sz="2600" dirty="0" smtClean="0"/>
              <a:t> places for </a:t>
            </a:r>
            <a:r>
              <a:rPr lang="en-US" sz="2600" b="1" dirty="0" smtClean="0"/>
              <a:t>all people</a:t>
            </a:r>
            <a:r>
              <a:rPr lang="en-US" sz="2600" dirty="0" smtClean="0"/>
              <a:t>.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5746" b="5746"/>
          <a:stretch>
            <a:fillRect/>
          </a:stretch>
        </p:blipFill>
        <p:spPr>
          <a:xfrm>
            <a:off x="152400" y="1905000"/>
            <a:ext cx="2857500" cy="3800475"/>
          </a:xfrm>
          <a:ln w="9525">
            <a:noFill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1524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KIPP Baltimore Values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5746" b="5746"/>
          <a:stretch>
            <a:fillRect/>
          </a:stretch>
        </p:blipFill>
        <p:spPr>
          <a:xfrm>
            <a:off x="152400" y="1905000"/>
            <a:ext cx="2857500" cy="3800475"/>
          </a:xfrm>
          <a:ln w="9525">
            <a:noFill/>
          </a:ln>
          <a:effectLst/>
        </p:spPr>
      </p:pic>
      <p:sp>
        <p:nvSpPr>
          <p:cNvPr id="2458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91000" y="2514600"/>
            <a:ext cx="3124200" cy="3810000"/>
          </a:xfrm>
        </p:spPr>
        <p:txBody>
          <a:bodyPr/>
          <a:lstStyle/>
          <a:p>
            <a:pPr algn="ctr"/>
            <a:r>
              <a:rPr lang="en-US" sz="2400" b="1" u="sng" dirty="0" smtClean="0">
                <a:latin typeface="Garamond" pitchFamily="18" charset="0"/>
              </a:rPr>
              <a:t>F.I.R.E.</a:t>
            </a:r>
          </a:p>
          <a:p>
            <a:pPr algn="ctr"/>
            <a:endParaRPr lang="en-US" sz="2000" b="1" u="sng" dirty="0" smtClean="0">
              <a:latin typeface="Garamond" pitchFamily="18" charset="0"/>
            </a:endParaRPr>
          </a:p>
          <a:p>
            <a:pPr algn="ctr"/>
            <a:r>
              <a:rPr lang="en-US" sz="2400" b="1" u="sng" dirty="0" smtClean="0">
                <a:latin typeface="Garamond" pitchFamily="18" charset="0"/>
              </a:rPr>
              <a:t>F</a:t>
            </a:r>
            <a:r>
              <a:rPr lang="en-US" sz="2400" b="1" dirty="0" smtClean="0">
                <a:latin typeface="Garamond" pitchFamily="18" charset="0"/>
              </a:rPr>
              <a:t>un</a:t>
            </a:r>
          </a:p>
          <a:p>
            <a:pPr algn="ctr"/>
            <a:endParaRPr lang="en-US" sz="2000" b="1" dirty="0" smtClean="0">
              <a:latin typeface="Garamond" pitchFamily="18" charset="0"/>
            </a:endParaRPr>
          </a:p>
          <a:p>
            <a:pPr algn="ctr"/>
            <a:r>
              <a:rPr lang="en-US" sz="2400" b="1" u="sng" dirty="0" smtClean="0">
                <a:latin typeface="Garamond" pitchFamily="18" charset="0"/>
              </a:rPr>
              <a:t>I</a:t>
            </a:r>
            <a:r>
              <a:rPr lang="en-US" sz="2400" b="1" dirty="0" smtClean="0">
                <a:latin typeface="Garamond" pitchFamily="18" charset="0"/>
              </a:rPr>
              <a:t>mprovement</a:t>
            </a:r>
          </a:p>
          <a:p>
            <a:pPr algn="ctr"/>
            <a:endParaRPr lang="en-US" sz="2000" b="1" dirty="0" smtClean="0">
              <a:latin typeface="Garamond" pitchFamily="18" charset="0"/>
            </a:endParaRPr>
          </a:p>
          <a:p>
            <a:pPr algn="ctr"/>
            <a:r>
              <a:rPr lang="en-US" sz="2400" b="1" u="sng" dirty="0" smtClean="0">
                <a:latin typeface="Garamond" pitchFamily="18" charset="0"/>
              </a:rPr>
              <a:t>R</a:t>
            </a:r>
            <a:r>
              <a:rPr lang="en-US" sz="2400" b="1" dirty="0" smtClean="0">
                <a:latin typeface="Garamond" pitchFamily="18" charset="0"/>
              </a:rPr>
              <a:t>elationships</a:t>
            </a:r>
          </a:p>
          <a:p>
            <a:pPr algn="ctr"/>
            <a:endParaRPr lang="en-US" sz="2000" b="1" dirty="0" smtClean="0">
              <a:latin typeface="Garamond" pitchFamily="18" charset="0"/>
            </a:endParaRPr>
          </a:p>
          <a:p>
            <a:pPr algn="ctr"/>
            <a:r>
              <a:rPr lang="en-US" sz="2400" b="1" u="sng" dirty="0" smtClean="0">
                <a:latin typeface="Garamond" pitchFamily="18" charset="0"/>
              </a:rPr>
              <a:t>E</a:t>
            </a:r>
            <a:r>
              <a:rPr lang="en-US" sz="2400" b="1" dirty="0" smtClean="0">
                <a:latin typeface="Garamond" pitchFamily="18" charset="0"/>
              </a:rPr>
              <a:t>xcellence</a:t>
            </a:r>
            <a:endParaRPr lang="en-US" sz="2400" b="1" u="sng" dirty="0" smtClean="0">
              <a:latin typeface="Garamond" pitchFamily="18" charset="0"/>
            </a:endParaRPr>
          </a:p>
        </p:txBody>
      </p:sp>
      <p:pic>
        <p:nvPicPr>
          <p:cNvPr id="24581" name="Picture 1" descr="j03893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73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229600" cy="8382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KIPP Founding</a:t>
            </a:r>
          </a:p>
        </p:txBody>
      </p:sp>
      <p:pic>
        <p:nvPicPr>
          <p:cNvPr id="26627" name="Picture 8" descr="AcademyHoustonLog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905000"/>
            <a:ext cx="3000375" cy="1200150"/>
          </a:xfrm>
          <a:noFill/>
        </p:spPr>
      </p:pic>
      <p:pic>
        <p:nvPicPr>
          <p:cNvPr id="26628" name="Picture 10" descr="AcademyNYLogo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1219200"/>
            <a:ext cx="1905000" cy="1846263"/>
          </a:xfrm>
          <a:noFill/>
        </p:spPr>
      </p:pic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5867400" y="3048000"/>
            <a:ext cx="279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KIPP Academy South Bronx</a:t>
            </a: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304800" y="30480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rbel" pitchFamily="34" charset="0"/>
              </a:rPr>
              <a:t>KIPP Academy Houston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914400" y="3505200"/>
            <a:ext cx="73152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orbel" pitchFamily="34" charset="0"/>
              </a:rPr>
              <a:t>1994</a:t>
            </a:r>
            <a:r>
              <a:rPr lang="en-US" sz="2400" dirty="0">
                <a:latin typeface="Corbel" pitchFamily="34" charset="0"/>
              </a:rPr>
              <a:t> -- Mike Feinberg and Dave Levin launched a fifth-grade public school program in inner-city Houston, TX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Corbel" pitchFamily="34" charset="0"/>
              </a:rPr>
              <a:t>1995</a:t>
            </a:r>
            <a:r>
              <a:rPr lang="en-US" sz="2400" dirty="0">
                <a:latin typeface="Corbel" pitchFamily="34" charset="0"/>
              </a:rPr>
              <a:t> – Creation of KIPP Academy Middle School, and KIPP Academy South Bronx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Corbel" pitchFamily="34" charset="0"/>
              </a:rPr>
              <a:t>2000</a:t>
            </a:r>
            <a:r>
              <a:rPr lang="en-US" sz="2400" dirty="0">
                <a:latin typeface="Corbel" pitchFamily="34" charset="0"/>
              </a:rPr>
              <a:t> – Formation of the KIPP Foundation with the generous support of Don and Doris Fisher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100" smtClean="0"/>
              <a:t>The KIPP Network –</a:t>
            </a:r>
            <a:r>
              <a:rPr lang="en-US" smtClean="0"/>
              <a:t> Geographic Reach</a:t>
            </a:r>
          </a:p>
        </p:txBody>
      </p:sp>
      <p:pic>
        <p:nvPicPr>
          <p:cNvPr id="27651" name="Picture 120" descr="kippmap2009-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752600"/>
            <a:ext cx="6348413" cy="3300413"/>
          </a:xfrm>
          <a:noFill/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066800" y="5065713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914400" y="51181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i="1" dirty="0">
                <a:latin typeface="Corbel" pitchFamily="34" charset="0"/>
              </a:rPr>
              <a:t>With schools in almost every major area of the country, KIPP has the </a:t>
            </a:r>
            <a:r>
              <a:rPr lang="en-US" sz="2000" b="1" i="1" dirty="0">
                <a:latin typeface="Corbel" pitchFamily="34" charset="0"/>
              </a:rPr>
              <a:t>most expansive national footprint of college-preparatory public schools </a:t>
            </a:r>
            <a:r>
              <a:rPr lang="en-US" sz="2000" i="1" dirty="0">
                <a:latin typeface="Corbel" pitchFamily="34" charset="0"/>
              </a:rPr>
              <a:t>in the U.S. </a:t>
            </a:r>
            <a:r>
              <a:rPr lang="en-US" sz="2000" i="1" dirty="0">
                <a:latin typeface="+mj-lt"/>
              </a:rPr>
              <a:t>There are currently </a:t>
            </a:r>
            <a:r>
              <a:rPr lang="en-US" sz="2000" i="1" dirty="0" smtClean="0">
                <a:latin typeface="+mj-lt"/>
              </a:rPr>
              <a:t>99 KIPP </a:t>
            </a:r>
            <a:r>
              <a:rPr lang="en-US" sz="2000" i="1" dirty="0">
                <a:latin typeface="+mj-lt"/>
              </a:rPr>
              <a:t>public schools in </a:t>
            </a:r>
            <a:r>
              <a:rPr lang="en-US" sz="2000" i="1" dirty="0" smtClean="0">
                <a:latin typeface="+mj-lt"/>
              </a:rPr>
              <a:t>20 </a:t>
            </a:r>
            <a:r>
              <a:rPr lang="en-US" sz="2000" i="1" dirty="0">
                <a:latin typeface="+mj-lt"/>
              </a:rPr>
              <a:t>states and the District of Columbia enrolling around </a:t>
            </a:r>
            <a:r>
              <a:rPr lang="en-US" sz="2000" i="1" dirty="0" smtClean="0">
                <a:latin typeface="+mj-lt"/>
              </a:rPr>
              <a:t>26,000 </a:t>
            </a:r>
            <a:r>
              <a:rPr lang="en-US" sz="2000" i="1" dirty="0">
                <a:latin typeface="+mj-lt"/>
              </a:rPr>
              <a:t>students.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100" dirty="0" smtClean="0"/>
              <a:t>KIPP Core Operating Principles:    </a:t>
            </a:r>
            <a:br>
              <a:rPr lang="en-US" sz="4100" dirty="0" smtClean="0"/>
            </a:br>
            <a:r>
              <a:rPr lang="en-US" sz="4100" dirty="0" smtClean="0"/>
              <a:t>The Five Pillars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676399"/>
            <a:ext cx="8610600" cy="4953001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b="1" dirty="0" smtClean="0"/>
              <a:t>High Expectations</a:t>
            </a:r>
            <a:r>
              <a:rPr lang="en-US" dirty="0" smtClean="0"/>
              <a:t> </a:t>
            </a:r>
            <a:r>
              <a:rPr lang="en-US" sz="1600" dirty="0" smtClean="0"/>
              <a:t>--</a:t>
            </a:r>
            <a:r>
              <a:rPr lang="en-US" dirty="0" smtClean="0"/>
              <a:t> </a:t>
            </a:r>
            <a:r>
              <a:rPr lang="en-US" sz="2200" dirty="0" smtClean="0"/>
              <a:t>KIPP schools have clearly defined and measurable high expectations for academic achievement and conduct that make no excuses based on the students' backgrounds.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b="1" dirty="0" smtClean="0"/>
              <a:t>Choice and Commitment</a:t>
            </a:r>
            <a:r>
              <a:rPr lang="en-US" dirty="0" smtClean="0"/>
              <a:t> </a:t>
            </a:r>
            <a:r>
              <a:rPr lang="en-US" sz="1800" dirty="0" smtClean="0"/>
              <a:t>--</a:t>
            </a:r>
            <a:r>
              <a:rPr lang="en-US" sz="2000" dirty="0" smtClean="0"/>
              <a:t> </a:t>
            </a:r>
            <a:r>
              <a:rPr lang="en-US" sz="2200" dirty="0" smtClean="0"/>
              <a:t>No one is assigned or forced to attend a KIPP school. Everyone must make and uphold a commitment to the school and to each other to put in the time and effort required to achieve success.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b="1" dirty="0" smtClean="0"/>
              <a:t>More Time</a:t>
            </a:r>
            <a:r>
              <a:rPr lang="en-US" dirty="0" smtClean="0"/>
              <a:t> </a:t>
            </a:r>
            <a:r>
              <a:rPr lang="en-US" sz="1800" dirty="0" smtClean="0"/>
              <a:t>– </a:t>
            </a:r>
            <a:r>
              <a:rPr lang="en-US" sz="2200" dirty="0" smtClean="0"/>
              <a:t>KIPP students are in school on average more than 50% more time than their traditional public school peers.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b="1" dirty="0" smtClean="0"/>
              <a:t>Power to Lead</a:t>
            </a:r>
            <a:r>
              <a:rPr lang="en-US" dirty="0" smtClean="0"/>
              <a:t> – </a:t>
            </a:r>
            <a:r>
              <a:rPr lang="en-US" sz="2200" dirty="0" smtClean="0"/>
              <a:t>KIPP School Leaders have control over their school budget and personnel. 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b="1" dirty="0" smtClean="0"/>
              <a:t>Focus on Results</a:t>
            </a:r>
            <a:r>
              <a:rPr lang="en-US" dirty="0" smtClean="0"/>
              <a:t> </a:t>
            </a:r>
            <a:r>
              <a:rPr lang="en-US" sz="1800" dirty="0" smtClean="0"/>
              <a:t>-- </a:t>
            </a:r>
            <a:r>
              <a:rPr lang="en-US" sz="2200" dirty="0" smtClean="0"/>
              <a:t>KIPP schools relentlessly focus on high student performance on standardized tests and other objective measures.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KIPP Baltimore Schools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533400" y="3733800"/>
          <a:ext cx="2001838" cy="2590800"/>
        </p:xfrm>
        <a:graphic>
          <a:graphicData uri="http://schemas.openxmlformats.org/presentationml/2006/ole">
            <p:oleObj spid="_x0000_s95235" name="Acrobat Document" r:id="rId3" imgW="5830114" imgH="7542857" progId="AcroExch.Document.7">
              <p:embed/>
            </p:oleObj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2590800" y="1752600"/>
            <a:ext cx="61722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orbel" pitchFamily="34" charset="0"/>
              </a:rPr>
              <a:t>KIPP Ujima Village Academy</a:t>
            </a:r>
            <a:r>
              <a:rPr lang="en-US" sz="2000" dirty="0">
                <a:latin typeface="Corbel" pitchFamily="34" charset="0"/>
              </a:rPr>
              <a:t> (KUVA</a:t>
            </a:r>
            <a:r>
              <a:rPr lang="en-US" sz="2000" dirty="0" smtClean="0">
                <a:latin typeface="Corbel" pitchFamily="34" charset="0"/>
              </a:rPr>
              <a:t>)</a:t>
            </a:r>
          </a:p>
          <a:p>
            <a:r>
              <a:rPr lang="en-US" sz="2000" dirty="0" smtClean="0">
                <a:latin typeface="Corbel" pitchFamily="34" charset="0"/>
              </a:rPr>
              <a:t>4701 </a:t>
            </a:r>
            <a:r>
              <a:rPr lang="en-US" sz="2000" dirty="0" err="1" smtClean="0">
                <a:latin typeface="Corbel" pitchFamily="34" charset="0"/>
              </a:rPr>
              <a:t>Greenspring</a:t>
            </a:r>
            <a:r>
              <a:rPr lang="en-US" sz="2000" dirty="0" smtClean="0">
                <a:latin typeface="Corbel" pitchFamily="34" charset="0"/>
              </a:rPr>
              <a:t> Avenue, Baltimore City</a:t>
            </a:r>
            <a:endParaRPr lang="en-US" sz="2000" dirty="0">
              <a:latin typeface="Corbel" pitchFamily="34" charset="0"/>
            </a:endParaRPr>
          </a:p>
          <a:p>
            <a:r>
              <a:rPr lang="en-US" sz="2000" dirty="0">
                <a:latin typeface="Corbel" pitchFamily="34" charset="0"/>
              </a:rPr>
              <a:t>Opened in 2002</a:t>
            </a:r>
          </a:p>
          <a:p>
            <a:r>
              <a:rPr lang="en-US" sz="2000" dirty="0" smtClean="0">
                <a:latin typeface="Corbel" pitchFamily="34" charset="0"/>
              </a:rPr>
              <a:t>Grades 5-8</a:t>
            </a:r>
          </a:p>
          <a:p>
            <a:r>
              <a:rPr lang="en-US" sz="2000" dirty="0" smtClean="0">
                <a:latin typeface="Corbel" pitchFamily="34" charset="0"/>
              </a:rPr>
              <a:t>Currently serves 385 students in 2010-11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2590800" y="4114800"/>
            <a:ext cx="6172200" cy="16312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orbel" pitchFamily="34" charset="0"/>
              </a:rPr>
              <a:t>KIPP Harmony Academy</a:t>
            </a:r>
            <a:r>
              <a:rPr lang="en-US" sz="2000" dirty="0">
                <a:latin typeface="Corbel" pitchFamily="34" charset="0"/>
              </a:rPr>
              <a:t> (KHA</a:t>
            </a:r>
            <a:r>
              <a:rPr lang="en-US" sz="2000" dirty="0" smtClean="0">
                <a:latin typeface="Corbel" pitchFamily="34" charset="0"/>
              </a:rPr>
              <a:t>)</a:t>
            </a:r>
          </a:p>
          <a:p>
            <a:r>
              <a:rPr lang="en-US" sz="2000" dirty="0" smtClean="0">
                <a:latin typeface="Corbel" pitchFamily="34" charset="0"/>
              </a:rPr>
              <a:t>2810 Shirley Avenue, Baltimore City</a:t>
            </a:r>
            <a:endParaRPr lang="en-US" sz="2000" dirty="0">
              <a:latin typeface="Corbel" pitchFamily="34" charset="0"/>
            </a:endParaRPr>
          </a:p>
          <a:p>
            <a:r>
              <a:rPr lang="en-US" sz="2000" dirty="0" smtClean="0">
                <a:latin typeface="Corbel" pitchFamily="34" charset="0"/>
              </a:rPr>
              <a:t>Opened </a:t>
            </a:r>
            <a:r>
              <a:rPr lang="en-US" sz="2000" dirty="0">
                <a:latin typeface="Corbel" pitchFamily="34" charset="0"/>
              </a:rPr>
              <a:t>in August </a:t>
            </a:r>
            <a:r>
              <a:rPr lang="en-US" sz="2000" dirty="0" smtClean="0">
                <a:latin typeface="Corbel" pitchFamily="34" charset="0"/>
              </a:rPr>
              <a:t>2009</a:t>
            </a:r>
          </a:p>
          <a:p>
            <a:r>
              <a:rPr lang="en-US" sz="2000" dirty="0" smtClean="0">
                <a:latin typeface="Corbel" pitchFamily="34" charset="0"/>
              </a:rPr>
              <a:t>Currently grades K-1; will grow to K-4</a:t>
            </a:r>
          </a:p>
          <a:p>
            <a:r>
              <a:rPr lang="en-US" sz="2000" dirty="0" smtClean="0">
                <a:latin typeface="Corbel" pitchFamily="34" charset="0"/>
              </a:rPr>
              <a:t>Currently serves 250 students in 2010-11; will serve 600</a:t>
            </a:r>
          </a:p>
        </p:txBody>
      </p:sp>
      <p:pic>
        <p:nvPicPr>
          <p:cNvPr id="7" name="Picture 6" descr="KIPP Ujima logo - no background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981200"/>
            <a:ext cx="1524000" cy="19837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C0C0C0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C0C0C0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C0C0C0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0</TotalTime>
  <Words>441</Words>
  <Application>Microsoft Office PowerPoint</Application>
  <PresentationFormat>On-screen Show (4:3)</PresentationFormat>
  <Paragraphs>43</Paragraphs>
  <Slides>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Classic photo album</vt:lpstr>
      <vt:lpstr>Module</vt:lpstr>
      <vt:lpstr>Acrobat Document</vt:lpstr>
      <vt:lpstr>Slide 1</vt:lpstr>
      <vt:lpstr>KIPP Baltimore</vt:lpstr>
      <vt:lpstr>KIPP Baltimore</vt:lpstr>
      <vt:lpstr>KIPP Baltimore Values</vt:lpstr>
      <vt:lpstr>KIPP Founding</vt:lpstr>
      <vt:lpstr>The KIPP Network – Geographic Reach</vt:lpstr>
      <vt:lpstr>KIPP Core Operating Principles:     The Five Pillars</vt:lpstr>
      <vt:lpstr>KIPP Baltimore Schools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16</cp:revision>
  <dcterms:created xsi:type="dcterms:W3CDTF">2008-09-22T16:10:58Z</dcterms:created>
  <dcterms:modified xsi:type="dcterms:W3CDTF">2010-09-15T13:15:08Z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TC101769231033</vt:lpwstr>
  </property>
</Properties>
</file>