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87" r:id="rId2"/>
    <p:sldId id="285" r:id="rId3"/>
    <p:sldId id="258" r:id="rId4"/>
    <p:sldId id="288" r:id="rId5"/>
    <p:sldId id="289" r:id="rId6"/>
    <p:sldId id="260" r:id="rId7"/>
    <p:sldId id="290" r:id="rId8"/>
    <p:sldId id="291" r:id="rId9"/>
    <p:sldId id="292" r:id="rId10"/>
    <p:sldId id="293" r:id="rId11"/>
    <p:sldId id="259" r:id="rId12"/>
    <p:sldId id="294" r:id="rId13"/>
    <p:sldId id="295" r:id="rId14"/>
    <p:sldId id="296" r:id="rId15"/>
    <p:sldId id="261" r:id="rId16"/>
    <p:sldId id="297" r:id="rId17"/>
    <p:sldId id="299" r:id="rId18"/>
    <p:sldId id="262" r:id="rId19"/>
    <p:sldId id="298" r:id="rId20"/>
    <p:sldId id="300" r:id="rId21"/>
    <p:sldId id="263" r:id="rId22"/>
    <p:sldId id="301" r:id="rId23"/>
    <p:sldId id="303" r:id="rId24"/>
    <p:sldId id="305" r:id="rId25"/>
    <p:sldId id="304" r:id="rId26"/>
    <p:sldId id="264" r:id="rId27"/>
    <p:sldId id="306" r:id="rId28"/>
    <p:sldId id="307" r:id="rId29"/>
    <p:sldId id="308" r:id="rId30"/>
    <p:sldId id="309" r:id="rId31"/>
    <p:sldId id="257" r:id="rId32"/>
    <p:sldId id="310" r:id="rId33"/>
    <p:sldId id="311" r:id="rId34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04" autoAdjust="0"/>
    <p:restoredTop sz="94660"/>
  </p:normalViewPr>
  <p:slideViewPr>
    <p:cSldViewPr>
      <p:cViewPr>
        <p:scale>
          <a:sx n="100" d="100"/>
          <a:sy n="100" d="100"/>
        </p:scale>
        <p:origin x="-222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1998" y="-96"/>
      </p:cViewPr>
      <p:guideLst>
        <p:guide orient="horz" pos="2932"/>
        <p:guide pos="221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3" tIns="46656" rIns="93313" bIns="4665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13" tIns="46656" rIns="93313" bIns="46656" rtlCol="0"/>
          <a:lstStyle>
            <a:lvl1pPr algn="r">
              <a:defRPr sz="1200"/>
            </a:lvl1pPr>
          </a:lstStyle>
          <a:p>
            <a:fld id="{7A3F960E-D39F-4444-B377-990BC874A631}" type="datetimeFigureOut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13" tIns="46656" rIns="93313" bIns="4665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13" tIns="46656" rIns="93313" bIns="46656" rtlCol="0" anchor="b"/>
          <a:lstStyle>
            <a:lvl1pPr algn="r">
              <a:defRPr sz="1200"/>
            </a:lvl1pPr>
          </a:lstStyle>
          <a:p>
            <a:fld id="{A364D4D9-2CFC-4180-AE65-C20A0FC1085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390209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3" tIns="46656" rIns="93313" bIns="4665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13" tIns="46656" rIns="93313" bIns="46656" rtlCol="0"/>
          <a:lstStyle>
            <a:lvl1pPr algn="r">
              <a:defRPr sz="1200"/>
            </a:lvl1pPr>
          </a:lstStyle>
          <a:p>
            <a:fld id="{12F9295F-DC48-442E-B7C0-325A8947FF49}" type="datetimeFigureOut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6913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3" tIns="46656" rIns="93313" bIns="4665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13" tIns="46656" rIns="93313" bIns="4665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13" tIns="46656" rIns="93313" bIns="4665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13" tIns="46656" rIns="93313" bIns="46656" rtlCol="0" anchor="b"/>
          <a:lstStyle>
            <a:lvl1pPr algn="r">
              <a:defRPr sz="1200"/>
            </a:lvl1pPr>
          </a:lstStyle>
          <a:p>
            <a:fld id="{7805BCB5-7E27-4995-AC97-A2C55529F9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68316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406650" y="152400"/>
            <a:ext cx="2441575" cy="18319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152676" y="2136518"/>
            <a:ext cx="6641410" cy="6867369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BB05929-C88C-48C8-AE2D-5C7F7B0E0A5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388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fld id="{8D2100AA-278F-4528-A12F-389B0265859D}" type="datetime1">
              <a:rPr lang="en-US" smtClean="0"/>
              <a:pPr/>
              <a:t>10/11/2011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BCB5-7E27-4995-AC97-A2C55529F901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BCB5-7E27-4995-AC97-A2C55529F901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BCB5-7E27-4995-AC97-A2C55529F901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BCB5-7E27-4995-AC97-A2C55529F901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BCB5-7E27-4995-AC97-A2C55529F901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BCB5-7E27-4995-AC97-A2C55529F901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BCB5-7E27-4995-AC97-A2C55529F901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BCB5-7E27-4995-AC97-A2C55529F901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BCB5-7E27-4995-AC97-A2C55529F901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BCB5-7E27-4995-AC97-A2C55529F901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BCB5-7E27-4995-AC97-A2C55529F901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BCB5-7E27-4995-AC97-A2C55529F901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BCB5-7E27-4995-AC97-A2C55529F901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BCB5-7E27-4995-AC97-A2C55529F901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BCB5-7E27-4995-AC97-A2C55529F901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BCB5-7E27-4995-AC97-A2C55529F901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BCB5-7E27-4995-AC97-A2C55529F901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BCB5-7E27-4995-AC97-A2C55529F901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BCB5-7E27-4995-AC97-A2C55529F901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BCB5-7E27-4995-AC97-A2C55529F901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BCB5-7E27-4995-AC97-A2C55529F901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BCB5-7E27-4995-AC97-A2C55529F901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BCB5-7E27-4995-AC97-A2C55529F901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BCB5-7E27-4995-AC97-A2C55529F901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BCB5-7E27-4995-AC97-A2C55529F901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BCB5-7E27-4995-AC97-A2C55529F901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BCB5-7E27-4995-AC97-A2C55529F901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BCB5-7E27-4995-AC97-A2C55529F901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BCB5-7E27-4995-AC97-A2C55529F901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BCB5-7E27-4995-AC97-A2C55529F901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BCB5-7E27-4995-AC97-A2C55529F901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BCB5-7E27-4995-AC97-A2C55529F901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1FC9-5E76-4150-B223-2290F29638CD}" type="datetime1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8FA8-FA4F-4DC5-9ECA-E3A37474D9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E43C-8C45-46F8-986B-29D2E8B49F61}" type="datetime1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8FA8-FA4F-4DC5-9ECA-E3A37474D9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3556-4617-4766-9447-278A42FD9AE3}" type="datetime1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8FA8-FA4F-4DC5-9ECA-E3A37474D9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B01B6-7476-4683-BAE4-AD36ABC8AAAF}" type="datetime1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8FA8-FA4F-4DC5-9ECA-E3A37474D9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C5E5-567F-4699-BC9D-27E18A43334B}" type="datetime1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8FA8-FA4F-4DC5-9ECA-E3A37474D9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489E7-DCFC-4AE9-961E-E0D9CE5383B4}" type="datetime1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8FA8-FA4F-4DC5-9ECA-E3A37474D9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D52A-D029-414C-9197-4C41C354E1A4}" type="datetime1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8FA8-FA4F-4DC5-9ECA-E3A37474D9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23BF3-75BC-4321-9381-EB6D6C096792}" type="datetime1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8FA8-FA4F-4DC5-9ECA-E3A37474D9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A909E-42BF-4D5D-A32B-1E275515776C}" type="datetime1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8FA8-FA4F-4DC5-9ECA-E3A37474D9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4E893-64E2-4F2B-89AB-31FDD8517574}" type="datetime1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8FA8-FA4F-4DC5-9ECA-E3A37474D9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DD8B-40C9-471D-9D51-02471AEC1180}" type="datetime1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8FA8-FA4F-4DC5-9ECA-E3A37474D9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D76F9-43F5-4E09-995B-114FDB41A87E}" type="datetime1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58FA8-FA4F-4DC5-9ECA-E3A37474D9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6" descr="collag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743200"/>
            <a:ext cx="9144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Rectangle 22"/>
          <p:cNvSpPr/>
          <p:nvPr/>
        </p:nvSpPr>
        <p:spPr>
          <a:xfrm>
            <a:off x="1466850" y="1676400"/>
            <a:ext cx="6629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accent1">
                    <a:lumMod val="50000"/>
                  </a:schemeClr>
                </a:solidFill>
                <a:latin typeface="Calisto MT" pitchFamily="18" charset="0"/>
              </a:rPr>
              <a:t>From National Leader to World </a:t>
            </a:r>
            <a:r>
              <a:rPr lang="en-US" b="1" i="1" dirty="0" smtClean="0">
                <a:solidFill>
                  <a:schemeClr val="accent1">
                    <a:lumMod val="50000"/>
                  </a:schemeClr>
                </a:solidFill>
                <a:latin typeface="Calisto MT" pitchFamily="18" charset="0"/>
              </a:rPr>
              <a:t>Class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Working </a:t>
            </a:r>
            <a:r>
              <a:rPr lang="en-US" sz="1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on </a:t>
            </a:r>
            <a:r>
              <a:rPr lang="en-US" sz="1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behalf </a:t>
            </a:r>
            <a:r>
              <a:rPr lang="en-US" sz="1000" b="1" spc="-3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1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of </a:t>
            </a:r>
            <a:r>
              <a:rPr lang="en-US" sz="1000" b="1" spc="-3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nearly </a:t>
            </a:r>
            <a:r>
              <a:rPr lang="en-US" sz="1000" b="1" spc="-3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1-</a:t>
            </a:r>
            <a:r>
              <a:rPr lang="en-US" sz="1000" b="1" spc="-3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million public school students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0" y="2743200"/>
            <a:ext cx="9144000" cy="317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5" name="Picture 30" descr="MSDE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77200" y="6524625"/>
            <a:ext cx="10668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7" descr="5c567cad584523c7b71dab4625b72b5a.jpg"/>
          <p:cNvPicPr>
            <a:picLocks noChangeAspect="1"/>
          </p:cNvPicPr>
          <p:nvPr/>
        </p:nvPicPr>
        <p:blipFill>
          <a:blip r:embed="rId5" cstate="print"/>
          <a:srcRect t="4546" r="3242" b="18710"/>
          <a:stretch>
            <a:fillRect/>
          </a:stretch>
        </p:blipFill>
        <p:spPr bwMode="auto">
          <a:xfrm>
            <a:off x="0" y="2762250"/>
            <a:ext cx="1282700" cy="128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CB9118-EF23-40D5-A419-A8D0DCCB038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1" name="Title 8"/>
          <p:cNvSpPr txBox="1">
            <a:spLocks/>
          </p:cNvSpPr>
          <p:nvPr/>
        </p:nvSpPr>
        <p:spPr>
          <a:xfrm>
            <a:off x="152400" y="228600"/>
            <a:ext cx="8839200" cy="11430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Maryland’s Race to the Top Application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282706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Technology Infrastructure to Support Teaching and Learning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0" y="1371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AEB49-5509-46BB-988E-207417D4C8CD}" type="datetime1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8FA8-FA4F-4DC5-9ECA-E3A37474D947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1752600"/>
          <a:ext cx="8305800" cy="307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/>
                <a:gridCol w="48768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MSDE Project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Benefit to LEA</a:t>
                      </a:r>
                      <a:endParaRPr lang="en-US" dirty="0"/>
                    </a:p>
                  </a:txBody>
                  <a:tcPr/>
                </a:tc>
              </a:tr>
              <a:tr h="1346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Longitudinal Data System (LDS) support for LEA</a:t>
                      </a:r>
                      <a:r>
                        <a:rPr lang="en-US" baseline="0" dirty="0" smtClean="0"/>
                        <a:t> data exchange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A system to support LEAs in the collection and sharing of data for reporting and distribution (2012 – 2013)</a:t>
                      </a:r>
                      <a:endParaRPr lang="en-US" dirty="0"/>
                    </a:p>
                  </a:txBody>
                  <a:tcPr/>
                </a:tc>
              </a:tr>
              <a:tr h="1346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P-20 and Workforce Data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Integrated P-20 and workforce data warehouse to help identify programs and policies that improve student transition success (2013)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Maryland’s Race to the Top Application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0" y="1371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EA389-0C1A-4F55-AC97-7B3D8302BCB2}" type="datetime1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8FA8-FA4F-4DC5-9ECA-E3A37474D947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019800" y="3653170"/>
            <a:ext cx="304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Online Resources to Improve Classroom Instruction</a:t>
            </a:r>
            <a:endParaRPr lang="en-US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3657600" y="4087419"/>
            <a:ext cx="2362200" cy="0"/>
          </a:xfrm>
          <a:prstGeom prst="straightConnector1">
            <a:avLst/>
          </a:prstGeom>
          <a:ln w="38100">
            <a:solidFill>
              <a:schemeClr val="tx2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3429000" y="3058216"/>
            <a:ext cx="2057400" cy="1905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733800" y="3591616"/>
            <a:ext cx="1524000" cy="954107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Benefit to LEAs</a:t>
            </a:r>
            <a:endParaRPr lang="en-US" sz="28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Online Resources to Improve </a:t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>Classroom Instruction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0" y="1371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AEB49-5509-46BB-988E-207417D4C8CD}" type="datetime1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8FA8-FA4F-4DC5-9ECA-E3A37474D947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1752600"/>
          <a:ext cx="8305800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55626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MSDE Project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Benefit to LEA</a:t>
                      </a:r>
                      <a:endParaRPr lang="en-US" dirty="0"/>
                    </a:p>
                  </a:txBody>
                  <a:tcPr/>
                </a:tc>
              </a:tr>
              <a:tr h="1346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Toolkit Portal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Quality control  mechanism for  professional learning resources in Instructional Toolkit  (201</a:t>
                      </a:r>
                      <a:r>
                        <a:rPr lang="en-US" baseline="0" dirty="0" smtClean="0"/>
                        <a:t>2 – 2013)</a:t>
                      </a:r>
                      <a:endParaRPr lang="en-US" dirty="0" smtClean="0"/>
                    </a:p>
                  </a:txBody>
                  <a:tcPr/>
                </a:tc>
              </a:tr>
              <a:tr h="1346200">
                <a:tc>
                  <a:txBody>
                    <a:bodyPr/>
                    <a:lstStyle/>
                    <a:p>
                      <a:r>
                        <a:rPr lang="en-US" dirty="0" smtClean="0"/>
                        <a:t>Instructional Toolkit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Online instructional resources aligned with the Common Core State Curriculum (2012 – 2014)</a:t>
                      </a:r>
                      <a:endParaRPr lang="en-US" dirty="0"/>
                    </a:p>
                  </a:txBody>
                  <a:tcPr/>
                </a:tc>
              </a:tr>
              <a:tr h="1346200">
                <a:tc>
                  <a:txBody>
                    <a:bodyPr/>
                    <a:lstStyle/>
                    <a:p>
                      <a:r>
                        <a:rPr lang="en-US" dirty="0" smtClean="0"/>
                        <a:t>Formative</a:t>
                      </a:r>
                      <a:r>
                        <a:rPr lang="en-US" baseline="0" dirty="0" smtClean="0"/>
                        <a:t> Assessments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Comprehensive online formative assessment system with resources, tools, strategies, and professional development opportunities  (2012 – 2014)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Online Resources to Improve </a:t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>Classroom Instruction</a:t>
            </a:r>
            <a:endParaRPr lang="en-US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0" y="1371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AEB49-5509-46BB-988E-207417D4C8CD}" type="datetime1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8FA8-FA4F-4DC5-9ECA-E3A37474D947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1752600"/>
          <a:ext cx="8305800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55626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MSDE Project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Benefit to LEA</a:t>
                      </a:r>
                      <a:endParaRPr lang="en-US" dirty="0"/>
                    </a:p>
                  </a:txBody>
                  <a:tcPr/>
                </a:tc>
              </a:tr>
              <a:tr h="1346200">
                <a:tc>
                  <a:txBody>
                    <a:bodyPr/>
                    <a:lstStyle/>
                    <a:p>
                      <a:r>
                        <a:rPr lang="en-US" dirty="0" smtClean="0"/>
                        <a:t>STEM Support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Online hub that links teachers and students to experts in </a:t>
                      </a:r>
                      <a:r>
                        <a:rPr lang="en-US" baseline="0" dirty="0" smtClean="0"/>
                        <a:t>STEM areas (2011 – 2014)</a:t>
                      </a:r>
                      <a:endParaRPr lang="en-US" dirty="0"/>
                    </a:p>
                  </a:txBody>
                  <a:tcPr/>
                </a:tc>
              </a:tr>
              <a:tr h="1346200">
                <a:tc>
                  <a:txBody>
                    <a:bodyPr/>
                    <a:lstStyle/>
                    <a:p>
                      <a:r>
                        <a:rPr lang="en-US" dirty="0" smtClean="0"/>
                        <a:t>Test  Item</a:t>
                      </a:r>
                      <a:r>
                        <a:rPr lang="en-US" baseline="0" dirty="0" smtClean="0"/>
                        <a:t> Bank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System to house and provide educators with interim, formative, and benchmark assessments  (2012 – 2013)</a:t>
                      </a:r>
                      <a:endParaRPr lang="en-US" dirty="0"/>
                    </a:p>
                  </a:txBody>
                  <a:tcPr/>
                </a:tc>
              </a:tr>
              <a:tr h="1346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Computer-Adaptive Tests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Online computer-</a:t>
                      </a:r>
                      <a:r>
                        <a:rPr lang="en-US" baseline="0" dirty="0" smtClean="0"/>
                        <a:t>adaptive test system that provides student performance and growth information (2012 – 2013)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Online Resources to Improve </a:t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>Classroom Instruction</a:t>
            </a:r>
            <a:endParaRPr lang="en-US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0" y="1371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AEB49-5509-46BB-988E-207417D4C8CD}" type="datetime1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8FA8-FA4F-4DC5-9ECA-E3A37474D947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1752600"/>
          <a:ext cx="8305800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52578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MSDE Project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Benefit to LEA</a:t>
                      </a:r>
                      <a:endParaRPr lang="en-US" dirty="0"/>
                    </a:p>
                  </a:txBody>
                  <a:tcPr/>
                </a:tc>
              </a:tr>
              <a:tr h="1346200">
                <a:tc>
                  <a:txBody>
                    <a:bodyPr/>
                    <a:lstStyle/>
                    <a:p>
                      <a:r>
                        <a:rPr lang="en-US" dirty="0" smtClean="0"/>
                        <a:t>Adaptive Testing Units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Portable Internet </a:t>
                      </a:r>
                      <a:r>
                        <a:rPr lang="en-US" dirty="0" err="1" smtClean="0"/>
                        <a:t>WiFi</a:t>
                      </a:r>
                      <a:r>
                        <a:rPr lang="en-US" dirty="0" smtClean="0"/>
                        <a:t> devices for students to take adaptive computer-based tests </a:t>
                      </a:r>
                      <a:r>
                        <a:rPr lang="en-US" baseline="0" dirty="0" smtClean="0"/>
                        <a:t>(2013)</a:t>
                      </a:r>
                      <a:endParaRPr lang="en-US" dirty="0"/>
                    </a:p>
                  </a:txBody>
                  <a:tcPr/>
                </a:tc>
              </a:tr>
              <a:tr h="1346200">
                <a:tc>
                  <a:txBody>
                    <a:bodyPr/>
                    <a:lstStyle/>
                    <a:p>
                      <a:r>
                        <a:rPr lang="en-US" dirty="0" smtClean="0"/>
                        <a:t>Support for Instructional Intervention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dirty="0" smtClean="0"/>
                        <a:t>Teacher/student support for developing  instructional strategies and tracking performance, e.g., online learning plan with digital objectives (2012)</a:t>
                      </a:r>
                    </a:p>
                  </a:txBody>
                  <a:tcPr/>
                </a:tc>
              </a:tr>
              <a:tr h="1346200">
                <a:tc>
                  <a:txBody>
                    <a:bodyPr/>
                    <a:lstStyle/>
                    <a:p>
                      <a:r>
                        <a:rPr lang="en-US" dirty="0" smtClean="0"/>
                        <a:t>Instructional Intervention Modules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Content and activities  for a variety of online modules for enrichment and remediation  (2012 – 2013)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Maryland’s Race to the Top Application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0" y="1371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FCD02-21FF-47DF-BD0B-23758099C82B}" type="datetime1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8FA8-FA4F-4DC5-9ECA-E3A37474D947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791200" y="5029200"/>
            <a:ext cx="2838450" cy="1015663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Statewide System of Evaluation for </a:t>
            </a:r>
          </a:p>
          <a:p>
            <a:pPr algn="ctr"/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Teachers and Leaders</a:t>
            </a:r>
            <a:endParaRPr lang="en-US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3429000" y="3058216"/>
            <a:ext cx="2286000" cy="2133600"/>
            <a:chOff x="3429000" y="3058216"/>
            <a:chExt cx="2286000" cy="2133600"/>
          </a:xfrm>
        </p:grpSpPr>
        <p:cxnSp>
          <p:nvCxnSpPr>
            <p:cNvPr id="22" name="Straight Arrow Connector 21"/>
            <p:cNvCxnSpPr/>
            <p:nvPr/>
          </p:nvCxnSpPr>
          <p:spPr>
            <a:xfrm flipH="1" flipV="1">
              <a:off x="3962400" y="3591616"/>
              <a:ext cx="1752600" cy="1600200"/>
            </a:xfrm>
            <a:prstGeom prst="straightConnector1">
              <a:avLst/>
            </a:prstGeom>
            <a:ln w="38100">
              <a:solidFill>
                <a:schemeClr val="tx2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Oval 25"/>
            <p:cNvSpPr/>
            <p:nvPr/>
          </p:nvSpPr>
          <p:spPr>
            <a:xfrm>
              <a:off x="3429000" y="3058216"/>
              <a:ext cx="2057400" cy="1905000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733800" y="3591616"/>
              <a:ext cx="1524000" cy="954107"/>
            </a:xfrm>
            <a:prstGeom prst="rect">
              <a:avLst/>
            </a:prstGeom>
            <a:noFill/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/>
                <a:t>Benefit to LEAs</a:t>
              </a:r>
              <a:endParaRPr lang="en-US" sz="2800" b="1" dirty="0"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Statewide System of Evaluation for </a:t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>Teachers and Leaders</a:t>
            </a:r>
            <a:endParaRPr lang="en-US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0" y="1371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AEB49-5509-46BB-988E-207417D4C8CD}" type="datetime1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8FA8-FA4F-4DC5-9ECA-E3A37474D947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1752600"/>
          <a:ext cx="8305800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5257800"/>
              </a:tblGrid>
              <a:tr h="472314">
                <a:tc>
                  <a:txBody>
                    <a:bodyPr/>
                    <a:lstStyle/>
                    <a:p>
                      <a:r>
                        <a:rPr lang="en-US" dirty="0" smtClean="0"/>
                        <a:t>MSDE Project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Benefit to LEA</a:t>
                      </a:r>
                      <a:endParaRPr lang="en-US" dirty="0"/>
                    </a:p>
                  </a:txBody>
                  <a:tcPr/>
                </a:tc>
              </a:tr>
              <a:tr h="1668843">
                <a:tc>
                  <a:txBody>
                    <a:bodyPr/>
                    <a:lstStyle/>
                    <a:p>
                      <a:r>
                        <a:rPr lang="en-US" dirty="0" smtClean="0"/>
                        <a:t>Equating of MSA for Use on Growth 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Research on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ways  for LEAs to use MSA scores in growth measures (2011)</a:t>
                      </a:r>
                      <a:endParaRPr lang="en-US" dirty="0"/>
                    </a:p>
                  </a:txBody>
                  <a:tcPr/>
                </a:tc>
              </a:tr>
              <a:tr h="1668843">
                <a:tc>
                  <a:txBody>
                    <a:bodyPr/>
                    <a:lstStyle/>
                    <a:p>
                      <a:r>
                        <a:rPr lang="en-US" dirty="0" smtClean="0"/>
                        <a:t>Statistical Model to Measure Student Growth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Statistical approaches  (student growth percentiles and value matrices) for LEAs to use in determining student growth (2012)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Statewide System of Evaluation for </a:t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>Teachers and Leaders</a:t>
            </a:r>
            <a:endParaRPr lang="en-US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0" y="1371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AEB49-5509-46BB-988E-207417D4C8CD}" type="datetime1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8FA8-FA4F-4DC5-9ECA-E3A37474D947}" type="slidenum">
              <a:rPr lang="en-US" smtClean="0"/>
              <a:pPr/>
              <a:t>17</a:t>
            </a:fld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1752600"/>
          <a:ext cx="8305800" cy="373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5410200"/>
              </a:tblGrid>
              <a:tr h="462868">
                <a:tc>
                  <a:txBody>
                    <a:bodyPr/>
                    <a:lstStyle/>
                    <a:p>
                      <a:r>
                        <a:rPr lang="en-US" dirty="0" smtClean="0"/>
                        <a:t>MSDE Project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Benefit to LEA</a:t>
                      </a:r>
                      <a:endParaRPr lang="en-US" dirty="0"/>
                    </a:p>
                  </a:txBody>
                  <a:tcPr/>
                </a:tc>
              </a:tr>
              <a:tr h="1635466">
                <a:tc>
                  <a:txBody>
                    <a:bodyPr/>
                    <a:lstStyle/>
                    <a:p>
                      <a:r>
                        <a:rPr lang="en-US" dirty="0" smtClean="0"/>
                        <a:t>Educator Evaluation System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Mechanism for LEAs to calculate educator effectiveness (2012)</a:t>
                      </a:r>
                      <a:endParaRPr lang="en-US" dirty="0"/>
                    </a:p>
                  </a:txBody>
                  <a:tcPr/>
                </a:tc>
              </a:tr>
              <a:tr h="1635466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Governor’s Educator Effectiveness Council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Recommendations for statewide system of teacher and principal evaluation (2010 – 2012)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Maryland’s Race to the Top Application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0" y="1371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9430B-B086-4A2A-8208-393AEAC8595E}" type="datetime1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8FA8-FA4F-4DC5-9ECA-E3A37474D947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962400" y="1762816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2209800" y="5689246"/>
            <a:ext cx="449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High Quality Professional Development for Teachers and Leaders</a:t>
            </a:r>
            <a:endParaRPr lang="en-US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3429000" y="3048000"/>
            <a:ext cx="2057400" cy="2590800"/>
            <a:chOff x="3429000" y="3058216"/>
            <a:chExt cx="2057400" cy="2590800"/>
          </a:xfrm>
        </p:grpSpPr>
        <p:cxnSp>
          <p:nvCxnSpPr>
            <p:cNvPr id="45" name="Straight Arrow Connector 44"/>
            <p:cNvCxnSpPr/>
            <p:nvPr/>
          </p:nvCxnSpPr>
          <p:spPr>
            <a:xfrm flipV="1">
              <a:off x="4436800" y="3276600"/>
              <a:ext cx="0" cy="2372416"/>
            </a:xfrm>
            <a:prstGeom prst="straightConnector1">
              <a:avLst/>
            </a:prstGeom>
            <a:ln w="38100">
              <a:solidFill>
                <a:schemeClr val="tx2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Oval 46"/>
            <p:cNvSpPr/>
            <p:nvPr/>
          </p:nvSpPr>
          <p:spPr>
            <a:xfrm>
              <a:off x="3429000" y="3058216"/>
              <a:ext cx="2057400" cy="1905000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733800" y="3591616"/>
              <a:ext cx="1524000" cy="954107"/>
            </a:xfrm>
            <a:prstGeom prst="rect">
              <a:avLst/>
            </a:prstGeom>
            <a:noFill/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/>
                <a:t>Benefit to LEAs</a:t>
              </a:r>
              <a:endParaRPr lang="en-US" sz="28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High Quality Professional Development for Teachers and Leaders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0" y="1371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AEB49-5509-46BB-988E-207417D4C8CD}" type="datetime1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8FA8-FA4F-4DC5-9ECA-E3A37474D947}" type="slidenum">
              <a:rPr lang="en-US" smtClean="0"/>
              <a:pPr/>
              <a:t>19</a:t>
            </a:fld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1752600"/>
          <a:ext cx="8305800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52578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MSDE Project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Benefit to LEA</a:t>
                      </a:r>
                      <a:endParaRPr lang="en-US" dirty="0"/>
                    </a:p>
                  </a:txBody>
                  <a:tcPr/>
                </a:tc>
              </a:tr>
              <a:tr h="1346200">
                <a:tc>
                  <a:txBody>
                    <a:bodyPr/>
                    <a:lstStyle/>
                    <a:p>
                      <a:r>
                        <a:rPr lang="en-US" dirty="0" smtClean="0"/>
                        <a:t>Educator Effectiveness Academies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 quality professional development for school teams on Common Core State Curriculum and accompanying assessments  (2011 – 2014)</a:t>
                      </a:r>
                      <a:endParaRPr lang="en-US" dirty="0"/>
                    </a:p>
                  </a:txBody>
                  <a:tcPr/>
                </a:tc>
              </a:tr>
              <a:tr h="1346200">
                <a:tc>
                  <a:txBody>
                    <a:bodyPr/>
                    <a:lstStyle/>
                    <a:p>
                      <a:r>
                        <a:rPr lang="en-US" dirty="0" smtClean="0"/>
                        <a:t>Teacher Induction Academies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Training for LEA</a:t>
                      </a:r>
                      <a:r>
                        <a:rPr lang="en-US" baseline="0" dirty="0" smtClean="0"/>
                        <a:t> Induction Program Coordinators and new teacher mentors to help ensure high quality new teacher induction programs (2011 – 2013)</a:t>
                      </a:r>
                      <a:endParaRPr lang="en-US" dirty="0"/>
                    </a:p>
                  </a:txBody>
                  <a:tcPr/>
                </a:tc>
              </a:tr>
              <a:tr h="1346200">
                <a:tc>
                  <a:txBody>
                    <a:bodyPr/>
                    <a:lstStyle/>
                    <a:p>
                      <a:r>
                        <a:rPr lang="en-US" dirty="0" smtClean="0"/>
                        <a:t>Executive Officers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 Quality professional development for supervisors of principals in implementing  the new statewide system of evaluation for teachers and principals </a:t>
                      </a:r>
                    </a:p>
                    <a:p>
                      <a:r>
                        <a:rPr lang="en-US" dirty="0" smtClean="0"/>
                        <a:t>(2012 – 2013)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Maryland’s Race to the Top Application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0" y="1610416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0" y="1752600"/>
            <a:ext cx="8915400" cy="4775775"/>
            <a:chOff x="0" y="1752600"/>
            <a:chExt cx="8915400" cy="4775775"/>
          </a:xfrm>
        </p:grpSpPr>
        <p:sp>
          <p:nvSpPr>
            <p:cNvPr id="12" name="TextBox 11"/>
            <p:cNvSpPr txBox="1"/>
            <p:nvPr/>
          </p:nvSpPr>
          <p:spPr>
            <a:xfrm>
              <a:off x="5791200" y="5257800"/>
              <a:ext cx="3124200" cy="584775"/>
            </a:xfrm>
            <a:prstGeom prst="rect">
              <a:avLst/>
            </a:prstGeom>
            <a:noFill/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accent2">
                      <a:lumMod val="75000"/>
                    </a:schemeClr>
                  </a:solidFill>
                </a:rPr>
                <a:t>Statewide System of Evaluation for </a:t>
              </a:r>
            </a:p>
            <a:p>
              <a:pPr algn="ctr"/>
              <a:r>
                <a:rPr lang="en-US" sz="1600" b="1" dirty="0" smtClean="0">
                  <a:solidFill>
                    <a:schemeClr val="accent2">
                      <a:lumMod val="75000"/>
                    </a:schemeClr>
                  </a:solidFill>
                </a:rPr>
                <a:t>Teachers and Leaders</a:t>
              </a:r>
              <a:endParaRPr lang="en-US" sz="16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667000" y="5943600"/>
              <a:ext cx="3505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accent2">
                      <a:lumMod val="75000"/>
                    </a:schemeClr>
                  </a:solidFill>
                </a:rPr>
                <a:t>High Quality Professional Development for Teachers and Leaders</a:t>
              </a:r>
              <a:endParaRPr lang="en-US" sz="16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638800" y="2438400"/>
              <a:ext cx="2819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accent2">
                      <a:lumMod val="75000"/>
                    </a:schemeClr>
                  </a:solidFill>
                </a:rPr>
                <a:t>Technology Infrastructure to Support Teaching and Learning</a:t>
              </a:r>
              <a:endParaRPr lang="en-US" sz="16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019800" y="3810000"/>
              <a:ext cx="2819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accent2">
                      <a:lumMod val="75000"/>
                    </a:schemeClr>
                  </a:solidFill>
                </a:rPr>
                <a:t>Online Resources to Improve Classroom Instruction</a:t>
              </a:r>
              <a:endParaRPr lang="en-US" sz="16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590800" y="1752600"/>
              <a:ext cx="3581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accent2">
                      <a:lumMod val="75000"/>
                    </a:schemeClr>
                  </a:solidFill>
                </a:rPr>
                <a:t>Rigorous Curriculum and Assessments for World-Class Students</a:t>
              </a:r>
              <a:endParaRPr lang="en-US" sz="16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52400" y="2438400"/>
              <a:ext cx="3429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accent2">
                      <a:lumMod val="75000"/>
                    </a:schemeClr>
                  </a:solidFill>
                </a:rPr>
                <a:t>Technical </a:t>
              </a:r>
              <a:r>
                <a:rPr lang="en-US" sz="1600" b="1" dirty="0">
                  <a:solidFill>
                    <a:schemeClr val="accent2">
                      <a:lumMod val="75000"/>
                    </a:schemeClr>
                  </a:solidFill>
                </a:rPr>
                <a:t>A</a:t>
              </a:r>
              <a:r>
                <a:rPr lang="en-US" sz="1600" b="1" dirty="0" smtClean="0">
                  <a:solidFill>
                    <a:schemeClr val="accent2">
                      <a:lumMod val="75000"/>
                    </a:schemeClr>
                  </a:solidFill>
                </a:rPr>
                <a:t>ssistance, Feedback, </a:t>
              </a:r>
            </a:p>
            <a:p>
              <a:pPr algn="ctr"/>
              <a:r>
                <a:rPr lang="en-US" sz="1600" b="1" dirty="0" smtClean="0">
                  <a:solidFill>
                    <a:schemeClr val="accent2">
                      <a:lumMod val="75000"/>
                    </a:schemeClr>
                  </a:solidFill>
                </a:rPr>
                <a:t>and Evaluation</a:t>
              </a:r>
              <a:endParaRPr lang="en-US" sz="16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28600" y="5257800"/>
              <a:ext cx="3124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accent2">
                      <a:lumMod val="75000"/>
                    </a:schemeClr>
                  </a:solidFill>
                </a:rPr>
                <a:t>Effective Teachers and Leaders in All Schools</a:t>
              </a:r>
              <a:endParaRPr lang="en-US" sz="16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0" y="3810000"/>
              <a:ext cx="2819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accent2">
                      <a:lumMod val="75000"/>
                    </a:schemeClr>
                  </a:solidFill>
                </a:rPr>
                <a:t>Attention to Low-Achieving Schools</a:t>
              </a:r>
              <a:endParaRPr lang="en-US" sz="16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819400" y="2525822"/>
            <a:ext cx="3200400" cy="3123194"/>
            <a:chOff x="2819400" y="2525822"/>
            <a:chExt cx="3200400" cy="3123194"/>
          </a:xfrm>
        </p:grpSpPr>
        <p:cxnSp>
          <p:nvCxnSpPr>
            <p:cNvPr id="30" name="Straight Arrow Connector 29"/>
            <p:cNvCxnSpPr/>
            <p:nvPr/>
          </p:nvCxnSpPr>
          <p:spPr>
            <a:xfrm flipH="1" flipV="1">
              <a:off x="3162300" y="2982016"/>
              <a:ext cx="2552700" cy="2209800"/>
            </a:xfrm>
            <a:prstGeom prst="straightConnector1">
              <a:avLst/>
            </a:prstGeom>
            <a:ln w="38100">
              <a:solidFill>
                <a:schemeClr val="tx2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H="1">
              <a:off x="3162300" y="2982016"/>
              <a:ext cx="2400300" cy="2209800"/>
            </a:xfrm>
            <a:prstGeom prst="straightConnector1">
              <a:avLst/>
            </a:prstGeom>
            <a:ln w="38100">
              <a:solidFill>
                <a:schemeClr val="tx2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flipV="1">
              <a:off x="4436800" y="2525822"/>
              <a:ext cx="20900" cy="3123194"/>
            </a:xfrm>
            <a:prstGeom prst="straightConnector1">
              <a:avLst/>
            </a:prstGeom>
            <a:ln w="38100">
              <a:solidFill>
                <a:schemeClr val="tx2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H="1">
              <a:off x="2819400" y="4087419"/>
              <a:ext cx="3200400" cy="0"/>
            </a:xfrm>
            <a:prstGeom prst="straightConnector1">
              <a:avLst/>
            </a:prstGeom>
            <a:ln w="38100">
              <a:solidFill>
                <a:schemeClr val="tx2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Oval 3"/>
            <p:cNvSpPr/>
            <p:nvPr/>
          </p:nvSpPr>
          <p:spPr>
            <a:xfrm>
              <a:off x="3429000" y="3058216"/>
              <a:ext cx="2057400" cy="1905000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657600" y="3581400"/>
              <a:ext cx="1524000" cy="954107"/>
            </a:xfrm>
            <a:prstGeom prst="rect">
              <a:avLst/>
            </a:prstGeom>
            <a:noFill/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/>
                <a:t>Benefit to LEAs</a:t>
              </a:r>
              <a:endParaRPr lang="en-US" sz="2800" b="1" dirty="0"/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885E5-F6A2-467E-9FFD-A69DF0238287}" type="datetime1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8FA8-FA4F-4DC5-9ECA-E3A37474D94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98081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High Quality Professional Development for Teachers and Leaders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0" y="1371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AEB49-5509-46BB-988E-207417D4C8CD}" type="datetime1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8FA8-FA4F-4DC5-9ECA-E3A37474D947}" type="slidenum">
              <a:rPr lang="en-US" smtClean="0"/>
              <a:pPr/>
              <a:t>20</a:t>
            </a:fld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1752600"/>
          <a:ext cx="8305800" cy="3505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5257800"/>
              </a:tblGrid>
              <a:tr h="434529">
                <a:tc>
                  <a:txBody>
                    <a:bodyPr/>
                    <a:lstStyle/>
                    <a:p>
                      <a:r>
                        <a:rPr lang="en-US" dirty="0" smtClean="0"/>
                        <a:t>MSDE Project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Benefit to LEA</a:t>
                      </a:r>
                      <a:endParaRPr lang="en-US" dirty="0"/>
                    </a:p>
                  </a:txBody>
                  <a:tcPr/>
                </a:tc>
              </a:tr>
              <a:tr h="1535336">
                <a:tc>
                  <a:txBody>
                    <a:bodyPr/>
                    <a:lstStyle/>
                    <a:p>
                      <a:r>
                        <a:rPr lang="en-US" dirty="0" smtClean="0"/>
                        <a:t>Priority Schools Academy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Research-based professional development for principals of the 200 low-achieving schools </a:t>
                      </a:r>
                    </a:p>
                    <a:p>
                      <a:r>
                        <a:rPr lang="en-US" dirty="0" smtClean="0"/>
                        <a:t>(2012 – 2014)</a:t>
                      </a:r>
                      <a:endParaRPr lang="en-US" dirty="0"/>
                    </a:p>
                  </a:txBody>
                  <a:tcPr/>
                </a:tc>
              </a:tr>
              <a:tr h="1535336">
                <a:tc>
                  <a:txBody>
                    <a:bodyPr/>
                    <a:lstStyle/>
                    <a:p>
                      <a:r>
                        <a:rPr lang="en-US" dirty="0" smtClean="0"/>
                        <a:t>Online Professional Development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Online vehicle to make accessible content provided in</a:t>
                      </a:r>
                      <a:r>
                        <a:rPr lang="en-US" baseline="0" dirty="0" smtClean="0"/>
                        <a:t> the Educator Improvement Academies (2011 – 2014)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Maryland’s Race to the Top Application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0" y="1371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0F23-B6E0-4A8E-9526-165623129BD7}" type="datetime1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8FA8-FA4F-4DC5-9ECA-E3A37474D947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962400" y="1762816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-76200" y="5399984"/>
            <a:ext cx="4953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Effective Teachers and Leaders </a:t>
            </a:r>
          </a:p>
          <a:p>
            <a:pPr algn="ctr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in  All Schools</a:t>
            </a:r>
          </a:p>
          <a:p>
            <a:pPr algn="ctr"/>
            <a:endParaRPr lang="en-US" sz="22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3162300" y="3048000"/>
            <a:ext cx="2324100" cy="2133600"/>
            <a:chOff x="3162300" y="3058216"/>
            <a:chExt cx="2324100" cy="2133600"/>
          </a:xfrm>
        </p:grpSpPr>
        <p:cxnSp>
          <p:nvCxnSpPr>
            <p:cNvPr id="24" name="Straight Arrow Connector 23"/>
            <p:cNvCxnSpPr/>
            <p:nvPr/>
          </p:nvCxnSpPr>
          <p:spPr>
            <a:xfrm flipH="1">
              <a:off x="3162300" y="3505200"/>
              <a:ext cx="1866900" cy="1686616"/>
            </a:xfrm>
            <a:prstGeom prst="straightConnector1">
              <a:avLst/>
            </a:prstGeom>
            <a:ln w="38100">
              <a:solidFill>
                <a:schemeClr val="tx2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/>
            <p:cNvSpPr/>
            <p:nvPr/>
          </p:nvSpPr>
          <p:spPr>
            <a:xfrm>
              <a:off x="3429000" y="3058216"/>
              <a:ext cx="2057400" cy="1905000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657600" y="3515416"/>
              <a:ext cx="1524000" cy="954107"/>
            </a:xfrm>
            <a:prstGeom prst="rect">
              <a:avLst/>
            </a:prstGeom>
            <a:noFill/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/>
                <a:t>Benefit to LEAs</a:t>
              </a:r>
              <a:endParaRPr lang="en-US" sz="2800" b="1" dirty="0"/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/>
            </a:r>
            <a:br>
              <a:rPr lang="en-US" sz="3200" b="1" dirty="0" smtClean="0">
                <a:solidFill>
                  <a:schemeClr val="bg1"/>
                </a:solidFill>
              </a:rPr>
            </a:br>
            <a:r>
              <a:rPr lang="en-US" sz="3200" b="1" dirty="0" smtClean="0">
                <a:solidFill>
                  <a:schemeClr val="bg1"/>
                </a:solidFill>
              </a:rPr>
              <a:t>Effective Teachers and Leaders in  All Schools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0" y="1371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AEB49-5509-46BB-988E-207417D4C8CD}" type="datetime1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8FA8-FA4F-4DC5-9ECA-E3A37474D947}" type="slidenum">
              <a:rPr lang="en-US" smtClean="0"/>
              <a:pPr/>
              <a:t>22</a:t>
            </a:fld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1752600"/>
          <a:ext cx="8305800" cy="3962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5257800"/>
              </a:tblGrid>
              <a:tr h="491207">
                <a:tc>
                  <a:txBody>
                    <a:bodyPr/>
                    <a:lstStyle/>
                    <a:p>
                      <a:r>
                        <a:rPr lang="en-US" dirty="0" smtClean="0"/>
                        <a:t>MSDE Project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Benefit to LEA</a:t>
                      </a:r>
                      <a:endParaRPr lang="en-US" dirty="0"/>
                    </a:p>
                  </a:txBody>
                  <a:tcPr/>
                </a:tc>
              </a:tr>
              <a:tr h="1735597">
                <a:tc>
                  <a:txBody>
                    <a:bodyPr/>
                    <a:lstStyle/>
                    <a:p>
                      <a:r>
                        <a:rPr lang="en-US" dirty="0" smtClean="0"/>
                        <a:t>Low-Achieving Urban and Rural School Districts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Expansion of leadership</a:t>
                      </a:r>
                      <a:r>
                        <a:rPr lang="en-US" baseline="0" dirty="0" smtClean="0"/>
                        <a:t> development in the two major urban LEAs and in rural districts (2011 – 2014)</a:t>
                      </a:r>
                      <a:endParaRPr lang="en-US" dirty="0"/>
                    </a:p>
                  </a:txBody>
                  <a:tcPr/>
                </a:tc>
              </a:tr>
              <a:tr h="1735597">
                <a:tc>
                  <a:txBody>
                    <a:bodyPr/>
                    <a:lstStyle/>
                    <a:p>
                      <a:r>
                        <a:rPr lang="en-US" dirty="0" smtClean="0"/>
                        <a:t>Teach for Maryland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Professional development school model to</a:t>
                      </a:r>
                      <a:r>
                        <a:rPr lang="en-US" baseline="0" dirty="0" smtClean="0"/>
                        <a:t> increase </a:t>
                      </a:r>
                      <a:r>
                        <a:rPr lang="en-US" dirty="0" smtClean="0"/>
                        <a:t>the number of teachers prepared to teach in high-poverty and high-minority schools (2011 – 2014)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/>
            </a:r>
            <a:br>
              <a:rPr lang="en-US" sz="3200" b="1" dirty="0" smtClean="0">
                <a:solidFill>
                  <a:schemeClr val="bg1"/>
                </a:solidFill>
              </a:rPr>
            </a:br>
            <a:r>
              <a:rPr lang="en-US" sz="3200" b="1" dirty="0" smtClean="0">
                <a:solidFill>
                  <a:schemeClr val="bg1"/>
                </a:solidFill>
              </a:rPr>
              <a:t>Effective Teachers and Leaders in  All Schools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0" y="1371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AEB49-5509-46BB-988E-207417D4C8CD}" type="datetime1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8FA8-FA4F-4DC5-9ECA-E3A37474D947}" type="slidenum">
              <a:rPr lang="en-US" smtClean="0"/>
              <a:pPr/>
              <a:t>23</a:t>
            </a:fld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1752600"/>
          <a:ext cx="8305800" cy="3962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5410200"/>
              </a:tblGrid>
              <a:tr h="491207">
                <a:tc>
                  <a:txBody>
                    <a:bodyPr/>
                    <a:lstStyle/>
                    <a:p>
                      <a:r>
                        <a:rPr lang="en-US" dirty="0" smtClean="0"/>
                        <a:t>MSDE Project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Benefit to LEA</a:t>
                      </a:r>
                      <a:endParaRPr lang="en-US" dirty="0"/>
                    </a:p>
                  </a:txBody>
                  <a:tcPr/>
                </a:tc>
              </a:tr>
              <a:tr h="1735597">
                <a:tc>
                  <a:txBody>
                    <a:bodyPr/>
                    <a:lstStyle/>
                    <a:p>
                      <a:r>
                        <a:rPr lang="en-US" dirty="0" smtClean="0"/>
                        <a:t>Compensation Incentives for Lowest 5% Schools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Incentive compensation provided for highly effective teachers and principals to transfer to and/or remain in low-achieving schools (2011 –2014)</a:t>
                      </a:r>
                      <a:endParaRPr lang="en-US" dirty="0"/>
                    </a:p>
                  </a:txBody>
                  <a:tcPr/>
                </a:tc>
              </a:tr>
              <a:tr h="1735597">
                <a:tc>
                  <a:txBody>
                    <a:bodyPr/>
                    <a:lstStyle/>
                    <a:p>
                      <a:r>
                        <a:rPr lang="en-US" dirty="0" smtClean="0"/>
                        <a:t>Compensation Incentives for Shortage Areas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Incentive compensation  to encourage teachers to take on the challenge of teaching in shortage areas, including STEM, ELL, and Special Education </a:t>
                      </a:r>
                    </a:p>
                    <a:p>
                      <a:r>
                        <a:rPr lang="en-US" dirty="0" smtClean="0"/>
                        <a:t>(2011 – 2014)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/>
            </a:r>
            <a:br>
              <a:rPr lang="en-US" sz="3200" b="1" dirty="0" smtClean="0">
                <a:solidFill>
                  <a:schemeClr val="bg1"/>
                </a:solidFill>
              </a:rPr>
            </a:br>
            <a:r>
              <a:rPr lang="en-US" sz="3200" b="1" dirty="0" smtClean="0">
                <a:solidFill>
                  <a:schemeClr val="bg1"/>
                </a:solidFill>
              </a:rPr>
              <a:t>Effective Teachers and Leaders in  All Schools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0" y="1371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AEB49-5509-46BB-988E-207417D4C8CD}" type="datetime1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8FA8-FA4F-4DC5-9ECA-E3A37474D947}" type="slidenum">
              <a:rPr lang="en-US" smtClean="0"/>
              <a:pPr/>
              <a:t>24</a:t>
            </a:fld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1752600"/>
          <a:ext cx="8305800" cy="3962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5943600"/>
              </a:tblGrid>
              <a:tr h="491207">
                <a:tc>
                  <a:txBody>
                    <a:bodyPr/>
                    <a:lstStyle/>
                    <a:p>
                      <a:r>
                        <a:rPr lang="en-US" dirty="0" smtClean="0"/>
                        <a:t>MSDE Project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Benefit to LEA</a:t>
                      </a:r>
                      <a:endParaRPr lang="en-US" dirty="0"/>
                    </a:p>
                  </a:txBody>
                  <a:tcPr/>
                </a:tc>
              </a:tr>
              <a:tr h="1735597">
                <a:tc>
                  <a:txBody>
                    <a:bodyPr/>
                    <a:lstStyle/>
                    <a:p>
                      <a:r>
                        <a:rPr lang="en-US" dirty="0" smtClean="0"/>
                        <a:t>Elementary STEM Certification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Development of Elementary STEM standards, an elementary  STEM teaching certificate, and teacher preparation programs for elementary STEM (2011 – 2014)</a:t>
                      </a:r>
                      <a:endParaRPr lang="en-US" dirty="0"/>
                    </a:p>
                  </a:txBody>
                  <a:tcPr/>
                </a:tc>
              </a:tr>
              <a:tr h="173559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UTeach</a:t>
                      </a:r>
                      <a:r>
                        <a:rPr lang="en-US" dirty="0" smtClean="0"/>
                        <a:t> Maryland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160 secondary STEM teachers produced using the UTeach cohort</a:t>
                      </a:r>
                      <a:r>
                        <a:rPr lang="en-US" baseline="0" dirty="0" smtClean="0"/>
                        <a:t> model to enhance the quality and quantity of teachers in these disciplines (2012 – 2014)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/>
            </a:r>
            <a:br>
              <a:rPr lang="en-US" sz="3200" b="1" dirty="0" smtClean="0">
                <a:solidFill>
                  <a:schemeClr val="bg1"/>
                </a:solidFill>
              </a:rPr>
            </a:br>
            <a:r>
              <a:rPr lang="en-US" sz="3200" b="1" dirty="0" smtClean="0">
                <a:solidFill>
                  <a:schemeClr val="bg1"/>
                </a:solidFill>
              </a:rPr>
              <a:t>Effective Teachers and Leaders in  All Schools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0" y="1371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AEB49-5509-46BB-988E-207417D4C8CD}" type="datetime1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8FA8-FA4F-4DC5-9ECA-E3A37474D947}" type="slidenum">
              <a:rPr lang="en-US" smtClean="0"/>
              <a:pPr/>
              <a:t>25</a:t>
            </a:fld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1752600"/>
          <a:ext cx="8305800" cy="3962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5410200"/>
              </a:tblGrid>
              <a:tr h="491207">
                <a:tc>
                  <a:txBody>
                    <a:bodyPr/>
                    <a:lstStyle/>
                    <a:p>
                      <a:r>
                        <a:rPr lang="en-US" dirty="0" smtClean="0"/>
                        <a:t>MSDE Project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Benefit to LEA</a:t>
                      </a:r>
                      <a:endParaRPr lang="en-US" dirty="0"/>
                    </a:p>
                  </a:txBody>
                  <a:tcPr/>
                </a:tc>
              </a:tr>
              <a:tr h="1735597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International Partnerships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Funds provided for LEA projects</a:t>
                      </a:r>
                      <a:r>
                        <a:rPr lang="en-US" baseline="0" dirty="0" smtClean="0"/>
                        <a:t> to recruit international teachers in critical shortage areas (2012 – 2014)</a:t>
                      </a:r>
                      <a:endParaRPr lang="en-US" dirty="0"/>
                    </a:p>
                  </a:txBody>
                  <a:tcPr/>
                </a:tc>
              </a:tr>
              <a:tr h="1735597">
                <a:tc>
                  <a:txBody>
                    <a:bodyPr/>
                    <a:lstStyle/>
                    <a:p>
                      <a:r>
                        <a:rPr lang="en-US" dirty="0" smtClean="0"/>
                        <a:t>Incentives for English for Speakers of Other Languages (ESOL) Certification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Incentives  provided to teachers who seek ESOL certification (2011 – 2014)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Maryland’s Race to the Top Application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0" y="1371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52400" y="3505200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Attention to Low-Achieving Schools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0668-3ECC-4F18-B2B2-D1753FB97C75}" type="datetime1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8FA8-FA4F-4DC5-9ECA-E3A37474D947}" type="slidenum">
              <a:rPr lang="en-US" smtClean="0"/>
              <a:pPr/>
              <a:t>26</a:t>
            </a:fld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2819400" y="2970794"/>
            <a:ext cx="2667000" cy="1905000"/>
            <a:chOff x="2819400" y="3058216"/>
            <a:chExt cx="2667000" cy="1905000"/>
          </a:xfrm>
        </p:grpSpPr>
        <p:cxnSp>
          <p:nvCxnSpPr>
            <p:cNvPr id="23" name="Straight Arrow Connector 22"/>
            <p:cNvCxnSpPr/>
            <p:nvPr/>
          </p:nvCxnSpPr>
          <p:spPr>
            <a:xfrm flipH="1">
              <a:off x="2819400" y="4087419"/>
              <a:ext cx="2514600" cy="0"/>
            </a:xfrm>
            <a:prstGeom prst="straightConnector1">
              <a:avLst/>
            </a:prstGeom>
            <a:ln w="38100">
              <a:solidFill>
                <a:schemeClr val="tx2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Oval 23"/>
            <p:cNvSpPr/>
            <p:nvPr/>
          </p:nvSpPr>
          <p:spPr>
            <a:xfrm>
              <a:off x="3429000" y="3058216"/>
              <a:ext cx="2057400" cy="1905000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33800" y="3591616"/>
              <a:ext cx="1524000" cy="954107"/>
            </a:xfrm>
            <a:prstGeom prst="rect">
              <a:avLst/>
            </a:prstGeom>
            <a:noFill/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/>
                <a:t>Benefit to LEAs</a:t>
              </a:r>
              <a:endParaRPr lang="en-US" sz="2800" b="1" dirty="0"/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/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>Attention to Low-Achieving Schools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0" y="1371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AEB49-5509-46BB-988E-207417D4C8CD}" type="datetime1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8FA8-FA4F-4DC5-9ECA-E3A37474D947}" type="slidenum">
              <a:rPr lang="en-US" smtClean="0"/>
              <a:pPr/>
              <a:t>27</a:t>
            </a:fld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1752600"/>
          <a:ext cx="8305800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52578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MSDE Project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Benefit to LEA</a:t>
                      </a:r>
                      <a:endParaRPr lang="en-US" dirty="0"/>
                    </a:p>
                  </a:txBody>
                  <a:tcPr/>
                </a:tc>
              </a:tr>
              <a:tr h="1346200">
                <a:tc>
                  <a:txBody>
                    <a:bodyPr/>
                    <a:lstStyle/>
                    <a:p>
                      <a:r>
                        <a:rPr lang="en-US" dirty="0" smtClean="0"/>
                        <a:t>The Breakthrough Center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Brokering of resources and direct classroom support and capacity building at the school and LEA level for low achieving schools (2010 – 2014)</a:t>
                      </a:r>
                      <a:endParaRPr lang="en-US" dirty="0"/>
                    </a:p>
                  </a:txBody>
                  <a:tcPr/>
                </a:tc>
              </a:tr>
              <a:tr h="1346200">
                <a:tc>
                  <a:txBody>
                    <a:bodyPr/>
                    <a:lstStyle/>
                    <a:p>
                      <a:r>
                        <a:rPr lang="en-US" dirty="0" smtClean="0"/>
                        <a:t>Needs Assessment Team Visits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Onsite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Restructuring Implementation Technical Assistance </a:t>
                      </a: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(RITA) visits </a:t>
                      </a:r>
                      <a:r>
                        <a:rPr lang="en-US" dirty="0" smtClean="0"/>
                        <a:t>by teams of educators to assess the needs of  low-achieving schools  (2011 – 2012)</a:t>
                      </a:r>
                      <a:endParaRPr lang="en-US" dirty="0"/>
                    </a:p>
                  </a:txBody>
                  <a:tcPr/>
                </a:tc>
              </a:tr>
              <a:tr h="1346200">
                <a:tc>
                  <a:txBody>
                    <a:bodyPr/>
                    <a:lstStyle/>
                    <a:p>
                      <a:r>
                        <a:rPr lang="en-US" dirty="0" smtClean="0"/>
                        <a:t>School Culture, Climate, and Support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Training</a:t>
                      </a:r>
                      <a:r>
                        <a:rPr lang="en-US" baseline="0" dirty="0" smtClean="0"/>
                        <a:t> for school personnel in Positive Behavioral Interventions and Support  (PBIS) strategies </a:t>
                      </a:r>
                    </a:p>
                    <a:p>
                      <a:r>
                        <a:rPr lang="en-US" baseline="0" dirty="0" smtClean="0"/>
                        <a:t>(2012 – 2013)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/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>Attention to Low-Achieving Schools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0" y="1371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AEB49-5509-46BB-988E-207417D4C8CD}" type="datetime1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8FA8-FA4F-4DC5-9ECA-E3A37474D947}" type="slidenum">
              <a:rPr lang="en-US" smtClean="0"/>
              <a:pPr/>
              <a:t>28</a:t>
            </a:fld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1752600"/>
          <a:ext cx="8305800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52578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MSDE Project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Benefit to LEA</a:t>
                      </a:r>
                      <a:endParaRPr lang="en-US" dirty="0"/>
                    </a:p>
                  </a:txBody>
                  <a:tcPr/>
                </a:tc>
              </a:tr>
              <a:tr h="1346200">
                <a:tc>
                  <a:txBody>
                    <a:bodyPr/>
                    <a:lstStyle/>
                    <a:p>
                      <a:r>
                        <a:rPr lang="en-US" dirty="0" smtClean="0"/>
                        <a:t>Coordinated Student Services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Student service team assessment and intervention (2012)</a:t>
                      </a:r>
                      <a:endParaRPr lang="en-US" dirty="0"/>
                    </a:p>
                  </a:txBody>
                  <a:tcPr/>
                </a:tc>
              </a:tr>
              <a:tr h="1346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Health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Children’s</a:t>
                      </a:r>
                      <a:r>
                        <a:rPr lang="en-US" baseline="0" dirty="0" smtClean="0"/>
                        <a:t> Health Alert Network to improve student attendance (2012 – 2014)</a:t>
                      </a:r>
                      <a:endParaRPr lang="en-US" dirty="0"/>
                    </a:p>
                  </a:txBody>
                  <a:tcPr/>
                </a:tc>
              </a:tr>
              <a:tr h="1346200">
                <a:tc>
                  <a:txBody>
                    <a:bodyPr/>
                    <a:lstStyle/>
                    <a:p>
                      <a:r>
                        <a:rPr lang="en-US" dirty="0" smtClean="0"/>
                        <a:t>Physical Activity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Assessment of the quality and implementation of school wellness plans (2012 – 2014)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/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>Attention to Low-Achieving Schools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0" y="1371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AEB49-5509-46BB-988E-207417D4C8CD}" type="datetime1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8FA8-FA4F-4DC5-9ECA-E3A37474D947}" type="slidenum">
              <a:rPr lang="en-US" smtClean="0"/>
              <a:pPr/>
              <a:t>29</a:t>
            </a:fld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1752600"/>
          <a:ext cx="8305800" cy="4038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5257800"/>
              </a:tblGrid>
              <a:tr h="500653">
                <a:tc>
                  <a:txBody>
                    <a:bodyPr/>
                    <a:lstStyle/>
                    <a:p>
                      <a:r>
                        <a:rPr lang="en-US" dirty="0" smtClean="0"/>
                        <a:t>MSDE Project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Benefit to LEA</a:t>
                      </a:r>
                      <a:endParaRPr lang="en-US" dirty="0"/>
                    </a:p>
                  </a:txBody>
                  <a:tcPr/>
                </a:tc>
              </a:tr>
              <a:tr h="1768974">
                <a:tc>
                  <a:txBody>
                    <a:bodyPr/>
                    <a:lstStyle/>
                    <a:p>
                      <a:r>
                        <a:rPr lang="en-US" dirty="0" smtClean="0"/>
                        <a:t>Extended Learning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Assistance with applications for 21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Century</a:t>
                      </a:r>
                      <a:r>
                        <a:rPr lang="en-US" baseline="0" dirty="0" smtClean="0"/>
                        <a:t> Community Learning Centers for after school and summer programs  (2012 – 2014)</a:t>
                      </a:r>
                      <a:endParaRPr lang="en-US" dirty="0"/>
                    </a:p>
                  </a:txBody>
                  <a:tcPr/>
                </a:tc>
              </a:tr>
              <a:tr h="1768974">
                <a:tc>
                  <a:txBody>
                    <a:bodyPr/>
                    <a:lstStyle/>
                    <a:p>
                      <a:r>
                        <a:rPr lang="en-US" dirty="0" smtClean="0"/>
                        <a:t>Project Lead the Way – Gateway to Technology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Grants to LEAs  to implement STEM curriculum using Gateway to Technology in low-achieving schools </a:t>
                      </a:r>
                    </a:p>
                    <a:p>
                      <a:r>
                        <a:rPr lang="en-US" dirty="0" smtClean="0"/>
                        <a:t>(2011 – 2014)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Arrow Connector 32"/>
          <p:cNvCxnSpPr/>
          <p:nvPr/>
        </p:nvCxnSpPr>
        <p:spPr>
          <a:xfrm flipV="1">
            <a:off x="4457700" y="2594819"/>
            <a:ext cx="0" cy="2122378"/>
          </a:xfrm>
          <a:prstGeom prst="straightConnector1">
            <a:avLst/>
          </a:prstGeom>
          <a:ln w="38100">
            <a:solidFill>
              <a:schemeClr val="tx2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>
          <a:xfrm>
            <a:off x="3429000" y="3040797"/>
            <a:ext cx="2057400" cy="1905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733800" y="3418582"/>
            <a:ext cx="1524000" cy="1077218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Benefit to LEAs</a:t>
            </a:r>
            <a:endParaRPr lang="en-US" sz="3200" b="1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Maryland’s Race to the Top Application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0" y="1371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AEB49-5509-46BB-988E-207417D4C8CD}" type="datetime1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8FA8-FA4F-4DC5-9ECA-E3A37474D94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2438400" y="1752600"/>
            <a:ext cx="419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Rigorous Curriculum and Assessments for World-Class Students</a:t>
            </a:r>
            <a:endParaRPr lang="en-US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/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>Attention to Low-Achieving Schools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0" y="1371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AEB49-5509-46BB-988E-207417D4C8CD}" type="datetime1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8FA8-FA4F-4DC5-9ECA-E3A37474D947}" type="slidenum">
              <a:rPr lang="en-US" smtClean="0"/>
              <a:pPr/>
              <a:t>30</a:t>
            </a:fld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1752600"/>
          <a:ext cx="8305800" cy="4038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5257800"/>
              </a:tblGrid>
              <a:tr h="500653">
                <a:tc>
                  <a:txBody>
                    <a:bodyPr/>
                    <a:lstStyle/>
                    <a:p>
                      <a:r>
                        <a:rPr lang="en-US" dirty="0" smtClean="0"/>
                        <a:t>MSDE Project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Benefit to LEA</a:t>
                      </a:r>
                      <a:endParaRPr lang="en-US" dirty="0"/>
                    </a:p>
                  </a:txBody>
                  <a:tcPr/>
                </a:tc>
              </a:tr>
              <a:tr h="1768974">
                <a:tc>
                  <a:txBody>
                    <a:bodyPr/>
                    <a:lstStyle/>
                    <a:p>
                      <a:r>
                        <a:rPr lang="en-US" dirty="0" smtClean="0"/>
                        <a:t>Primary Talent Development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Teachers trained to identify</a:t>
                      </a:r>
                      <a:r>
                        <a:rPr lang="en-US" baseline="0" dirty="0" smtClean="0"/>
                        <a:t> potential in students in low-achieving schools (2012 – 2013)</a:t>
                      </a:r>
                      <a:endParaRPr lang="en-US" dirty="0"/>
                    </a:p>
                  </a:txBody>
                  <a:tcPr/>
                </a:tc>
              </a:tr>
              <a:tr h="1768974">
                <a:tc>
                  <a:txBody>
                    <a:bodyPr/>
                    <a:lstStyle/>
                    <a:p>
                      <a:r>
                        <a:rPr lang="en-US" dirty="0" smtClean="0"/>
                        <a:t>Converting to Charter Schools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Quality</a:t>
                      </a:r>
                      <a:r>
                        <a:rPr lang="en-US" baseline="0" dirty="0" smtClean="0"/>
                        <a:t> Standards piloted and incentives  provided for two LEAs to convert two schools in restructuring to charter schools (2011 – 2014)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Maryland’s Race to the Top Application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0" y="1371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16072-10E5-4B63-B212-B9C37EE4B487}" type="datetime1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8FA8-FA4F-4DC5-9ECA-E3A37474D947}" type="slidenum">
              <a:rPr lang="en-US" smtClean="0"/>
              <a:pPr/>
              <a:t>31</a:t>
            </a:fld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3162300" y="2971800"/>
            <a:ext cx="2324100" cy="1981200"/>
            <a:chOff x="3162300" y="2982016"/>
            <a:chExt cx="2324100" cy="1981200"/>
          </a:xfrm>
        </p:grpSpPr>
        <p:cxnSp>
          <p:nvCxnSpPr>
            <p:cNvPr id="27" name="Straight Arrow Connector 26"/>
            <p:cNvCxnSpPr/>
            <p:nvPr/>
          </p:nvCxnSpPr>
          <p:spPr>
            <a:xfrm flipH="1" flipV="1">
              <a:off x="3162300" y="2982016"/>
              <a:ext cx="1866900" cy="1600200"/>
            </a:xfrm>
            <a:prstGeom prst="straightConnector1">
              <a:avLst/>
            </a:prstGeom>
            <a:ln w="38100">
              <a:solidFill>
                <a:schemeClr val="tx2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Oval 30"/>
            <p:cNvSpPr/>
            <p:nvPr/>
          </p:nvSpPr>
          <p:spPr>
            <a:xfrm>
              <a:off x="3429000" y="3058216"/>
              <a:ext cx="2057400" cy="1905000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733800" y="3591616"/>
              <a:ext cx="1524000" cy="954107"/>
            </a:xfrm>
            <a:prstGeom prst="rect">
              <a:avLst/>
            </a:prstGeom>
            <a:noFill/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/>
                <a:t>Benefit to LEAs</a:t>
              </a:r>
              <a:endParaRPr lang="en-US" sz="2800" b="1" dirty="0"/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0" y="2057400"/>
            <a:ext cx="411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Technical Assistance, Feedback, and Evaluation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/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/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>Technical Assistance, Feedback, </a:t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>and Evaluation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0" y="1371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AEB49-5509-46BB-988E-207417D4C8CD}" type="datetime1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8FA8-FA4F-4DC5-9ECA-E3A37474D947}" type="slidenum">
              <a:rPr lang="en-US" smtClean="0"/>
              <a:pPr/>
              <a:t>32</a:t>
            </a:fld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1752600"/>
          <a:ext cx="8305800" cy="4038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5562600"/>
              </a:tblGrid>
              <a:tr h="500653">
                <a:tc>
                  <a:txBody>
                    <a:bodyPr/>
                    <a:lstStyle/>
                    <a:p>
                      <a:r>
                        <a:rPr lang="en-US" dirty="0" smtClean="0"/>
                        <a:t>MSDE Project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Benefit to LEA</a:t>
                      </a:r>
                      <a:endParaRPr lang="en-US" dirty="0"/>
                    </a:p>
                  </a:txBody>
                  <a:tcPr/>
                </a:tc>
              </a:tr>
              <a:tr h="1768974">
                <a:tc>
                  <a:txBody>
                    <a:bodyPr/>
                    <a:lstStyle/>
                    <a:p>
                      <a:r>
                        <a:rPr lang="en-US" dirty="0" smtClean="0"/>
                        <a:t>Office of Academic Reform and Innovation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Technical assistance, support, and feedback to LEAs </a:t>
                      </a:r>
                    </a:p>
                    <a:p>
                      <a:r>
                        <a:rPr lang="en-US" dirty="0" smtClean="0"/>
                        <a:t>(2010 –</a:t>
                      </a:r>
                      <a:r>
                        <a:rPr lang="en-US" baseline="0" dirty="0" smtClean="0"/>
                        <a:t> 2014)</a:t>
                      </a:r>
                      <a:endParaRPr lang="en-US" dirty="0"/>
                    </a:p>
                  </a:txBody>
                  <a:tcPr/>
                </a:tc>
              </a:tr>
              <a:tr h="1768974">
                <a:tc>
                  <a:txBody>
                    <a:bodyPr/>
                    <a:lstStyle/>
                    <a:p>
                      <a:r>
                        <a:rPr lang="en-US" dirty="0" smtClean="0"/>
                        <a:t>Program Evaluation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Measurement of MSDE project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milestones and the utilization  of MSDE products and processes by LEAs as well as the impact of RTTT on LEAs  (2011 – 2014)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Maryland’s Race to the Top Application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0" y="1610416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0" y="1752600"/>
            <a:ext cx="8915400" cy="4775775"/>
            <a:chOff x="0" y="1752600"/>
            <a:chExt cx="8915400" cy="4775775"/>
          </a:xfrm>
        </p:grpSpPr>
        <p:sp>
          <p:nvSpPr>
            <p:cNvPr id="12" name="TextBox 11"/>
            <p:cNvSpPr txBox="1"/>
            <p:nvPr/>
          </p:nvSpPr>
          <p:spPr>
            <a:xfrm>
              <a:off x="5791200" y="5257800"/>
              <a:ext cx="3124200" cy="584775"/>
            </a:xfrm>
            <a:prstGeom prst="rect">
              <a:avLst/>
            </a:prstGeom>
            <a:noFill/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accent2">
                      <a:lumMod val="75000"/>
                    </a:schemeClr>
                  </a:solidFill>
                </a:rPr>
                <a:t>Statewide System of Evaluation for </a:t>
              </a:r>
            </a:p>
            <a:p>
              <a:pPr algn="ctr"/>
              <a:r>
                <a:rPr lang="en-US" sz="1600" b="1" dirty="0" smtClean="0">
                  <a:solidFill>
                    <a:schemeClr val="accent2">
                      <a:lumMod val="75000"/>
                    </a:schemeClr>
                  </a:solidFill>
                </a:rPr>
                <a:t>Teachers and Leaders</a:t>
              </a:r>
              <a:endParaRPr lang="en-US" sz="16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667000" y="5943600"/>
              <a:ext cx="3505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accent2">
                      <a:lumMod val="75000"/>
                    </a:schemeClr>
                  </a:solidFill>
                </a:rPr>
                <a:t>High Quality Professional Development for Teachers and Leaders</a:t>
              </a:r>
              <a:endParaRPr lang="en-US" sz="16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638800" y="2438400"/>
              <a:ext cx="2819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accent2">
                      <a:lumMod val="75000"/>
                    </a:schemeClr>
                  </a:solidFill>
                </a:rPr>
                <a:t>Technology Infrastructure to Support Teaching and Learning</a:t>
              </a:r>
              <a:endParaRPr lang="en-US" sz="16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019800" y="3810000"/>
              <a:ext cx="2819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accent2">
                      <a:lumMod val="75000"/>
                    </a:schemeClr>
                  </a:solidFill>
                </a:rPr>
                <a:t>Online Resources to Improve Classroom Instruction</a:t>
              </a:r>
              <a:endParaRPr lang="en-US" sz="16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590800" y="1752600"/>
              <a:ext cx="3581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accent2">
                      <a:lumMod val="75000"/>
                    </a:schemeClr>
                  </a:solidFill>
                </a:rPr>
                <a:t>Rigorous Curriculum and Assessments for World-Class Students</a:t>
              </a:r>
              <a:endParaRPr lang="en-US" sz="16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52400" y="2438400"/>
              <a:ext cx="3429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accent2">
                      <a:lumMod val="75000"/>
                    </a:schemeClr>
                  </a:solidFill>
                </a:rPr>
                <a:t>Technical </a:t>
              </a:r>
              <a:r>
                <a:rPr lang="en-US" sz="1600" b="1" dirty="0">
                  <a:solidFill>
                    <a:schemeClr val="accent2">
                      <a:lumMod val="75000"/>
                    </a:schemeClr>
                  </a:solidFill>
                </a:rPr>
                <a:t>A</a:t>
              </a:r>
              <a:r>
                <a:rPr lang="en-US" sz="1600" b="1" dirty="0" smtClean="0">
                  <a:solidFill>
                    <a:schemeClr val="accent2">
                      <a:lumMod val="75000"/>
                    </a:schemeClr>
                  </a:solidFill>
                </a:rPr>
                <a:t>ssistance, Feedback, </a:t>
              </a:r>
            </a:p>
            <a:p>
              <a:pPr algn="ctr"/>
              <a:r>
                <a:rPr lang="en-US" sz="1600" b="1" dirty="0" smtClean="0">
                  <a:solidFill>
                    <a:schemeClr val="accent2">
                      <a:lumMod val="75000"/>
                    </a:schemeClr>
                  </a:solidFill>
                </a:rPr>
                <a:t>and Evaluation</a:t>
              </a:r>
              <a:endParaRPr lang="en-US" sz="16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28600" y="5257800"/>
              <a:ext cx="3124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accent2">
                      <a:lumMod val="75000"/>
                    </a:schemeClr>
                  </a:solidFill>
                </a:rPr>
                <a:t>Effective Teachers and Leaders in All Schools</a:t>
              </a:r>
              <a:endParaRPr lang="en-US" sz="16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0" y="3810000"/>
              <a:ext cx="2819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accent2">
                      <a:lumMod val="75000"/>
                    </a:schemeClr>
                  </a:solidFill>
                </a:rPr>
                <a:t>Attention to Low-Achieving Schools</a:t>
              </a:r>
              <a:endParaRPr lang="en-US" sz="16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819400" y="2525822"/>
            <a:ext cx="3200400" cy="3123194"/>
            <a:chOff x="2819400" y="2525822"/>
            <a:chExt cx="3200400" cy="3123194"/>
          </a:xfrm>
        </p:grpSpPr>
        <p:cxnSp>
          <p:nvCxnSpPr>
            <p:cNvPr id="30" name="Straight Arrow Connector 29"/>
            <p:cNvCxnSpPr/>
            <p:nvPr/>
          </p:nvCxnSpPr>
          <p:spPr>
            <a:xfrm flipH="1" flipV="1">
              <a:off x="3162300" y="2982016"/>
              <a:ext cx="2552700" cy="2209800"/>
            </a:xfrm>
            <a:prstGeom prst="straightConnector1">
              <a:avLst/>
            </a:prstGeom>
            <a:ln w="38100">
              <a:solidFill>
                <a:schemeClr val="tx2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H="1">
              <a:off x="3162300" y="2982016"/>
              <a:ext cx="2400300" cy="2209800"/>
            </a:xfrm>
            <a:prstGeom prst="straightConnector1">
              <a:avLst/>
            </a:prstGeom>
            <a:ln w="38100">
              <a:solidFill>
                <a:schemeClr val="tx2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flipV="1">
              <a:off x="4436800" y="2525822"/>
              <a:ext cx="20900" cy="3123194"/>
            </a:xfrm>
            <a:prstGeom prst="straightConnector1">
              <a:avLst/>
            </a:prstGeom>
            <a:ln w="38100">
              <a:solidFill>
                <a:schemeClr val="tx2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H="1">
              <a:off x="2819400" y="4087419"/>
              <a:ext cx="3200400" cy="0"/>
            </a:xfrm>
            <a:prstGeom prst="straightConnector1">
              <a:avLst/>
            </a:prstGeom>
            <a:ln w="38100">
              <a:solidFill>
                <a:schemeClr val="tx2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Oval 3"/>
            <p:cNvSpPr/>
            <p:nvPr/>
          </p:nvSpPr>
          <p:spPr>
            <a:xfrm>
              <a:off x="3429000" y="3058216"/>
              <a:ext cx="2057400" cy="1905000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657600" y="3581400"/>
              <a:ext cx="1524000" cy="954107"/>
            </a:xfrm>
            <a:prstGeom prst="rect">
              <a:avLst/>
            </a:prstGeom>
            <a:noFill/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/>
                <a:t>Benefit to LEAs</a:t>
              </a:r>
              <a:endParaRPr lang="en-US" sz="2800" b="1" dirty="0"/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885E5-F6A2-467E-9FFD-A69DF0238287}" type="datetime1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8FA8-FA4F-4DC5-9ECA-E3A37474D947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98081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Rigorous Curriculum and Assessments for World-Class Students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0" y="1371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AEB49-5509-46BB-988E-207417D4C8CD}" type="datetime1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8FA8-FA4F-4DC5-9ECA-E3A37474D947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1752600"/>
          <a:ext cx="8305800" cy="481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/>
                <a:gridCol w="48768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MSDE Project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Benefit to LEA</a:t>
                      </a:r>
                      <a:endParaRPr lang="en-US" dirty="0"/>
                    </a:p>
                  </a:txBody>
                  <a:tcPr/>
                </a:tc>
              </a:tr>
              <a:tr h="1346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Curriculum  Management System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Teacher</a:t>
                      </a:r>
                      <a:r>
                        <a:rPr lang="en-US" baseline="0" dirty="0" smtClean="0"/>
                        <a:t> access</a:t>
                      </a:r>
                      <a:r>
                        <a:rPr lang="en-US" dirty="0" smtClean="0"/>
                        <a:t> to online tools that support, lesson plans, assessments, and other</a:t>
                      </a:r>
                      <a:r>
                        <a:rPr lang="en-US" baseline="0" dirty="0" smtClean="0"/>
                        <a:t> instructional aids</a:t>
                      </a:r>
                      <a:r>
                        <a:rPr lang="en-US" dirty="0" smtClean="0"/>
                        <a:t>. (</a:t>
                      </a:r>
                      <a:r>
                        <a:rPr lang="en-US" baseline="0" dirty="0" smtClean="0"/>
                        <a:t>2012)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1346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Curriculum and Formative Assessments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Curricular documents and formative assessments in English language arts, mathematics, science and social</a:t>
                      </a:r>
                      <a:r>
                        <a:rPr lang="en-US" baseline="0" dirty="0" smtClean="0"/>
                        <a:t> studies (2012 – 2014)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1346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Technology Education Curriculum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Highly rigorous technology education curriculum, assessments, and teacher professional development created in partnership with the International Technology and Engineering Association  (2012 – 2014)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Rigorous Curriculum and Assessments for World-Class Students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0" y="1371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AEB49-5509-46BB-988E-207417D4C8CD}" type="datetime1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8FA8-FA4F-4DC5-9ECA-E3A37474D947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1752600"/>
          <a:ext cx="8305800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49530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MSDE Project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Benefit to LEA</a:t>
                      </a:r>
                      <a:endParaRPr lang="en-US" dirty="0"/>
                    </a:p>
                  </a:txBody>
                  <a:tcPr/>
                </a:tc>
              </a:tr>
              <a:tr h="1346200">
                <a:tc>
                  <a:txBody>
                    <a:bodyPr/>
                    <a:lstStyle/>
                    <a:p>
                      <a:r>
                        <a:rPr lang="en-US" dirty="0" smtClean="0"/>
                        <a:t>Career </a:t>
                      </a:r>
                      <a:r>
                        <a:rPr lang="en-US" smtClean="0"/>
                        <a:t>and </a:t>
                      </a:r>
                      <a:r>
                        <a:rPr lang="en-US" smtClean="0"/>
                        <a:t>Technology </a:t>
                      </a:r>
                      <a:r>
                        <a:rPr lang="en-US" dirty="0" smtClean="0"/>
                        <a:t>Education (CTE) Curriculum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New CTE Program of Study in Construction Management and Design (2012 – 2014)</a:t>
                      </a:r>
                      <a:endParaRPr lang="en-US" dirty="0"/>
                    </a:p>
                  </a:txBody>
                  <a:tcPr/>
                </a:tc>
              </a:tr>
              <a:tr h="1346200">
                <a:tc>
                  <a:txBody>
                    <a:bodyPr/>
                    <a:lstStyle/>
                    <a:p>
                      <a:r>
                        <a:rPr lang="en-US" dirty="0" smtClean="0"/>
                        <a:t>World Languages Pipeline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Science, technology, engineering, and mathematics (STEM) Curriculum Modules in Arabic, Chinese, and Hindi </a:t>
                      </a:r>
                      <a:r>
                        <a:rPr lang="en-US" baseline="0" dirty="0" smtClean="0"/>
                        <a:t>(2012 – 2014)</a:t>
                      </a:r>
                      <a:endParaRPr lang="en-US" dirty="0"/>
                    </a:p>
                  </a:txBody>
                  <a:tcPr/>
                </a:tc>
              </a:tr>
              <a:tr h="1346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Teacher Preparation Workgroup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Common Core State </a:t>
                      </a:r>
                      <a:r>
                        <a:rPr lang="en-US" smtClean="0"/>
                        <a:t>Curriculum  linkage </a:t>
                      </a:r>
                      <a:r>
                        <a:rPr lang="en-US" dirty="0" smtClean="0"/>
                        <a:t>with higher education teacher preparation programs (2012 – 2014)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Maryland’s Race to the Top Application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334000" y="2133600"/>
            <a:ext cx="350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Technology Infrastructure to Support Teaching and Learning</a:t>
            </a:r>
            <a:endParaRPr lang="en-US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A8EF-0DD8-435D-82B1-2DA6EB2ABE73}" type="datetime1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8FA8-FA4F-4DC5-9ECA-E3A37474D947}" type="slidenum">
              <a:rPr lang="en-US" smtClean="0"/>
              <a:pPr/>
              <a:t>6</a:t>
            </a:fld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3886200" y="2982016"/>
            <a:ext cx="1676400" cy="1563707"/>
          </a:xfrm>
          <a:prstGeom prst="straightConnector1">
            <a:avLst/>
          </a:prstGeom>
          <a:ln w="38100">
            <a:solidFill>
              <a:schemeClr val="tx2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429000" y="3058216"/>
            <a:ext cx="2057400" cy="1905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733800" y="3591616"/>
            <a:ext cx="1524000" cy="954107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Benefit to LEAs</a:t>
            </a:r>
            <a:endParaRPr lang="en-US" sz="2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Technology Infrastructure to Support Teaching and Learning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0" y="1371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AEB49-5509-46BB-988E-207417D4C8CD}" type="datetime1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8FA8-FA4F-4DC5-9ECA-E3A37474D947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1752600"/>
          <a:ext cx="8305800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  <a:gridCol w="51054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MSDE Project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Benefit to LEA</a:t>
                      </a:r>
                      <a:endParaRPr lang="en-US" dirty="0"/>
                    </a:p>
                  </a:txBody>
                  <a:tcPr/>
                </a:tc>
              </a:tr>
              <a:tr h="1346200">
                <a:tc>
                  <a:txBody>
                    <a:bodyPr/>
                    <a:lstStyle/>
                    <a:p>
                      <a:r>
                        <a:rPr lang="en-US" dirty="0" smtClean="0"/>
                        <a:t>Technology Infrastructure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Access for educators to portals that deliver and make available all  Race to the Top resources</a:t>
                      </a:r>
                    </a:p>
                    <a:p>
                      <a:r>
                        <a:rPr lang="en-US" dirty="0" smtClean="0"/>
                        <a:t>(2012 – 2014)</a:t>
                      </a:r>
                      <a:endParaRPr lang="en-US" dirty="0"/>
                    </a:p>
                  </a:txBody>
                  <a:tcPr/>
                </a:tc>
              </a:tr>
              <a:tr h="1346200">
                <a:tc>
                  <a:txBody>
                    <a:bodyPr/>
                    <a:lstStyle/>
                    <a:p>
                      <a:r>
                        <a:rPr lang="en-US" dirty="0" smtClean="0"/>
                        <a:t>LEA Infrastructure Upgrade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Supports technology infrastructure upgrades at LEA level (2013)</a:t>
                      </a:r>
                      <a:endParaRPr lang="en-US" dirty="0"/>
                    </a:p>
                  </a:txBody>
                  <a:tcPr/>
                </a:tc>
              </a:tr>
              <a:tr h="1346200">
                <a:tc>
                  <a:txBody>
                    <a:bodyPr/>
                    <a:lstStyle/>
                    <a:p>
                      <a:r>
                        <a:rPr lang="en-US" dirty="0" smtClean="0"/>
                        <a:t>Data Dashboards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 dashboards (easy to read visual presentations of different</a:t>
                      </a:r>
                      <a:r>
                        <a:rPr lang="en-US" baseline="0" dirty="0" smtClean="0"/>
                        <a:t> kinds of data) </a:t>
                      </a:r>
                      <a:r>
                        <a:rPr lang="en-US" dirty="0" smtClean="0"/>
                        <a:t>to help inform instructional decision making and accountability (2011 – 2013)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Technology Infrastructure to Support Teaching and Learning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0" y="1371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AEB49-5509-46BB-988E-207417D4C8CD}" type="datetime1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8FA8-FA4F-4DC5-9ECA-E3A37474D947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1752600"/>
          <a:ext cx="8305800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53340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MSDE Project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Benefit to LEA</a:t>
                      </a:r>
                      <a:endParaRPr lang="en-US" dirty="0"/>
                    </a:p>
                  </a:txBody>
                  <a:tcPr/>
                </a:tc>
              </a:tr>
              <a:tr h="1346200">
                <a:tc>
                  <a:txBody>
                    <a:bodyPr/>
                    <a:lstStyle/>
                    <a:p>
                      <a:r>
                        <a:rPr lang="en-US" dirty="0" smtClean="0"/>
                        <a:t>Multi-Media Training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Web-based multi-media vehicle  to train educators in the use of data and the Maryland Longitudinal Data System for school improvement (2012)</a:t>
                      </a:r>
                      <a:endParaRPr lang="en-US" dirty="0"/>
                    </a:p>
                  </a:txBody>
                  <a:tcPr/>
                </a:tc>
              </a:tr>
              <a:tr h="1346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Course Registration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Centralized course registration system for tracking</a:t>
                      </a:r>
                      <a:r>
                        <a:rPr lang="en-US" baseline="0" dirty="0" smtClean="0"/>
                        <a:t> the delivery of each educator’s professional development (2012)</a:t>
                      </a:r>
                      <a:endParaRPr lang="en-US" dirty="0"/>
                    </a:p>
                  </a:txBody>
                  <a:tcPr/>
                </a:tc>
              </a:tr>
              <a:tr h="1346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Item Load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Set up and loading of test items for use by teachers to assess student learning and growth (2012)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Technology Infrastructure to Support Teaching and Learning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0" y="1371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AEB49-5509-46BB-988E-207417D4C8CD}" type="datetime1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8FA8-FA4F-4DC5-9ECA-E3A37474D947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1752600"/>
          <a:ext cx="8305800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/>
                <a:gridCol w="51816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MSDE Project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Benefit to LEA</a:t>
                      </a:r>
                      <a:endParaRPr lang="en-US" dirty="0"/>
                    </a:p>
                  </a:txBody>
                  <a:tcPr/>
                </a:tc>
              </a:tr>
              <a:tr h="1346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Educator Information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Centralized</a:t>
                      </a:r>
                      <a:r>
                        <a:rPr lang="en-US" baseline="0" dirty="0" smtClean="0"/>
                        <a:t> data system for the certification, evaluation,  and assignment of teachers and principals (2014)</a:t>
                      </a:r>
                      <a:endParaRPr lang="en-US" dirty="0"/>
                    </a:p>
                  </a:txBody>
                  <a:tcPr/>
                </a:tc>
              </a:tr>
              <a:tr h="1346200">
                <a:tc>
                  <a:txBody>
                    <a:bodyPr/>
                    <a:lstStyle/>
                    <a:p>
                      <a:r>
                        <a:rPr lang="en-US" dirty="0" smtClean="0"/>
                        <a:t>E-Learning System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Software solution necessary to implement online instructional intervention modules (2012)</a:t>
                      </a:r>
                      <a:endParaRPr lang="en-US" dirty="0"/>
                    </a:p>
                  </a:txBody>
                  <a:tcPr/>
                </a:tc>
              </a:tr>
              <a:tr h="1346200">
                <a:tc>
                  <a:txBody>
                    <a:bodyPr/>
                    <a:lstStyle/>
                    <a:p>
                      <a:r>
                        <a:rPr lang="en-US" dirty="0" smtClean="0"/>
                        <a:t>Statewide Centralized Student Transcript System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Resources to LEAs to implement University System of Maryland’s electronic transcript system (2012)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3484</TotalTime>
  <Words>1816</Words>
  <Application>Microsoft Office PowerPoint</Application>
  <PresentationFormat>On-screen Show (4:3)</PresentationFormat>
  <Paragraphs>335</Paragraphs>
  <Slides>33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Slide 1</vt:lpstr>
      <vt:lpstr>Maryland’s Race to the Top Application</vt:lpstr>
      <vt:lpstr>Maryland’s Race to the Top Application</vt:lpstr>
      <vt:lpstr>Rigorous Curriculum and Assessments for World-Class Students</vt:lpstr>
      <vt:lpstr>Rigorous Curriculum and Assessments for World-Class Students</vt:lpstr>
      <vt:lpstr>Maryland’s Race to the Top Application</vt:lpstr>
      <vt:lpstr>Technology Infrastructure to Support Teaching and Learning</vt:lpstr>
      <vt:lpstr>Technology Infrastructure to Support Teaching and Learning</vt:lpstr>
      <vt:lpstr>Technology Infrastructure to Support Teaching and Learning</vt:lpstr>
      <vt:lpstr>Technology Infrastructure to Support Teaching and Learning</vt:lpstr>
      <vt:lpstr>Maryland’s Race to the Top Application</vt:lpstr>
      <vt:lpstr>Online Resources to Improve  Classroom Instruction</vt:lpstr>
      <vt:lpstr>Online Resources to Improve  Classroom Instruction</vt:lpstr>
      <vt:lpstr>Online Resources to Improve  Classroom Instruction</vt:lpstr>
      <vt:lpstr>Maryland’s Race to the Top Application</vt:lpstr>
      <vt:lpstr>Statewide System of Evaluation for  Teachers and Leaders</vt:lpstr>
      <vt:lpstr>Statewide System of Evaluation for  Teachers and Leaders</vt:lpstr>
      <vt:lpstr>Maryland’s Race to the Top Application</vt:lpstr>
      <vt:lpstr>High Quality Professional Development for Teachers and Leaders</vt:lpstr>
      <vt:lpstr>High Quality Professional Development for Teachers and Leaders</vt:lpstr>
      <vt:lpstr>Maryland’s Race to the Top Application</vt:lpstr>
      <vt:lpstr> Effective Teachers and Leaders in  All Schools </vt:lpstr>
      <vt:lpstr> Effective Teachers and Leaders in  All Schools </vt:lpstr>
      <vt:lpstr> Effective Teachers and Leaders in  All Schools </vt:lpstr>
      <vt:lpstr> Effective Teachers and Leaders in  All Schools </vt:lpstr>
      <vt:lpstr>Maryland’s Race to the Top Application</vt:lpstr>
      <vt:lpstr> Attention to Low-Achieving Schools </vt:lpstr>
      <vt:lpstr> Attention to Low-Achieving Schools </vt:lpstr>
      <vt:lpstr> Attention to Low-Achieving Schools </vt:lpstr>
      <vt:lpstr> Attention to Low-Achieving Schools </vt:lpstr>
      <vt:lpstr>Maryland’s Race to the Top Application</vt:lpstr>
      <vt:lpstr>  Technical Assistance, Feedback,  and Evaluation  </vt:lpstr>
      <vt:lpstr>Maryland’s Race to the Top Application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Maryland’s Race to the Top Application</dc:title>
  <dc:creator>Jim Foran</dc:creator>
  <cp:lastModifiedBy>jforan</cp:lastModifiedBy>
  <cp:revision>101</cp:revision>
  <cp:lastPrinted>2011-09-29T14:13:10Z</cp:lastPrinted>
  <dcterms:created xsi:type="dcterms:W3CDTF">2011-09-24T21:52:22Z</dcterms:created>
  <dcterms:modified xsi:type="dcterms:W3CDTF">2011-10-11T11:11:03Z</dcterms:modified>
</cp:coreProperties>
</file>