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45"/>
  </p:notesMasterIdLst>
  <p:handoutMasterIdLst>
    <p:handoutMasterId r:id="rId46"/>
  </p:handoutMasterIdLst>
  <p:sldIdLst>
    <p:sldId id="256" r:id="rId2"/>
    <p:sldId id="334" r:id="rId3"/>
    <p:sldId id="259" r:id="rId4"/>
    <p:sldId id="338" r:id="rId5"/>
    <p:sldId id="342" r:id="rId6"/>
    <p:sldId id="343" r:id="rId7"/>
    <p:sldId id="321" r:id="rId8"/>
    <p:sldId id="297" r:id="rId9"/>
    <p:sldId id="298" r:id="rId10"/>
    <p:sldId id="310" r:id="rId11"/>
    <p:sldId id="301" r:id="rId12"/>
    <p:sldId id="367" r:id="rId13"/>
    <p:sldId id="368" r:id="rId14"/>
    <p:sldId id="369" r:id="rId15"/>
    <p:sldId id="361" r:id="rId16"/>
    <p:sldId id="336" r:id="rId17"/>
    <p:sldId id="293" r:id="rId18"/>
    <p:sldId id="328" r:id="rId19"/>
    <p:sldId id="339" r:id="rId20"/>
    <p:sldId id="351" r:id="rId21"/>
    <p:sldId id="357" r:id="rId22"/>
    <p:sldId id="352" r:id="rId23"/>
    <p:sldId id="363" r:id="rId24"/>
    <p:sldId id="335" r:id="rId25"/>
    <p:sldId id="284" r:id="rId26"/>
    <p:sldId id="353" r:id="rId27"/>
    <p:sldId id="354" r:id="rId28"/>
    <p:sldId id="358" r:id="rId29"/>
    <p:sldId id="355" r:id="rId30"/>
    <p:sldId id="356" r:id="rId31"/>
    <p:sldId id="287" r:id="rId32"/>
    <p:sldId id="302" r:id="rId33"/>
    <p:sldId id="332" r:id="rId34"/>
    <p:sldId id="359" r:id="rId35"/>
    <p:sldId id="360" r:id="rId36"/>
    <p:sldId id="305" r:id="rId37"/>
    <p:sldId id="306" r:id="rId38"/>
    <p:sldId id="315" r:id="rId39"/>
    <p:sldId id="330" r:id="rId40"/>
    <p:sldId id="366" r:id="rId41"/>
    <p:sldId id="350" r:id="rId42"/>
    <p:sldId id="331" r:id="rId43"/>
    <p:sldId id="266" r:id="rId44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99"/>
    <a:srgbClr val="006699"/>
    <a:srgbClr val="0099FF"/>
    <a:srgbClr val="FF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23" autoAdjust="0"/>
  </p:normalViewPr>
  <p:slideViewPr>
    <p:cSldViewPr>
      <p:cViewPr varScale="1">
        <p:scale>
          <a:sx n="103" d="100"/>
          <a:sy n="103" d="100"/>
        </p:scale>
        <p:origin x="-2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7774936061381091"/>
          <c:y val="7.3459715639810422E-2"/>
          <c:w val="0.50895140664961935"/>
          <c:h val="0.77251184834123221"/>
        </c:manualLayout>
      </c:layout>
      <c:barChart>
        <c:barDir val="col"/>
        <c:grouping val="percentStacked"/>
        <c:ser>
          <c:idx val="0"/>
          <c:order val="0"/>
          <c:tx>
            <c:strRef>
              <c:f>Sheet1!$A$2</c:f>
              <c:strCache>
                <c:ptCount val="1"/>
                <c:pt idx="0">
                  <c:v>No Requirement</c:v>
                </c:pt>
              </c:strCache>
            </c:strRef>
          </c:tx>
          <c:spPr>
            <a:solidFill>
              <a:schemeClr val="accent1"/>
            </a:solidFill>
            <a:ln w="12700">
              <a:solidFill>
                <a:schemeClr val="tx1"/>
              </a:solidFill>
              <a:prstDash val="solid"/>
            </a:ln>
          </c:spPr>
          <c:cat>
            <c:numRef>
              <c:f>Sheet1!$B$1:$D$1</c:f>
              <c:numCache>
                <c:formatCode>General</c:formatCod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numCache>
            </c:numRef>
          </c:cat>
          <c:val>
            <c:numRef>
              <c:f>Sheet1!$B$2:$D$2</c:f>
              <c:numCache>
                <c:formatCode>General</c:formatCode>
                <c:ptCount val="3"/>
                <c:pt idx="0">
                  <c:v>3418</c:v>
                </c:pt>
                <c:pt idx="1">
                  <c:v>1.1000000000000001</c:v>
                </c:pt>
                <c:pt idx="2">
                  <c:v>0.3000000000000001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Passed 4</c:v>
                </c:pt>
              </c:strCache>
            </c:strRef>
          </c:tx>
          <c:spPr>
            <a:solidFill>
              <a:schemeClr val="accent2"/>
            </a:solidFill>
            <a:ln w="12700">
              <a:solidFill>
                <a:schemeClr val="accent2"/>
              </a:solidFill>
              <a:prstDash val="solid"/>
            </a:ln>
          </c:spPr>
          <c:cat>
            <c:numRef>
              <c:f>Sheet1!$B$1:$D$1</c:f>
              <c:numCache>
                <c:formatCode>General</c:formatCod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numCache>
            </c:numRef>
          </c:cat>
          <c:val>
            <c:numRef>
              <c:f>Sheet1!$B$3:$D$3</c:f>
              <c:numCache>
                <c:formatCode>General</c:formatCode>
                <c:ptCount val="3"/>
                <c:pt idx="0">
                  <c:v>41066</c:v>
                </c:pt>
                <c:pt idx="1">
                  <c:v>68.599999999999994</c:v>
                </c:pt>
                <c:pt idx="2">
                  <c:v>70.3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Combined Score</c:v>
                </c:pt>
              </c:strCache>
            </c:strRef>
          </c:tx>
          <c:spPr>
            <a:solidFill>
              <a:srgbClr val="FFFF99"/>
            </a:solidFill>
            <a:ln w="12700">
              <a:solidFill>
                <a:srgbClr val="FFFF99"/>
              </a:solidFill>
              <a:prstDash val="solid"/>
            </a:ln>
          </c:spPr>
          <c:cat>
            <c:numRef>
              <c:f>Sheet1!$B$1:$D$1</c:f>
              <c:numCache>
                <c:formatCode>General</c:formatCod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numCache>
            </c:numRef>
          </c:cat>
          <c:val>
            <c:numRef>
              <c:f>Sheet1!$B$4:$D$4</c:f>
              <c:numCache>
                <c:formatCode>General</c:formatCode>
                <c:ptCount val="3"/>
                <c:pt idx="0">
                  <c:v>9617</c:v>
                </c:pt>
                <c:pt idx="1">
                  <c:v>16.899999999999999</c:v>
                </c:pt>
                <c:pt idx="2">
                  <c:v>15.3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Bridge</c:v>
                </c:pt>
              </c:strCache>
            </c:strRef>
          </c:tx>
          <c:spPr>
            <a:solidFill>
              <a:schemeClr val="folHlink"/>
            </a:solidFill>
            <a:ln w="12700">
              <a:solidFill>
                <a:srgbClr val="99CC00"/>
              </a:solidFill>
              <a:prstDash val="solid"/>
            </a:ln>
          </c:spPr>
          <c:cat>
            <c:numRef>
              <c:f>Sheet1!$B$1:$D$1</c:f>
              <c:numCache>
                <c:formatCode>General</c:formatCod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numCache>
            </c:numRef>
          </c:cat>
          <c:val>
            <c:numRef>
              <c:f>Sheet1!$B$5:$D$5</c:f>
              <c:numCache>
                <c:formatCode>General</c:formatCode>
                <c:ptCount val="3"/>
                <c:pt idx="0">
                  <c:v>3481</c:v>
                </c:pt>
                <c:pt idx="1">
                  <c:v>8.1</c:v>
                </c:pt>
                <c:pt idx="2">
                  <c:v>8.8000000000000007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Waiver</c:v>
                </c:pt>
              </c:strCache>
            </c:strRef>
          </c:tx>
          <c:spPr>
            <a:solidFill>
              <a:srgbClr val="FFC000"/>
            </a:solidFill>
            <a:ln w="12700">
              <a:solidFill>
                <a:srgbClr val="FFC000"/>
              </a:solidFill>
              <a:prstDash val="solid"/>
            </a:ln>
          </c:spPr>
          <c:cat>
            <c:numRef>
              <c:f>Sheet1!$B$1:$D$1</c:f>
              <c:numCache>
                <c:formatCode>General</c:formatCod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numCache>
            </c:numRef>
          </c:cat>
          <c:val>
            <c:numRef>
              <c:f>Sheet1!$B$6:$D$6</c:f>
              <c:numCache>
                <c:formatCode>General</c:formatCode>
                <c:ptCount val="3"/>
                <c:pt idx="0">
                  <c:v>531</c:v>
                </c:pt>
                <c:pt idx="1">
                  <c:v>0.5</c:v>
                </c:pt>
                <c:pt idx="2">
                  <c:v>0.2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Not Met-Other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339966"/>
              </a:solidFill>
              <a:prstDash val="solid"/>
            </a:ln>
          </c:spPr>
          <c:cat>
            <c:numRef>
              <c:f>Sheet1!$B$1:$D$1</c:f>
              <c:numCache>
                <c:formatCode>General</c:formatCod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numCache>
            </c:numRef>
          </c:cat>
          <c:val>
            <c:numRef>
              <c:f>Sheet1!$B$7:$D$7</c:f>
              <c:numCache>
                <c:formatCode>General</c:formatCode>
                <c:ptCount val="3"/>
                <c:pt idx="0">
                  <c:v>2280</c:v>
                </c:pt>
                <c:pt idx="1">
                  <c:v>4.7</c:v>
                </c:pt>
                <c:pt idx="2">
                  <c:v>5</c:v>
                </c:pt>
              </c:numCache>
            </c:numRef>
          </c:val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Not Met-HSA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chemeClr val="tx1"/>
              </a:solidFill>
              <a:prstDash val="solid"/>
            </a:ln>
          </c:spPr>
          <c:cat>
            <c:numRef>
              <c:f>Sheet1!$B$1:$D$1</c:f>
              <c:numCache>
                <c:formatCode>General</c:formatCod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numCache>
            </c:numRef>
          </c:cat>
          <c:val>
            <c:numRef>
              <c:f>Sheet1!$B$8:$D$8</c:f>
              <c:numCache>
                <c:formatCode>General</c:formatCode>
                <c:ptCount val="3"/>
                <c:pt idx="0">
                  <c:v>11</c:v>
                </c:pt>
                <c:pt idx="1">
                  <c:v>0.1</c:v>
                </c:pt>
                <c:pt idx="2">
                  <c:v>0</c:v>
                </c:pt>
              </c:numCache>
            </c:numRef>
          </c:val>
        </c:ser>
        <c:overlap val="100"/>
        <c:axId val="78350592"/>
        <c:axId val="96577024"/>
      </c:barChart>
      <c:catAx>
        <c:axId val="78350592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96577024"/>
        <c:crosses val="autoZero"/>
        <c:auto val="1"/>
        <c:lblAlgn val="ctr"/>
        <c:lblOffset val="100"/>
        <c:tickLblSkip val="1"/>
        <c:tickMarkSkip val="1"/>
      </c:catAx>
      <c:valAx>
        <c:axId val="96577024"/>
        <c:scaling>
          <c:orientation val="minMax"/>
        </c:scaling>
        <c:axPos val="l"/>
        <c:majorGridlines>
          <c:spPr>
            <a:ln w="3175">
              <a:solidFill>
                <a:schemeClr val="tx1"/>
              </a:solidFill>
              <a:prstDash val="solid"/>
            </a:ln>
          </c:spPr>
        </c:majorGridlines>
        <c:numFmt formatCode="0%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78350592"/>
        <c:crosses val="autoZero"/>
        <c:crossBetween val="between"/>
      </c:valAx>
      <c:spPr>
        <a:noFill/>
        <a:ln w="12700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9948849104859623"/>
          <c:y val="0.18246445497630476"/>
          <c:w val="0.29539641943734185"/>
          <c:h val="0.54976303317535569"/>
        </c:manualLayout>
      </c:layout>
      <c:spPr>
        <a:noFill/>
        <a:ln w="3175">
          <a:solidFill>
            <a:schemeClr val="tx1"/>
          </a:solidFill>
          <a:prstDash val="solid"/>
        </a:ln>
      </c:spPr>
      <c:txPr>
        <a:bodyPr/>
        <a:lstStyle/>
        <a:p>
          <a:pPr>
            <a:defRPr sz="1655" b="1" i="0" u="none" strike="noStrike" baseline="0">
              <a:solidFill>
                <a:schemeClr val="tx1"/>
              </a:solidFill>
              <a:latin typeface="Tahoma"/>
              <a:ea typeface="Tahoma"/>
              <a:cs typeface="Tahoma"/>
            </a:defRPr>
          </a:pPr>
          <a:endParaRPr lang="en-US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7774936061381091"/>
          <c:y val="7.3459715639810422E-2"/>
          <c:w val="0.81074168797954271"/>
          <c:h val="0.45023696682464642"/>
        </c:manualLayout>
      </c:layout>
      <c:barChart>
        <c:barDir val="col"/>
        <c:grouping val="percentStacked"/>
        <c:ser>
          <c:idx val="0"/>
          <c:order val="0"/>
          <c:tx>
            <c:strRef>
              <c:f>Sheet1!$A$2</c:f>
              <c:strCache>
                <c:ptCount val="1"/>
                <c:pt idx="0">
                  <c:v>No Requirement</c:v>
                </c:pt>
              </c:strCache>
            </c:strRef>
          </c:tx>
          <c:spPr>
            <a:solidFill>
              <a:schemeClr val="accent1"/>
            </a:solidFill>
            <a:ln w="12700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All Students</c:v>
                </c:pt>
                <c:pt idx="1">
                  <c:v>Hispanic</c:v>
                </c:pt>
                <c:pt idx="2">
                  <c:v>Amer. Ind. </c:v>
                </c:pt>
                <c:pt idx="3">
                  <c:v>Asian</c:v>
                </c:pt>
                <c:pt idx="4">
                  <c:v>Afr. Amer.</c:v>
                </c:pt>
                <c:pt idx="5">
                  <c:v>Hawaiian</c:v>
                </c:pt>
                <c:pt idx="6">
                  <c:v>White</c:v>
                </c:pt>
                <c:pt idx="7">
                  <c:v>2 or More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>
                  <c:v>211</c:v>
                </c:pt>
                <c:pt idx="1">
                  <c:v>39</c:v>
                </c:pt>
                <c:pt idx="2">
                  <c:v>1</c:v>
                </c:pt>
                <c:pt idx="3">
                  <c:v>4</c:v>
                </c:pt>
                <c:pt idx="4">
                  <c:v>128</c:v>
                </c:pt>
                <c:pt idx="5">
                  <c:v>0</c:v>
                </c:pt>
                <c:pt idx="6">
                  <c:v>36</c:v>
                </c:pt>
                <c:pt idx="7">
                  <c:v>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Passed 4</c:v>
                </c:pt>
              </c:strCache>
            </c:strRef>
          </c:tx>
          <c:spPr>
            <a:solidFill>
              <a:schemeClr val="accent2"/>
            </a:solidFill>
            <a:ln w="12700">
              <a:solidFill>
                <a:schemeClr val="accent2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All Students</c:v>
                </c:pt>
                <c:pt idx="1">
                  <c:v>Hispanic</c:v>
                </c:pt>
                <c:pt idx="2">
                  <c:v>Amer. Ind. </c:v>
                </c:pt>
                <c:pt idx="3">
                  <c:v>Asian</c:v>
                </c:pt>
                <c:pt idx="4">
                  <c:v>Afr. Amer.</c:v>
                </c:pt>
                <c:pt idx="5">
                  <c:v>Hawaiian</c:v>
                </c:pt>
                <c:pt idx="6">
                  <c:v>White</c:v>
                </c:pt>
                <c:pt idx="7">
                  <c:v>2 or More</c:v>
                </c:pt>
              </c:strCache>
            </c:strRef>
          </c:cat>
          <c:val>
            <c:numRef>
              <c:f>Sheet1!$B$3:$I$3</c:f>
              <c:numCache>
                <c:formatCode>General</c:formatCode>
                <c:ptCount val="8"/>
                <c:pt idx="0">
                  <c:v>42938</c:v>
                </c:pt>
                <c:pt idx="1">
                  <c:v>3050</c:v>
                </c:pt>
                <c:pt idx="2">
                  <c:v>144</c:v>
                </c:pt>
                <c:pt idx="3">
                  <c:v>2977</c:v>
                </c:pt>
                <c:pt idx="4">
                  <c:v>11626</c:v>
                </c:pt>
                <c:pt idx="5">
                  <c:v>20</c:v>
                </c:pt>
                <c:pt idx="6">
                  <c:v>24028</c:v>
                </c:pt>
                <c:pt idx="7">
                  <c:v>1093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Combined Score</c:v>
                </c:pt>
              </c:strCache>
            </c:strRef>
          </c:tx>
          <c:spPr>
            <a:solidFill>
              <a:srgbClr val="FFFF99"/>
            </a:solidFill>
            <a:ln w="12700">
              <a:solidFill>
                <a:srgbClr val="FFFF99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All Students</c:v>
                </c:pt>
                <c:pt idx="1">
                  <c:v>Hispanic</c:v>
                </c:pt>
                <c:pt idx="2">
                  <c:v>Amer. Ind. </c:v>
                </c:pt>
                <c:pt idx="3">
                  <c:v>Asian</c:v>
                </c:pt>
                <c:pt idx="4">
                  <c:v>Afr. Amer.</c:v>
                </c:pt>
                <c:pt idx="5">
                  <c:v>Hawaiian</c:v>
                </c:pt>
                <c:pt idx="6">
                  <c:v>White</c:v>
                </c:pt>
                <c:pt idx="7">
                  <c:v>2 or More</c:v>
                </c:pt>
              </c:strCache>
            </c:strRef>
          </c:cat>
          <c:val>
            <c:numRef>
              <c:f>Sheet1!$B$4:$I$4</c:f>
              <c:numCache>
                <c:formatCode>General</c:formatCode>
                <c:ptCount val="8"/>
                <c:pt idx="0">
                  <c:v>9360</c:v>
                </c:pt>
                <c:pt idx="1">
                  <c:v>965</c:v>
                </c:pt>
                <c:pt idx="2">
                  <c:v>31</c:v>
                </c:pt>
                <c:pt idx="3">
                  <c:v>307</c:v>
                </c:pt>
                <c:pt idx="4">
                  <c:v>4978</c:v>
                </c:pt>
                <c:pt idx="5">
                  <c:v>4</c:v>
                </c:pt>
                <c:pt idx="6">
                  <c:v>2937</c:v>
                </c:pt>
                <c:pt idx="7">
                  <c:v>138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Bridge</c:v>
                </c:pt>
              </c:strCache>
            </c:strRef>
          </c:tx>
          <c:spPr>
            <a:solidFill>
              <a:schemeClr val="folHlink"/>
            </a:solidFill>
            <a:ln w="12700">
              <a:solidFill>
                <a:srgbClr val="99CC00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All Students</c:v>
                </c:pt>
                <c:pt idx="1">
                  <c:v>Hispanic</c:v>
                </c:pt>
                <c:pt idx="2">
                  <c:v>Amer. Ind. </c:v>
                </c:pt>
                <c:pt idx="3">
                  <c:v>Asian</c:v>
                </c:pt>
                <c:pt idx="4">
                  <c:v>Afr. Amer.</c:v>
                </c:pt>
                <c:pt idx="5">
                  <c:v>Hawaiian</c:v>
                </c:pt>
                <c:pt idx="6">
                  <c:v>White</c:v>
                </c:pt>
                <c:pt idx="7">
                  <c:v>2 or More</c:v>
                </c:pt>
              </c:strCache>
            </c:strRef>
          </c:cat>
          <c:val>
            <c:numRef>
              <c:f>Sheet1!$B$5:$I$5</c:f>
              <c:numCache>
                <c:formatCode>General</c:formatCode>
                <c:ptCount val="8"/>
                <c:pt idx="0">
                  <c:v>5350</c:v>
                </c:pt>
                <c:pt idx="1">
                  <c:v>563</c:v>
                </c:pt>
                <c:pt idx="2">
                  <c:v>13</c:v>
                </c:pt>
                <c:pt idx="3">
                  <c:v>119</c:v>
                </c:pt>
                <c:pt idx="4">
                  <c:v>3800</c:v>
                </c:pt>
                <c:pt idx="5">
                  <c:v>1</c:v>
                </c:pt>
                <c:pt idx="6">
                  <c:v>807</c:v>
                </c:pt>
                <c:pt idx="7">
                  <c:v>47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Waiver</c:v>
                </c:pt>
              </c:strCache>
            </c:strRef>
          </c:tx>
          <c:spPr>
            <a:solidFill>
              <a:srgbClr val="FFC000"/>
            </a:solidFill>
            <a:ln w="12700">
              <a:solidFill>
                <a:srgbClr val="FFC000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All Students</c:v>
                </c:pt>
                <c:pt idx="1">
                  <c:v>Hispanic</c:v>
                </c:pt>
                <c:pt idx="2">
                  <c:v>Amer. Ind. </c:v>
                </c:pt>
                <c:pt idx="3">
                  <c:v>Asian</c:v>
                </c:pt>
                <c:pt idx="4">
                  <c:v>Afr. Amer.</c:v>
                </c:pt>
                <c:pt idx="5">
                  <c:v>Hawaiian</c:v>
                </c:pt>
                <c:pt idx="6">
                  <c:v>White</c:v>
                </c:pt>
                <c:pt idx="7">
                  <c:v>2 or More</c:v>
                </c:pt>
              </c:strCache>
            </c:strRef>
          </c:cat>
          <c:val>
            <c:numRef>
              <c:f>Sheet1!$B$6:$I$6</c:f>
              <c:numCache>
                <c:formatCode>General</c:formatCode>
                <c:ptCount val="8"/>
                <c:pt idx="0">
                  <c:v>133</c:v>
                </c:pt>
                <c:pt idx="1">
                  <c:v>26</c:v>
                </c:pt>
                <c:pt idx="2">
                  <c:v>1</c:v>
                </c:pt>
                <c:pt idx="3">
                  <c:v>2</c:v>
                </c:pt>
                <c:pt idx="4">
                  <c:v>98</c:v>
                </c:pt>
                <c:pt idx="5">
                  <c:v>0</c:v>
                </c:pt>
                <c:pt idx="6">
                  <c:v>5</c:v>
                </c:pt>
                <c:pt idx="7">
                  <c:v>1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Not Met-Other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339966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All Students</c:v>
                </c:pt>
                <c:pt idx="1">
                  <c:v>Hispanic</c:v>
                </c:pt>
                <c:pt idx="2">
                  <c:v>Amer. Ind. </c:v>
                </c:pt>
                <c:pt idx="3">
                  <c:v>Asian</c:v>
                </c:pt>
                <c:pt idx="4">
                  <c:v>Afr. Amer.</c:v>
                </c:pt>
                <c:pt idx="5">
                  <c:v>Hawaiian</c:v>
                </c:pt>
                <c:pt idx="6">
                  <c:v>White</c:v>
                </c:pt>
                <c:pt idx="7">
                  <c:v>2 or More</c:v>
                </c:pt>
              </c:strCache>
            </c:strRef>
          </c:cat>
          <c:val>
            <c:numRef>
              <c:f>Sheet1!$B$7:$I$7</c:f>
              <c:numCache>
                <c:formatCode>General</c:formatCode>
                <c:ptCount val="8"/>
                <c:pt idx="0">
                  <c:v>3063</c:v>
                </c:pt>
                <c:pt idx="1">
                  <c:v>470</c:v>
                </c:pt>
                <c:pt idx="2">
                  <c:v>15</c:v>
                </c:pt>
                <c:pt idx="3">
                  <c:v>62</c:v>
                </c:pt>
                <c:pt idx="4">
                  <c:v>1903</c:v>
                </c:pt>
                <c:pt idx="5">
                  <c:v>0</c:v>
                </c:pt>
                <c:pt idx="6">
                  <c:v>572</c:v>
                </c:pt>
                <c:pt idx="7">
                  <c:v>41</c:v>
                </c:pt>
              </c:numCache>
            </c:numRef>
          </c:val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Not Met-HSA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All Students</c:v>
                </c:pt>
                <c:pt idx="1">
                  <c:v>Hispanic</c:v>
                </c:pt>
                <c:pt idx="2">
                  <c:v>Amer. Ind. </c:v>
                </c:pt>
                <c:pt idx="3">
                  <c:v>Asian</c:v>
                </c:pt>
                <c:pt idx="4">
                  <c:v>Afr. Amer.</c:v>
                </c:pt>
                <c:pt idx="5">
                  <c:v>Hawaiian</c:v>
                </c:pt>
                <c:pt idx="6">
                  <c:v>White</c:v>
                </c:pt>
                <c:pt idx="7">
                  <c:v>2 or More</c:v>
                </c:pt>
              </c:strCache>
            </c:strRef>
          </c:cat>
          <c:val>
            <c:numRef>
              <c:f>Sheet1!$B$8:$I$8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overlap val="100"/>
        <c:axId val="134990848"/>
        <c:axId val="135144192"/>
      </c:barChart>
      <c:catAx>
        <c:axId val="134990848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108000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135144192"/>
        <c:crosses val="autoZero"/>
        <c:auto val="1"/>
        <c:lblAlgn val="ctr"/>
        <c:lblOffset val="100"/>
        <c:tickLblSkip val="1"/>
        <c:tickMarkSkip val="1"/>
      </c:catAx>
      <c:valAx>
        <c:axId val="135144192"/>
        <c:scaling>
          <c:orientation val="minMax"/>
        </c:scaling>
        <c:axPos val="l"/>
        <c:majorGridlines>
          <c:spPr>
            <a:ln w="3175">
              <a:solidFill>
                <a:schemeClr val="tx1"/>
              </a:solidFill>
              <a:prstDash val="solid"/>
            </a:ln>
          </c:spPr>
        </c:majorGridlines>
        <c:numFmt formatCode="0%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134990848"/>
        <c:crosses val="autoZero"/>
        <c:crossBetween val="between"/>
      </c:valAx>
      <c:spPr>
        <a:noFill/>
        <a:ln w="12700">
          <a:solidFill>
            <a:schemeClr val="tx1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6.0102301790281393E-2"/>
          <c:y val="0.75118483412322545"/>
          <c:w val="0.87723785166240464"/>
          <c:h val="0.24170616113744212"/>
        </c:manualLayout>
      </c:layout>
      <c:spPr>
        <a:noFill/>
        <a:ln w="3175">
          <a:solidFill>
            <a:schemeClr val="tx1"/>
          </a:solidFill>
          <a:prstDash val="solid"/>
        </a:ln>
      </c:spPr>
      <c:txPr>
        <a:bodyPr/>
        <a:lstStyle/>
        <a:p>
          <a:pPr>
            <a:defRPr sz="1655" b="1" i="0" u="none" strike="noStrike" baseline="0">
              <a:solidFill>
                <a:schemeClr val="tx1"/>
              </a:solidFill>
              <a:latin typeface="Tahoma"/>
              <a:ea typeface="Tahoma"/>
              <a:cs typeface="Tahoma"/>
            </a:defRPr>
          </a:pPr>
          <a:endParaRPr lang="en-US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7774936061381091"/>
          <c:y val="7.3459715639810422E-2"/>
          <c:w val="0.81074168797954271"/>
          <c:h val="0.52132701421800964"/>
        </c:manualLayout>
      </c:layout>
      <c:barChart>
        <c:barDir val="col"/>
        <c:grouping val="percentStacked"/>
        <c:ser>
          <c:idx val="0"/>
          <c:order val="0"/>
          <c:tx>
            <c:strRef>
              <c:f>Sheet1!$A$2</c:f>
              <c:strCache>
                <c:ptCount val="1"/>
                <c:pt idx="0">
                  <c:v>No Requirement</c:v>
                </c:pt>
              </c:strCache>
            </c:strRef>
          </c:tx>
          <c:spPr>
            <a:solidFill>
              <a:schemeClr val="accent1"/>
            </a:solidFill>
            <a:ln w="12700">
              <a:solidFill>
                <a:schemeClr val="tx1"/>
              </a:solidFill>
              <a:prstDash val="solid"/>
            </a:ln>
          </c:spPr>
          <c:cat>
            <c:strRef>
              <c:f>Sheet1!$B$1:$E$1</c:f>
              <c:strCache>
                <c:ptCount val="4"/>
                <c:pt idx="0">
                  <c:v>All Students</c:v>
                </c:pt>
                <c:pt idx="1">
                  <c:v>Special Ed</c:v>
                </c:pt>
                <c:pt idx="2">
                  <c:v>ELL</c:v>
                </c:pt>
                <c:pt idx="3">
                  <c:v>FARMs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211</c:v>
                </c:pt>
                <c:pt idx="1">
                  <c:v>34</c:v>
                </c:pt>
                <c:pt idx="2">
                  <c:v>18</c:v>
                </c:pt>
                <c:pt idx="3">
                  <c:v>59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Passed 4</c:v>
                </c:pt>
              </c:strCache>
            </c:strRef>
          </c:tx>
          <c:spPr>
            <a:solidFill>
              <a:schemeClr val="accent2"/>
            </a:solidFill>
            <a:ln w="12700">
              <a:solidFill>
                <a:schemeClr val="accent2"/>
              </a:solidFill>
              <a:prstDash val="solid"/>
            </a:ln>
          </c:spPr>
          <c:cat>
            <c:strRef>
              <c:f>Sheet1!$B$1:$E$1</c:f>
              <c:strCache>
                <c:ptCount val="4"/>
                <c:pt idx="0">
                  <c:v>All Students</c:v>
                </c:pt>
                <c:pt idx="1">
                  <c:v>Special Ed</c:v>
                </c:pt>
                <c:pt idx="2">
                  <c:v>ELL</c:v>
                </c:pt>
                <c:pt idx="3">
                  <c:v>FARMs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42938</c:v>
                </c:pt>
                <c:pt idx="1">
                  <c:v>1314</c:v>
                </c:pt>
                <c:pt idx="2">
                  <c:v>211</c:v>
                </c:pt>
                <c:pt idx="3">
                  <c:v>8546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Combined Score</c:v>
                </c:pt>
              </c:strCache>
            </c:strRef>
          </c:tx>
          <c:spPr>
            <a:solidFill>
              <a:srgbClr val="FFFF99"/>
            </a:solidFill>
            <a:ln w="12700">
              <a:solidFill>
                <a:srgbClr val="FFFF99"/>
              </a:solidFill>
              <a:prstDash val="solid"/>
            </a:ln>
          </c:spPr>
          <c:cat>
            <c:strRef>
              <c:f>Sheet1!$B$1:$E$1</c:f>
              <c:strCache>
                <c:ptCount val="4"/>
                <c:pt idx="0">
                  <c:v>All Students</c:v>
                </c:pt>
                <c:pt idx="1">
                  <c:v>Special Ed</c:v>
                </c:pt>
                <c:pt idx="2">
                  <c:v>ELL</c:v>
                </c:pt>
                <c:pt idx="3">
                  <c:v>FARMs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9360</c:v>
                </c:pt>
                <c:pt idx="1">
                  <c:v>1213</c:v>
                </c:pt>
                <c:pt idx="2">
                  <c:v>215</c:v>
                </c:pt>
                <c:pt idx="3">
                  <c:v>3599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Bridge</c:v>
                </c:pt>
              </c:strCache>
            </c:strRef>
          </c:tx>
          <c:spPr>
            <a:solidFill>
              <a:schemeClr val="folHlink"/>
            </a:solidFill>
            <a:ln w="12700">
              <a:solidFill>
                <a:schemeClr val="accent1">
                  <a:lumMod val="75000"/>
                </a:schemeClr>
              </a:solidFill>
              <a:prstDash val="solid"/>
            </a:ln>
          </c:spPr>
          <c:cat>
            <c:strRef>
              <c:f>Sheet1!$B$1:$E$1</c:f>
              <c:strCache>
                <c:ptCount val="4"/>
                <c:pt idx="0">
                  <c:v>All Students</c:v>
                </c:pt>
                <c:pt idx="1">
                  <c:v>Special Ed</c:v>
                </c:pt>
                <c:pt idx="2">
                  <c:v>ELL</c:v>
                </c:pt>
                <c:pt idx="3">
                  <c:v>FARMs</c:v>
                </c:pt>
              </c:strCache>
            </c:strRef>
          </c:cat>
          <c:val>
            <c:numRef>
              <c:f>Sheet1!$B$5:$E$5</c:f>
              <c:numCache>
                <c:formatCode>General</c:formatCode>
                <c:ptCount val="4"/>
                <c:pt idx="0">
                  <c:v>5350</c:v>
                </c:pt>
                <c:pt idx="1">
                  <c:v>1298</c:v>
                </c:pt>
                <c:pt idx="2">
                  <c:v>276</c:v>
                </c:pt>
                <c:pt idx="3">
                  <c:v>2734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Waiver</c:v>
                </c:pt>
              </c:strCache>
            </c:strRef>
          </c:tx>
          <c:spPr>
            <a:solidFill>
              <a:srgbClr val="FFC000"/>
            </a:solidFill>
            <a:ln w="12700">
              <a:solidFill>
                <a:srgbClr val="FFC000"/>
              </a:solidFill>
              <a:prstDash val="solid"/>
            </a:ln>
          </c:spPr>
          <c:cat>
            <c:strRef>
              <c:f>Sheet1!$B$1:$E$1</c:f>
              <c:strCache>
                <c:ptCount val="4"/>
                <c:pt idx="0">
                  <c:v>All Students</c:v>
                </c:pt>
                <c:pt idx="1">
                  <c:v>Special Ed</c:v>
                </c:pt>
                <c:pt idx="2">
                  <c:v>ELL</c:v>
                </c:pt>
                <c:pt idx="3">
                  <c:v>FARMs</c:v>
                </c:pt>
              </c:strCache>
            </c:strRef>
          </c:cat>
          <c:val>
            <c:numRef>
              <c:f>Sheet1!$B$6:$E$6</c:f>
              <c:numCache>
                <c:formatCode>General</c:formatCode>
                <c:ptCount val="4"/>
                <c:pt idx="0">
                  <c:v>133</c:v>
                </c:pt>
                <c:pt idx="1">
                  <c:v>43</c:v>
                </c:pt>
                <c:pt idx="2">
                  <c:v>17</c:v>
                </c:pt>
                <c:pt idx="3">
                  <c:v>73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Not Met-Other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339966"/>
              </a:solidFill>
              <a:prstDash val="solid"/>
            </a:ln>
          </c:spPr>
          <c:cat>
            <c:strRef>
              <c:f>Sheet1!$B$1:$E$1</c:f>
              <c:strCache>
                <c:ptCount val="4"/>
                <c:pt idx="0">
                  <c:v>All Students</c:v>
                </c:pt>
                <c:pt idx="1">
                  <c:v>Special Ed</c:v>
                </c:pt>
                <c:pt idx="2">
                  <c:v>ELL</c:v>
                </c:pt>
                <c:pt idx="3">
                  <c:v>FARMs</c:v>
                </c:pt>
              </c:strCache>
            </c:strRef>
          </c:cat>
          <c:val>
            <c:numRef>
              <c:f>Sheet1!$B$7:$E$7</c:f>
              <c:numCache>
                <c:formatCode>General</c:formatCode>
                <c:ptCount val="4"/>
                <c:pt idx="0">
                  <c:v>3063</c:v>
                </c:pt>
                <c:pt idx="1">
                  <c:v>438</c:v>
                </c:pt>
                <c:pt idx="2">
                  <c:v>103</c:v>
                </c:pt>
                <c:pt idx="3">
                  <c:v>1518</c:v>
                </c:pt>
              </c:numCache>
            </c:numRef>
          </c:val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Not Met-HSA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chemeClr val="tx1"/>
              </a:solidFill>
              <a:prstDash val="solid"/>
            </a:ln>
          </c:spPr>
          <c:cat>
            <c:strRef>
              <c:f>Sheet1!$B$1:$E$1</c:f>
              <c:strCache>
                <c:ptCount val="4"/>
                <c:pt idx="0">
                  <c:v>All Students</c:v>
                </c:pt>
                <c:pt idx="1">
                  <c:v>Special Ed</c:v>
                </c:pt>
                <c:pt idx="2">
                  <c:v>ELL</c:v>
                </c:pt>
                <c:pt idx="3">
                  <c:v>FARMs</c:v>
                </c:pt>
              </c:strCache>
            </c:strRef>
          </c:cat>
          <c:val>
            <c:numRef>
              <c:f>Sheet1!$B$8:$E$8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overlap val="100"/>
        <c:axId val="135273856"/>
        <c:axId val="135283840"/>
      </c:barChart>
      <c:catAx>
        <c:axId val="135273856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135283840"/>
        <c:crosses val="autoZero"/>
        <c:auto val="1"/>
        <c:lblAlgn val="ctr"/>
        <c:lblOffset val="100"/>
        <c:tickLblSkip val="1"/>
        <c:tickMarkSkip val="1"/>
      </c:catAx>
      <c:valAx>
        <c:axId val="135283840"/>
        <c:scaling>
          <c:orientation val="minMax"/>
        </c:scaling>
        <c:axPos val="l"/>
        <c:majorGridlines>
          <c:spPr>
            <a:ln w="3175">
              <a:solidFill>
                <a:schemeClr val="tx1"/>
              </a:solidFill>
              <a:prstDash val="solid"/>
            </a:ln>
          </c:spPr>
        </c:majorGridlines>
        <c:numFmt formatCode="0%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135273856"/>
        <c:crosses val="autoZero"/>
        <c:crossBetween val="between"/>
      </c:valAx>
      <c:spPr>
        <a:noFill/>
        <a:ln w="12700">
          <a:solidFill>
            <a:schemeClr val="tx1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6.0102301790281393E-2"/>
          <c:y val="0.75118483412322545"/>
          <c:w val="0.87723785166240464"/>
          <c:h val="0.24170616113744212"/>
        </c:manualLayout>
      </c:layout>
      <c:spPr>
        <a:noFill/>
        <a:ln w="3175">
          <a:solidFill>
            <a:schemeClr val="tx1"/>
          </a:solidFill>
          <a:prstDash val="solid"/>
        </a:ln>
      </c:spPr>
      <c:txPr>
        <a:bodyPr/>
        <a:lstStyle/>
        <a:p>
          <a:pPr>
            <a:defRPr sz="1655" b="1" i="0" u="none" strike="noStrike" baseline="0">
              <a:solidFill>
                <a:schemeClr val="tx1"/>
              </a:solidFill>
              <a:latin typeface="Tahoma"/>
              <a:ea typeface="Tahoma"/>
              <a:cs typeface="Tahoma"/>
            </a:defRPr>
          </a:pPr>
          <a:endParaRPr lang="en-US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200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r>
              <a:rPr lang="en-US"/>
              <a:t>Number of Tests Waived</a:t>
            </a:r>
          </a:p>
        </c:rich>
      </c:tx>
      <c:layout>
        <c:manualLayout>
          <c:xMode val="edge"/>
          <c:yMode val="edge"/>
          <c:x val="0.16931216931216941"/>
          <c:y val="1.8957345971563982E-2"/>
        </c:manualLayout>
      </c:layout>
      <c:spPr>
        <a:noFill/>
        <a:ln w="25399">
          <a:noFill/>
        </a:ln>
      </c:spPr>
    </c:title>
    <c:view3D>
      <c:hPercent val="84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7460317460317457"/>
          <c:y val="0.29146919431279744"/>
          <c:w val="0.79894179894179895"/>
          <c:h val="0.5805687203791442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chemeClr val="accent1"/>
            </a:solidFill>
            <a:ln w="12699">
              <a:solidFill>
                <a:schemeClr val="tx1"/>
              </a:solidFill>
              <a:prstDash val="solid"/>
            </a:ln>
          </c:spPr>
          <c:cat>
            <c:numRef>
              <c:f>Sheet1!$B$1:$E$1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Sheet1!$B$2:$E$2</c:f>
              <c:numCache>
                <c:formatCode>General</c:formatCode>
                <c:ptCount val="4"/>
                <c:pt idx="0">
                  <c:v>205</c:v>
                </c:pt>
                <c:pt idx="1">
                  <c:v>100</c:v>
                </c:pt>
                <c:pt idx="2">
                  <c:v>99</c:v>
                </c:pt>
                <c:pt idx="3">
                  <c:v>127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2010</c:v>
                </c:pt>
              </c:strCache>
            </c:strRef>
          </c:tx>
          <c:cat>
            <c:numRef>
              <c:f>Sheet1!$B$1:$E$1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Sheet1!$B$3:$E$3</c:f>
              <c:numCache>
                <c:formatCode>General</c:formatCode>
                <c:ptCount val="4"/>
                <c:pt idx="0">
                  <c:v>151</c:v>
                </c:pt>
                <c:pt idx="1">
                  <c:v>65</c:v>
                </c:pt>
                <c:pt idx="2">
                  <c:v>55</c:v>
                </c:pt>
                <c:pt idx="3">
                  <c:v>32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2011</c:v>
                </c:pt>
              </c:strCache>
            </c:strRef>
          </c:tx>
          <c:cat>
            <c:numRef>
              <c:f>Sheet1!$B$1:$E$1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Sheet1!$B$4:$E$4</c:f>
              <c:numCache>
                <c:formatCode>General</c:formatCode>
                <c:ptCount val="4"/>
                <c:pt idx="0">
                  <c:v>56</c:v>
                </c:pt>
                <c:pt idx="1">
                  <c:v>27</c:v>
                </c:pt>
                <c:pt idx="2">
                  <c:v>17</c:v>
                </c:pt>
                <c:pt idx="3">
                  <c:v>33</c:v>
                </c:pt>
              </c:numCache>
            </c:numRef>
          </c:val>
        </c:ser>
        <c:gapDepth val="0"/>
        <c:shape val="box"/>
        <c:axId val="135330048"/>
        <c:axId val="135602176"/>
        <c:axId val="0"/>
      </c:bar3DChart>
      <c:catAx>
        <c:axId val="135330048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135602176"/>
        <c:crosses val="autoZero"/>
        <c:auto val="1"/>
        <c:lblAlgn val="ctr"/>
        <c:lblOffset val="100"/>
        <c:tickLblSkip val="1"/>
        <c:tickMarkSkip val="1"/>
      </c:catAx>
      <c:valAx>
        <c:axId val="135602176"/>
        <c:scaling>
          <c:orientation val="minMax"/>
        </c:scaling>
        <c:axPos val="l"/>
        <c:majorGridlines>
          <c:spPr>
            <a:ln w="3175">
              <a:solidFill>
                <a:schemeClr val="tx1"/>
              </a:solidFill>
              <a:prstDash val="solid"/>
            </a:ln>
          </c:spPr>
        </c:majorGridlines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135330048"/>
        <c:crosses val="autoZero"/>
        <c:crossBetween val="between"/>
      </c:valAx>
      <c:spPr>
        <a:noFill/>
        <a:ln w="2539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2200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r>
              <a:rPr lang="en-US"/>
              <a:t>Tests Waived</a:t>
            </a:r>
          </a:p>
        </c:rich>
      </c:tx>
      <c:layout>
        <c:manualLayout>
          <c:xMode val="edge"/>
          <c:yMode val="edge"/>
          <c:x val="0.2301587301587302"/>
          <c:y val="1.8957345971563982E-2"/>
        </c:manualLayout>
      </c:layout>
      <c:spPr>
        <a:noFill/>
        <a:ln w="25399">
          <a:noFill/>
        </a:ln>
      </c:spPr>
    </c:title>
    <c:view3D>
      <c:hPercent val="94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7460317460317457"/>
          <c:y val="0.20616113744075829"/>
          <c:w val="0.79894179894179895"/>
          <c:h val="0.66587677725118977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chemeClr val="accent1"/>
            </a:solidFill>
            <a:ln w="12699">
              <a:solidFill>
                <a:schemeClr val="tx1"/>
              </a:solidFill>
              <a:prstDash val="solid"/>
            </a:ln>
          </c:spPr>
          <c:cat>
            <c:strRef>
              <c:f>Sheet1!$B$1:$E$1</c:f>
              <c:strCache>
                <c:ptCount val="4"/>
                <c:pt idx="0">
                  <c:v>Alg.</c:v>
                </c:pt>
                <c:pt idx="1">
                  <c:v>Bio.</c:v>
                </c:pt>
                <c:pt idx="2">
                  <c:v>Eng.</c:v>
                </c:pt>
                <c:pt idx="3">
                  <c:v>Gov.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243</c:v>
                </c:pt>
                <c:pt idx="1">
                  <c:v>328</c:v>
                </c:pt>
                <c:pt idx="2">
                  <c:v>330</c:v>
                </c:pt>
                <c:pt idx="3">
                  <c:v>309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2010</c:v>
                </c:pt>
              </c:strCache>
            </c:strRef>
          </c:tx>
          <c:cat>
            <c:strRef>
              <c:f>Sheet1!$B$1:$E$1</c:f>
              <c:strCache>
                <c:ptCount val="4"/>
                <c:pt idx="0">
                  <c:v>Alg.</c:v>
                </c:pt>
                <c:pt idx="1">
                  <c:v>Bio.</c:v>
                </c:pt>
                <c:pt idx="2">
                  <c:v>Eng.</c:v>
                </c:pt>
                <c:pt idx="3">
                  <c:v>Gov.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81</c:v>
                </c:pt>
                <c:pt idx="1">
                  <c:v>149</c:v>
                </c:pt>
                <c:pt idx="2">
                  <c:v>177</c:v>
                </c:pt>
                <c:pt idx="3">
                  <c:v>167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2011</c:v>
                </c:pt>
              </c:strCache>
            </c:strRef>
          </c:tx>
          <c:cat>
            <c:strRef>
              <c:f>Sheet1!$B$1:$E$1</c:f>
              <c:strCache>
                <c:ptCount val="4"/>
                <c:pt idx="0">
                  <c:v>Alg.</c:v>
                </c:pt>
                <c:pt idx="1">
                  <c:v>Bio.</c:v>
                </c:pt>
                <c:pt idx="2">
                  <c:v>Eng.</c:v>
                </c:pt>
                <c:pt idx="3">
                  <c:v>Gov.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66</c:v>
                </c:pt>
                <c:pt idx="1">
                  <c:v>76</c:v>
                </c:pt>
                <c:pt idx="2">
                  <c:v>66</c:v>
                </c:pt>
                <c:pt idx="3">
                  <c:v>85</c:v>
                </c:pt>
              </c:numCache>
            </c:numRef>
          </c:val>
        </c:ser>
        <c:gapDepth val="0"/>
        <c:shape val="box"/>
        <c:axId val="135627904"/>
        <c:axId val="135629440"/>
        <c:axId val="0"/>
      </c:bar3DChart>
      <c:catAx>
        <c:axId val="135627904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135629440"/>
        <c:crosses val="autoZero"/>
        <c:auto val="1"/>
        <c:lblAlgn val="ctr"/>
        <c:lblOffset val="100"/>
        <c:tickLblSkip val="1"/>
        <c:tickMarkSkip val="1"/>
      </c:catAx>
      <c:valAx>
        <c:axId val="135629440"/>
        <c:scaling>
          <c:orientation val="minMax"/>
        </c:scaling>
        <c:axPos val="l"/>
        <c:majorGridlines>
          <c:spPr>
            <a:ln w="3175">
              <a:solidFill>
                <a:schemeClr val="tx1"/>
              </a:solidFill>
              <a:prstDash val="solid"/>
            </a:ln>
          </c:spPr>
        </c:majorGridlines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135627904"/>
        <c:crosses val="autoZero"/>
        <c:crossBetween val="between"/>
      </c:valAx>
      <c:spPr>
        <a:noFill/>
        <a:ln w="2539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2009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Algebra</c:v>
                </c:pt>
                <c:pt idx="1">
                  <c:v>Biology</c:v>
                </c:pt>
                <c:pt idx="2">
                  <c:v>English</c:v>
                </c:pt>
                <c:pt idx="3">
                  <c:v>Government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67.5</c:v>
                </c:pt>
                <c:pt idx="1">
                  <c:v>74.7</c:v>
                </c:pt>
                <c:pt idx="2">
                  <c:v>70.8</c:v>
                </c:pt>
                <c:pt idx="3">
                  <c:v>76.900000000000006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2010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Algebra</c:v>
                </c:pt>
                <c:pt idx="1">
                  <c:v>Biology</c:v>
                </c:pt>
                <c:pt idx="2">
                  <c:v>English</c:v>
                </c:pt>
                <c:pt idx="3">
                  <c:v>Government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66.099999999999994</c:v>
                </c:pt>
                <c:pt idx="1">
                  <c:v>74.900000000000006</c:v>
                </c:pt>
                <c:pt idx="2">
                  <c:v>72.400000000000006</c:v>
                </c:pt>
                <c:pt idx="3">
                  <c:v>78.400000000000006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2011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Algebra</c:v>
                </c:pt>
                <c:pt idx="1">
                  <c:v>Biology</c:v>
                </c:pt>
                <c:pt idx="2">
                  <c:v>English</c:v>
                </c:pt>
                <c:pt idx="3">
                  <c:v>Government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71.7</c:v>
                </c:pt>
                <c:pt idx="1">
                  <c:v>74.900000000000006</c:v>
                </c:pt>
                <c:pt idx="2">
                  <c:v>72.400000000000006</c:v>
                </c:pt>
                <c:pt idx="3">
                  <c:v>78.400000000000006</c:v>
                </c:pt>
              </c:numCache>
            </c:numRef>
          </c:val>
        </c:ser>
        <c:axId val="138992256"/>
        <c:axId val="140248192"/>
      </c:barChart>
      <c:catAx>
        <c:axId val="138992256"/>
        <c:scaling>
          <c:orientation val="minMax"/>
        </c:scaling>
        <c:axPos val="b"/>
        <c:tickLblPos val="nextTo"/>
        <c:crossAx val="140248192"/>
        <c:crosses val="autoZero"/>
        <c:auto val="1"/>
        <c:lblAlgn val="ctr"/>
        <c:lblOffset val="100"/>
      </c:catAx>
      <c:valAx>
        <c:axId val="140248192"/>
        <c:scaling>
          <c:orientation val="minMax"/>
          <c:max val="100"/>
          <c:min val="0"/>
        </c:scaling>
        <c:axPos val="l"/>
        <c:majorGridlines/>
        <c:numFmt formatCode="General" sourceLinked="1"/>
        <c:tickLblPos val="nextTo"/>
        <c:crossAx val="13899225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8.312020460358055E-2"/>
          <c:y val="7.3459715639810422E-2"/>
          <c:w val="0.90537084398976986"/>
          <c:h val="0.7725118483412321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Grad Rate</c:v>
                </c:pt>
              </c:strCache>
            </c:strRef>
          </c:tx>
          <c:cat>
            <c:numRef>
              <c:f>Sheet1!$B$1:$I$1</c:f>
              <c:numCache>
                <c:formatCode>General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Sheet1!$B$2:$I$2</c:f>
              <c:numCache>
                <c:formatCode>General</c:formatCode>
                <c:ptCount val="5"/>
                <c:pt idx="0">
                  <c:v>85.2</c:v>
                </c:pt>
                <c:pt idx="1">
                  <c:v>85.1</c:v>
                </c:pt>
                <c:pt idx="2">
                  <c:v>85.2</c:v>
                </c:pt>
                <c:pt idx="3">
                  <c:v>86.5</c:v>
                </c:pt>
                <c:pt idx="4" formatCode="0.0">
                  <c:v>87</c:v>
                </c:pt>
              </c:numCache>
            </c:numRef>
          </c:val>
        </c:ser>
        <c:marker val="1"/>
        <c:axId val="136059904"/>
        <c:axId val="136065792"/>
      </c:lineChart>
      <c:catAx>
        <c:axId val="136059904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36065792"/>
        <c:crosses val="autoZero"/>
        <c:auto val="1"/>
        <c:lblAlgn val="ctr"/>
        <c:lblOffset val="100"/>
        <c:tickLblSkip val="1"/>
        <c:tickMarkSkip val="1"/>
      </c:catAx>
      <c:valAx>
        <c:axId val="136065792"/>
        <c:scaling>
          <c:orientation val="minMax"/>
          <c:max val="90"/>
          <c:min val="70"/>
        </c:scaling>
        <c:axPos val="l"/>
        <c:majorGridlines/>
        <c:numFmt formatCode="0" sourceLinked="0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36059904"/>
        <c:crosses val="autoZero"/>
        <c:crossBetween val="between"/>
        <c:majorUnit val="2"/>
        <c:minorUnit val="0.2"/>
      </c:valAx>
      <c:dTable>
        <c:showHorzBorder val="1"/>
        <c:showVertBorder val="1"/>
        <c:showOutline val="1"/>
      </c:dTable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9.3350383631713565E-2"/>
          <c:y val="7.3459715639810422E-2"/>
          <c:w val="0.89514066496163658"/>
          <c:h val="0.77251184834123221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diamond"/>
            <c:size val="9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numRef>
              <c:f>Sheet1!$B$1:$M$1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Sheet1!$B$2:$M$2</c:f>
              <c:numCache>
                <c:formatCode>General</c:formatCode>
                <c:ptCount val="12"/>
                <c:pt idx="0">
                  <c:v>3.9</c:v>
                </c:pt>
                <c:pt idx="1">
                  <c:v>3.9</c:v>
                </c:pt>
                <c:pt idx="2">
                  <c:v>3.7</c:v>
                </c:pt>
                <c:pt idx="3">
                  <c:v>3.4</c:v>
                </c:pt>
                <c:pt idx="4">
                  <c:v>3.8</c:v>
                </c:pt>
                <c:pt idx="5">
                  <c:v>3.7</c:v>
                </c:pt>
                <c:pt idx="6">
                  <c:v>3.6</c:v>
                </c:pt>
                <c:pt idx="7">
                  <c:v>3.5</c:v>
                </c:pt>
                <c:pt idx="8">
                  <c:v>3.4</c:v>
                </c:pt>
                <c:pt idx="9">
                  <c:v>2.8</c:v>
                </c:pt>
                <c:pt idx="10">
                  <c:v>2.5</c:v>
                </c:pt>
                <c:pt idx="11">
                  <c:v>3.2</c:v>
                </c:pt>
              </c:numCache>
            </c:numRef>
          </c:val>
        </c:ser>
        <c:marker val="1"/>
        <c:axId val="136320128"/>
        <c:axId val="136322048"/>
      </c:lineChart>
      <c:catAx>
        <c:axId val="136320128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136322048"/>
        <c:crosses val="autoZero"/>
        <c:auto val="1"/>
        <c:lblAlgn val="ctr"/>
        <c:lblOffset val="100"/>
        <c:tickLblSkip val="1"/>
        <c:tickMarkSkip val="1"/>
      </c:catAx>
      <c:valAx>
        <c:axId val="136322048"/>
        <c:scaling>
          <c:orientation val="minMax"/>
          <c:max val="5"/>
        </c:scaling>
        <c:axPos val="l"/>
        <c:majorGridlines>
          <c:spPr>
            <a:ln w="3175">
              <a:solidFill>
                <a:schemeClr val="tx1"/>
              </a:solidFill>
              <a:prstDash val="solid"/>
            </a:ln>
          </c:spPr>
        </c:majorGridlines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136320128"/>
        <c:crosses val="autoZero"/>
        <c:crossBetween val="between"/>
      </c:valAx>
      <c:dTable>
        <c:showHorzBorder val="1"/>
        <c:showVertBorder val="1"/>
        <c:showOutline val="1"/>
      </c:dTable>
      <c:spPr>
        <a:noFill/>
        <a:ln w="12700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8" tIns="46584" rIns="93168" bIns="46584" numCol="1" anchor="t" anchorCtr="0" compatLnSpc="1">
            <a:prstTxWarp prst="textNoShape">
              <a:avLst/>
            </a:prstTxWarp>
          </a:bodyPr>
          <a:lstStyle>
            <a:lvl1pPr defTabSz="931768" eaLnBrk="1" hangingPunct="1">
              <a:defRPr sz="1200" smtClean="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9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8" tIns="46584" rIns="93168" bIns="46584" numCol="1" anchor="t" anchorCtr="0" compatLnSpc="1">
            <a:prstTxWarp prst="textNoShape">
              <a:avLst/>
            </a:prstTxWarp>
          </a:bodyPr>
          <a:lstStyle>
            <a:lvl1pPr algn="r" defTabSz="931768" eaLnBrk="1" hangingPunct="1">
              <a:defRPr sz="1200" smtClean="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29676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8" tIns="46584" rIns="93168" bIns="46584" numCol="1" anchor="b" anchorCtr="0" compatLnSpc="1">
            <a:prstTxWarp prst="textNoShape">
              <a:avLst/>
            </a:prstTxWarp>
          </a:bodyPr>
          <a:lstStyle>
            <a:lvl1pPr defTabSz="931768" eaLnBrk="1" hangingPunct="1">
              <a:defRPr sz="1200" smtClean="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9" y="8829676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8" tIns="46584" rIns="93168" bIns="46584" numCol="1" anchor="b" anchorCtr="0" compatLnSpc="1">
            <a:prstTxWarp prst="textNoShape">
              <a:avLst/>
            </a:prstTxWarp>
          </a:bodyPr>
          <a:lstStyle>
            <a:lvl1pPr algn="r" defTabSz="931768" eaLnBrk="1" hangingPunct="1">
              <a:defRPr sz="1200" smtClean="0">
                <a:effectLst/>
                <a:latin typeface="Arial" charset="0"/>
              </a:defRPr>
            </a:lvl1pPr>
          </a:lstStyle>
          <a:p>
            <a:pPr>
              <a:defRPr/>
            </a:pPr>
            <a:fld id="{5883B01B-4767-4862-8B39-100B9C100E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8" tIns="46584" rIns="93168" bIns="46584" numCol="1" anchor="t" anchorCtr="0" compatLnSpc="1">
            <a:prstTxWarp prst="textNoShape">
              <a:avLst/>
            </a:prstTxWarp>
          </a:bodyPr>
          <a:lstStyle>
            <a:lvl1pPr defTabSz="931768" eaLnBrk="1" hangingPunct="1">
              <a:defRPr sz="1200" smtClean="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9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8" tIns="46584" rIns="93168" bIns="46584" numCol="1" anchor="t" anchorCtr="0" compatLnSpc="1">
            <a:prstTxWarp prst="textNoShape">
              <a:avLst/>
            </a:prstTxWarp>
          </a:bodyPr>
          <a:lstStyle>
            <a:lvl1pPr algn="r" defTabSz="931768" eaLnBrk="1" hangingPunct="1">
              <a:defRPr sz="1200" smtClean="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6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8" tIns="46584" rIns="93168" bIns="465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9676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8" tIns="46584" rIns="93168" bIns="46584" numCol="1" anchor="b" anchorCtr="0" compatLnSpc="1">
            <a:prstTxWarp prst="textNoShape">
              <a:avLst/>
            </a:prstTxWarp>
          </a:bodyPr>
          <a:lstStyle>
            <a:lvl1pPr defTabSz="931768" eaLnBrk="1" hangingPunct="1">
              <a:defRPr sz="1200" smtClean="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829676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8" tIns="46584" rIns="93168" bIns="46584" numCol="1" anchor="b" anchorCtr="0" compatLnSpc="1">
            <a:prstTxWarp prst="textNoShape">
              <a:avLst/>
            </a:prstTxWarp>
          </a:bodyPr>
          <a:lstStyle>
            <a:lvl1pPr algn="r" defTabSz="931768" eaLnBrk="1" hangingPunct="1">
              <a:defRPr sz="1200" smtClean="0">
                <a:effectLst/>
                <a:latin typeface="Arial" charset="0"/>
              </a:defRPr>
            </a:lvl1pPr>
          </a:lstStyle>
          <a:p>
            <a:pPr>
              <a:defRPr/>
            </a:pPr>
            <a:fld id="{B672D228-F03B-4AB1-982E-81FD09268F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24579C0-BEE6-414C-9933-4A366DBFC56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067120-C23C-45A7-BACA-BE2AF9FDD61D}" type="slidenum">
              <a:rPr lang="en-US"/>
              <a:pPr/>
              <a:t>32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F4C5E1-060E-4A02-A8D2-BFFA20A4576D}" type="slidenum">
              <a:rPr lang="en-US"/>
              <a:pPr/>
              <a:t>33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4D2C68-6ACA-4910-AD1B-A1EBAFDAD7DA}" type="slidenum">
              <a:rPr lang="en-US"/>
              <a:pPr/>
              <a:t>34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4D2C68-6ACA-4910-AD1B-A1EBAFDAD7DA}" type="slidenum">
              <a:rPr lang="en-US"/>
              <a:pPr/>
              <a:t>35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3FE047-23BD-44D7-B1BC-FF61FE7AD229}" type="slidenum">
              <a:rPr lang="en-US"/>
              <a:pPr/>
              <a:t>36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2F0EAE-F907-42F7-A986-3C069FBAA4FC}" type="slidenum">
              <a:rPr lang="en-US"/>
              <a:pPr/>
              <a:t>37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E106E9-5E03-4D29-B626-6CA3D54C696A}" type="slidenum">
              <a:rPr lang="en-US"/>
              <a:pPr/>
              <a:t>38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E1F8EF-AAAF-41A7-AA9F-3F6145018547}" type="slidenum">
              <a:rPr lang="en-US"/>
              <a:pPr/>
              <a:t>40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4352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35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A0B53C-FE52-45D9-A674-A80FE8DE22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842FB7-563D-4516-8DA4-0853DA317F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7E693-F618-4792-8D1F-352A3ACA52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A8A3B-34C8-4FCF-B97B-76AD42BA8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D300FA-C53E-4DD8-B0AB-5F35674B84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99652-7DF4-4152-823F-8C6A11CBDD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45C4D-784B-431B-A827-F5EF1DF512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00DDC-1F65-47D0-99DD-B181758C87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1F767-6670-483A-965C-4F7638B682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F24FA-387A-4985-9B00-A26143B325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35B9DE-DBB1-4065-8B10-78F4957121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3315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316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5370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3318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319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320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321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322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32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324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325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326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332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2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2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3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3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84CAC8D5-8392-405D-A873-97AA518EBA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HSA, Dropouts, Graduation and AYP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Report to the Board of Education</a:t>
            </a:r>
          </a:p>
          <a:p>
            <a:pPr eaLnBrk="1" hangingPunct="1">
              <a:defRPr/>
            </a:pPr>
            <a:r>
              <a:rPr lang="en-US" dirty="0" smtClean="0"/>
              <a:t>October </a:t>
            </a:r>
            <a:r>
              <a:rPr lang="en-US" dirty="0" smtClean="0"/>
              <a:t>25</a:t>
            </a:r>
            <a:r>
              <a:rPr lang="en-US" dirty="0" smtClean="0"/>
              <a:t>, </a:t>
            </a:r>
            <a:r>
              <a:rPr lang="en-US" dirty="0" smtClean="0"/>
              <a:t>2011</a:t>
            </a:r>
          </a:p>
        </p:txBody>
      </p:sp>
      <p:pic>
        <p:nvPicPr>
          <p:cNvPr id="4" name="Picture 3" descr="New Logo 20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5562600"/>
            <a:ext cx="2883408" cy="9022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Class of 2011: </a:t>
            </a:r>
            <a:r>
              <a:rPr lang="en-US" sz="4000" dirty="0" smtClean="0"/>
              <a:t>133 Waivers</a:t>
            </a:r>
          </a:p>
        </p:txBody>
      </p:sp>
      <p:graphicFrame>
        <p:nvGraphicFramePr>
          <p:cNvPr id="6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1117600" y="2032000"/>
          <a:ext cx="3594100" cy="401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Object 5"/>
          <p:cNvGraphicFramePr>
            <a:graphicFrameLocks noGrp="1" noChangeAspect="1"/>
          </p:cNvGraphicFramePr>
          <p:nvPr>
            <p:ph sz="half" idx="2"/>
          </p:nvPr>
        </p:nvGraphicFramePr>
        <p:xfrm>
          <a:off x="4965700" y="2032000"/>
          <a:ext cx="3594100" cy="401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03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00200" y="1981200"/>
            <a:ext cx="7543800" cy="4114800"/>
          </a:xfrm>
        </p:spPr>
        <p:txBody>
          <a:bodyPr/>
          <a:lstStyle/>
          <a:p>
            <a:pPr eaLnBrk="1" hangingPunct="1">
              <a:defRPr/>
            </a:pPr>
            <a:endParaRPr lang="en-US" b="1" dirty="0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2895600" y="6172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2009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48200" y="61722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2010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0" name="Cube 9"/>
          <p:cNvSpPr/>
          <p:nvPr/>
        </p:nvSpPr>
        <p:spPr bwMode="auto">
          <a:xfrm>
            <a:off x="2286000" y="6172200"/>
            <a:ext cx="381000" cy="304800"/>
          </a:xfrm>
          <a:prstGeom prst="cub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charset="0"/>
            </a:endParaRPr>
          </a:p>
        </p:txBody>
      </p:sp>
      <p:sp>
        <p:nvSpPr>
          <p:cNvPr id="11" name="Cube 10"/>
          <p:cNvSpPr/>
          <p:nvPr/>
        </p:nvSpPr>
        <p:spPr bwMode="auto">
          <a:xfrm>
            <a:off x="4038600" y="6172200"/>
            <a:ext cx="381000" cy="304800"/>
          </a:xfrm>
          <a:prstGeom prst="cube">
            <a:avLst/>
          </a:prstGeom>
          <a:solidFill>
            <a:schemeClr val="accent2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77000" y="6172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2011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Cube 12"/>
          <p:cNvSpPr/>
          <p:nvPr/>
        </p:nvSpPr>
        <p:spPr bwMode="auto">
          <a:xfrm>
            <a:off x="5791200" y="6172200"/>
            <a:ext cx="381000" cy="304800"/>
          </a:xfrm>
          <a:prstGeom prst="cube">
            <a:avLst/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chemeClr val="accent3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1"/>
            <a:ext cx="7543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Waivers by Subgroup</a:t>
            </a:r>
          </a:p>
        </p:txBody>
      </p:sp>
      <p:graphicFrame>
        <p:nvGraphicFramePr>
          <p:cNvPr id="81923" name="Group 3"/>
          <p:cNvGraphicFramePr>
            <a:graphicFrameLocks noGrp="1"/>
          </p:cNvGraphicFramePr>
          <p:nvPr>
            <p:ph idx="1"/>
          </p:nvPr>
        </p:nvGraphicFramePr>
        <p:xfrm>
          <a:off x="1066800" y="1524000"/>
          <a:ext cx="7315200" cy="4355439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463040"/>
                <a:gridCol w="1463040"/>
                <a:gridCol w="1463040"/>
                <a:gridCol w="1463040"/>
                <a:gridCol w="1463040"/>
              </a:tblGrid>
              <a:tr h="5234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Class of 2010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Class of 2011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56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Number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Percent of Group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Number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Percent of Group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anchor="ctr" horzOverflow="overflow"/>
                </a:tc>
              </a:tr>
              <a:tr h="7814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All Students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303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100.0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133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100.0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anchor="ctr" horzOverflow="overflow"/>
                </a:tc>
              </a:tr>
              <a:tr h="3909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anchor="ctr" horzOverflow="overflow"/>
                </a:tc>
              </a:tr>
              <a:tr h="5234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Special Education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69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1.2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43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0.9</a:t>
                      </a:r>
                    </a:p>
                  </a:txBody>
                  <a:tcPr anchor="ctr" horzOverflow="overflow"/>
                </a:tc>
              </a:tr>
              <a:tr h="5638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FARMs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182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1.0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73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0.5</a:t>
                      </a:r>
                    </a:p>
                  </a:txBody>
                  <a:tcPr anchor="ctr" horzOverflow="overflow"/>
                </a:tc>
              </a:tr>
              <a:tr h="5248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ELL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110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11.8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2.2</a:t>
                      </a:r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8077200" cy="1431925"/>
          </a:xfrm>
        </p:spPr>
        <p:txBody>
          <a:bodyPr/>
          <a:lstStyle/>
          <a:p>
            <a:r>
              <a:rPr lang="en-US" dirty="0" smtClean="0"/>
              <a:t>First Time Taker Pass Rates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66800" y="1981200"/>
          <a:ext cx="75438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Time Pass Rate </a:t>
            </a:r>
            <a:r>
              <a:rPr lang="en-US" dirty="0" smtClean="0"/>
              <a:t>Data by </a:t>
            </a:r>
            <a:r>
              <a:rPr lang="en-US" dirty="0" smtClean="0"/>
              <a:t>Subgroup - 2011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143000" y="1981200"/>
          <a:ext cx="7848600" cy="424688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1931963"/>
                <a:gridCol w="1318468"/>
                <a:gridCol w="1427018"/>
                <a:gridCol w="1427018"/>
                <a:gridCol w="1744133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Algebra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Biology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English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Government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All Students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71.7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74.9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72.4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78.4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Hispanic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67.8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71.8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American Indian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73.3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89.5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91.6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84.8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African American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56.3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57.7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64.9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Hawaiian/Pacific Islander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56.4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81.1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75.9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80.0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86.5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88.4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84.0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88.5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Two or More</a:t>
                      </a:r>
                      <a:r>
                        <a:rPr lang="en-US" baseline="0" dirty="0" smtClean="0"/>
                        <a:t> Races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82.6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85.7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82.4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87.0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Time Pass Rate </a:t>
            </a:r>
            <a:r>
              <a:rPr lang="en-US" dirty="0" smtClean="0"/>
              <a:t>Data by Services </a:t>
            </a:r>
            <a:r>
              <a:rPr lang="en-US" dirty="0" smtClean="0"/>
              <a:t>Group - 2011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95401" y="2819400"/>
          <a:ext cx="7238998" cy="249428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1745116"/>
                <a:gridCol w="1150483"/>
                <a:gridCol w="1371600"/>
                <a:gridCol w="1295400"/>
                <a:gridCol w="1676399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Algebra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Biology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English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Government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All Students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71.7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84.57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72.4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78.4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Special Education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32.2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40.4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30.3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43.4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FARMs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53.5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58.7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45.1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for 2012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Elimination of government requirement</a:t>
            </a:r>
          </a:p>
          <a:p>
            <a:r>
              <a:rPr lang="en-US" dirty="0" smtClean="0"/>
              <a:t>New combined score is 1208</a:t>
            </a:r>
          </a:p>
          <a:p>
            <a:r>
              <a:rPr lang="en-US" dirty="0" smtClean="0"/>
              <a:t>Students who took government previously can use their score to help them meet requirements.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6000" dirty="0" smtClean="0"/>
              <a:t>Graduation</a:t>
            </a:r>
          </a:p>
        </p:txBody>
      </p:sp>
      <p:pic>
        <p:nvPicPr>
          <p:cNvPr id="5" name="Picture 4" descr="New Logo 20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5562600"/>
            <a:ext cx="2883408" cy="9022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Graduation Rate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dirty="0" smtClean="0"/>
              <a:t>“Leaver Rate” </a:t>
            </a:r>
          </a:p>
          <a:p>
            <a:pPr eaLnBrk="1" hangingPunct="1">
              <a:defRPr/>
            </a:pPr>
            <a:r>
              <a:rPr lang="en-US" dirty="0" smtClean="0"/>
              <a:t>No longer used for accountability</a:t>
            </a:r>
          </a:p>
          <a:p>
            <a:pPr eaLnBrk="1" hangingPunct="1">
              <a:defRPr/>
            </a:pPr>
            <a:r>
              <a:rPr lang="en-US" dirty="0" smtClean="0"/>
              <a:t>Counts all graduates, not just those who graduate in 4 years</a:t>
            </a:r>
          </a:p>
          <a:p>
            <a:pPr eaLnBrk="1" hangingPunct="1">
              <a:defRPr/>
            </a:pPr>
            <a:r>
              <a:rPr lang="en-US" dirty="0" smtClean="0"/>
              <a:t>Does not follow a Grade 9 cohort</a:t>
            </a:r>
          </a:p>
          <a:p>
            <a:pPr eaLnBrk="1" hangingPunct="1">
              <a:defRPr/>
            </a:pPr>
            <a:r>
              <a:rPr lang="en-US" dirty="0" smtClean="0"/>
              <a:t>Only measure with 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smtClean="0"/>
              <a:t>Graduation Rate Trend </a:t>
            </a:r>
            <a:r>
              <a:rPr lang="en-US" sz="3600" dirty="0" smtClean="0"/>
              <a:t>(Leaver)</a:t>
            </a:r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117599" y="2032000"/>
          <a:ext cx="7677713" cy="414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for 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Implementation of cohort graduation rate for AYP</a:t>
            </a:r>
          </a:p>
          <a:p>
            <a:r>
              <a:rPr lang="en-US" dirty="0" smtClean="0"/>
              <a:t>“On-time” graduates</a:t>
            </a:r>
          </a:p>
          <a:p>
            <a:r>
              <a:rPr lang="en-US" dirty="0" smtClean="0"/>
              <a:t>Report 4 and 5-year rate for each cohort</a:t>
            </a:r>
          </a:p>
          <a:p>
            <a:r>
              <a:rPr lang="en-US" dirty="0" smtClean="0"/>
              <a:t>Requires “lagged” rate (using Class of 2010)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en-US" sz="4000" b="1" cap="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High School Assessments</a:t>
            </a:r>
          </a:p>
        </p:txBody>
      </p:sp>
      <p:pic>
        <p:nvPicPr>
          <p:cNvPr id="4" name="Picture 3" descr="New Logo 20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5562600"/>
            <a:ext cx="2883408" cy="9022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101A99CD-236E-47B2-B254-3960B1050EDF}" type="slidenum">
              <a:rPr lang="en-US">
                <a:latin typeface="Arial Black" pitchFamily="34" charset="0"/>
              </a:rPr>
              <a:pPr algn="ctr">
                <a:defRPr/>
              </a:pPr>
              <a:t>20</a:t>
            </a:fld>
            <a:endParaRPr lang="en-US">
              <a:latin typeface="Arial Black" pitchFamily="34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990600"/>
            <a:ext cx="7162800" cy="1219200"/>
          </a:xfrm>
        </p:spPr>
        <p:txBody>
          <a:bodyPr/>
          <a:lstStyle/>
          <a:p>
            <a:r>
              <a:rPr lang="en-US" sz="3600" b="1" smtClean="0"/>
              <a:t>Definition : </a:t>
            </a:r>
            <a:br>
              <a:rPr lang="en-US" sz="3600" b="1" smtClean="0"/>
            </a:br>
            <a:r>
              <a:rPr lang="en-US" sz="3600" i="1" smtClean="0"/>
              <a:t>Four-Year Adjusted Cohort Rate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62200"/>
            <a:ext cx="8229600" cy="3352800"/>
          </a:xfrm>
        </p:spPr>
        <p:txBody>
          <a:bodyPr rtlCol="0">
            <a:normAutofit fontScale="925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800" smtClean="0"/>
              <a:t>The number of students who graduate in four years with a regular high school diploma divided by the number of students who form the adjusted cohort for that graduating class.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2800" smtClean="0"/>
          </a:p>
          <a:p>
            <a:pPr lvl="1" fontAlgn="auto">
              <a:lnSpc>
                <a:spcPct val="90000"/>
              </a:lnSpc>
              <a:spcAft>
                <a:spcPts val="0"/>
              </a:spcAft>
              <a:buFontTx/>
              <a:buChar char="•"/>
              <a:defRPr/>
            </a:pPr>
            <a:r>
              <a:rPr lang="en-US" sz="2400" smtClean="0"/>
              <a:t>Follows a cohort, or a group of students, who begin as first-time ninth graders in a particular school year.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Tx/>
              <a:buChar char="•"/>
              <a:defRPr/>
            </a:pPr>
            <a:r>
              <a:rPr lang="en-US" sz="2400" smtClean="0"/>
              <a:t>For high schools that start after grade nine, the cohort is calculated based on the earliest high school grade.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Char char="•"/>
              <a:defRPr/>
            </a:pPr>
            <a:endParaRPr lang="en-US" sz="2400" smtClean="0"/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3000" i="1" smtClean="0"/>
          </a:p>
          <a:p>
            <a:pPr lvl="1" algn="r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1200" i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Cohort Graduation Rate Data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0" y="2819400"/>
          <a:ext cx="5657850" cy="148336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1885950"/>
                <a:gridCol w="1885950"/>
                <a:gridCol w="18859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2010 Cohort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2011 Cohort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 Year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81.97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 Year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84.57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2010 Cohort Graduation Rate Data by Subgroup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143000" y="2438400"/>
          <a:ext cx="7010400" cy="370840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804160"/>
                <a:gridCol w="2015490"/>
                <a:gridCol w="219075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2010 Cohort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 Year Rate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5-Year Rate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All Students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81.97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84.57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Hispanic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73.44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78.15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American Indian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75.93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78.01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93.04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94.56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African American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74.02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77.87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Hawaiian/Pacific Islander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90.24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95.12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88.27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89.65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Two or More</a:t>
                      </a:r>
                      <a:r>
                        <a:rPr lang="en-US" baseline="0" dirty="0" smtClean="0"/>
                        <a:t> Races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93.42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94.73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2010 Cohort Graduation Rate Data by Services Group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1200" y="2819400"/>
          <a:ext cx="5791200" cy="259588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171700"/>
                <a:gridCol w="1528233"/>
                <a:gridCol w="2091267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2010 Cohort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 Year Rate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5-Year Rate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All Students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81.97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84.57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Special Education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54.75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60.93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FARMs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74.11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80.25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56.98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66.64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6000" dirty="0" smtClean="0"/>
              <a:t>Dropouts</a:t>
            </a:r>
          </a:p>
        </p:txBody>
      </p:sp>
      <p:pic>
        <p:nvPicPr>
          <p:cNvPr id="4" name="Picture 3" descr="New Logo 20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0600" y="5562600"/>
            <a:ext cx="2883408" cy="9022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924800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Dropouts-Event Rate Trend</a:t>
            </a:r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685800" y="2032000"/>
          <a:ext cx="8229600" cy="401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 Between Current and Cohort Drop Out Rates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Annual Event Rate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Does not require an LDS (1 year of data)</a:t>
            </a:r>
          </a:p>
          <a:p>
            <a:r>
              <a:rPr lang="en-US" dirty="0" smtClean="0"/>
              <a:t>Reflects all drop outs across grades 9-12 in a given school year</a:t>
            </a:r>
          </a:p>
          <a:p>
            <a:r>
              <a:rPr lang="en-US" dirty="0" smtClean="0"/>
              <a:t>Reports every “event” of drop out: students can be counted twice</a:t>
            </a:r>
          </a:p>
          <a:p>
            <a:r>
              <a:rPr lang="en-US" dirty="0" smtClean="0"/>
              <a:t>A drop out can also count as  a graduate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Adjusted Cohort Rate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Requires an LDS (4 years of data)</a:t>
            </a:r>
          </a:p>
          <a:p>
            <a:r>
              <a:rPr lang="en-US" dirty="0" smtClean="0"/>
              <a:t>Reflects cumulative drop outs across a 4 and 5 –year period from a cohort group entering Grade 9 at the same time</a:t>
            </a:r>
          </a:p>
          <a:p>
            <a:r>
              <a:rPr lang="en-US" dirty="0" smtClean="0"/>
              <a:t>Students are only counted once (final status)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New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Cohort drop out rate includes </a:t>
            </a:r>
            <a:r>
              <a:rPr lang="en-US" i="1" dirty="0" smtClean="0"/>
              <a:t>as drop outs</a:t>
            </a:r>
          </a:p>
          <a:p>
            <a:pPr lvl="1"/>
            <a:r>
              <a:rPr lang="en-US" dirty="0" smtClean="0"/>
              <a:t>Students who do not continue from the end of one school year to the beginning of the next (cross summer)</a:t>
            </a:r>
          </a:p>
          <a:p>
            <a:pPr lvl="1"/>
            <a:r>
              <a:rPr lang="en-US" dirty="0" smtClean="0"/>
              <a:t>Any student classified as a transfer who cannot be verified as enrolled somewhere else</a:t>
            </a:r>
          </a:p>
          <a:p>
            <a:pPr lvl="1"/>
            <a:r>
              <a:rPr lang="en-US" dirty="0" smtClean="0"/>
              <a:t>Non-graduates at the end of Year 4 who do not re-enroll in Year 5.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Cohort Drop Out Rate Data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2743200"/>
          <a:ext cx="7543800" cy="138176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816352"/>
                <a:gridCol w="2414016"/>
                <a:gridCol w="23134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2010 Cohort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2011 Cohort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Through beginning</a:t>
                      </a:r>
                      <a:r>
                        <a:rPr lang="en-US" baseline="0" dirty="0" smtClean="0"/>
                        <a:t> of </a:t>
                      </a:r>
                      <a:r>
                        <a:rPr lang="en-US" dirty="0" smtClean="0"/>
                        <a:t>Year 5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11.93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Cohort Drop Out Rates by Subgroup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1" y="2057400"/>
          <a:ext cx="8610599" cy="397764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706188"/>
                <a:gridCol w="3034211"/>
                <a:gridCol w="2870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2010 Cohort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2011 Cohort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(four years, into Year 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(four years only)</a:t>
                      </a:r>
                    </a:p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All Students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11.93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8.13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Hispanic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16.51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12.95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American Indian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19.09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17.93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4.21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2.14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African American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16.38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9.88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Hawaiian/Pacific Islander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4.88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3.85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8.70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6.54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 or More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2.56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4.08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Class of 2011</a:t>
            </a:r>
            <a:br>
              <a:rPr lang="en-US" sz="4000" dirty="0" smtClean="0"/>
            </a:br>
            <a:r>
              <a:rPr lang="en-US" sz="4000" dirty="0" smtClean="0"/>
              <a:t>How they met requirements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/>
              <a:t>Special Education Certificates</a:t>
            </a:r>
          </a:p>
          <a:p>
            <a:pPr eaLnBrk="1" hangingPunct="1">
              <a:defRPr/>
            </a:pPr>
            <a:r>
              <a:rPr lang="en-US" smtClean="0"/>
              <a:t>Passed all four</a:t>
            </a:r>
          </a:p>
          <a:p>
            <a:pPr eaLnBrk="1" hangingPunct="1">
              <a:defRPr/>
            </a:pPr>
            <a:r>
              <a:rPr lang="en-US" smtClean="0"/>
              <a:t>Combined score</a:t>
            </a:r>
          </a:p>
          <a:p>
            <a:pPr eaLnBrk="1" hangingPunct="1">
              <a:defRPr/>
            </a:pPr>
            <a:r>
              <a:rPr lang="en-US" smtClean="0"/>
              <a:t>Bridge</a:t>
            </a:r>
          </a:p>
          <a:p>
            <a:pPr eaLnBrk="1" hangingPunct="1">
              <a:defRPr/>
            </a:pPr>
            <a:r>
              <a:rPr lang="en-US" smtClean="0"/>
              <a:t>Waiver</a:t>
            </a:r>
          </a:p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Cohort Drop Out Rates by Subgroup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95400" y="2438400"/>
          <a:ext cx="7010400" cy="313944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133600"/>
                <a:gridCol w="2540000"/>
                <a:gridCol w="23368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2010 Cohort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2011 Cohort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(four years, including summer in Year 5)</a:t>
                      </a:r>
                    </a:p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(four years only)</a:t>
                      </a:r>
                    </a:p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All Students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11.93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8.13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Special</a:t>
                      </a:r>
                      <a:r>
                        <a:rPr lang="en-US" baseline="0" dirty="0" smtClean="0"/>
                        <a:t> Education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21.74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16.19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FARMs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13.66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10.31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24.29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19.59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2011 High School Adequate Yearly Progress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pic>
        <p:nvPicPr>
          <p:cNvPr id="4" name="Picture 3" descr="New Logo 20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5562600"/>
            <a:ext cx="2883408" cy="9022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What is “AYP”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168525"/>
            <a:ext cx="7543800" cy="3927475"/>
          </a:xfrm>
        </p:spPr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en-US" sz="2800" b="1" dirty="0" smtClean="0"/>
              <a:t>Adequate Yearly Progress – sufficient progress toward the goal of 100% proficient by 2014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sz="2800" b="1" dirty="0" smtClean="0"/>
              <a:t>Determination of school success based on No Child Left Behind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sz="2800" b="1" dirty="0" smtClean="0"/>
              <a:t>Uses MSA results and graduation rate 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sz="2800" b="1" dirty="0" smtClean="0"/>
              <a:t>Schools must meet a yearly target (AMO)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sz="2800" b="1" dirty="0" smtClean="0"/>
              <a:t>Must meet target for each of 10 subgroups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AYP “Cells” Chart</a:t>
            </a: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457200" y="1905000"/>
          <a:ext cx="8382000" cy="4810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24000"/>
                <a:gridCol w="1219200"/>
                <a:gridCol w="1371600"/>
                <a:gridCol w="1295400"/>
                <a:gridCol w="1371600"/>
                <a:gridCol w="1600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Group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Reading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Mathematics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Graduation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% Proficient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Participation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% Proficient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Participation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All Students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Hispanic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Amer. Ind.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African Amer.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Hawaiian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 or More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FARMs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2080">
                <a:tc>
                  <a:txBody>
                    <a:bodyPr/>
                    <a:lstStyle/>
                    <a:p>
                      <a:r>
                        <a:rPr lang="en-US" dirty="0" smtClean="0"/>
                        <a:t>ELL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32080">
                <a:tc>
                  <a:txBody>
                    <a:bodyPr/>
                    <a:lstStyle/>
                    <a:p>
                      <a:r>
                        <a:rPr lang="en-US" dirty="0" smtClean="0"/>
                        <a:t>Special Ed.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Challenges to Achieving AYP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97425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b="1" dirty="0" smtClean="0"/>
              <a:t>Target rises each year: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en-US" b="1" dirty="0" smtClean="0"/>
              <a:t> 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en-US" b="1" dirty="0" smtClean="0"/>
              <a:t>AMOs</a:t>
            </a:r>
          </a:p>
          <a:p>
            <a:pPr eaLnBrk="1" hangingPunct="1">
              <a:spcBef>
                <a:spcPct val="0"/>
              </a:spcBef>
            </a:pPr>
            <a:endParaRPr lang="en-US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057400" y="3429000"/>
          <a:ext cx="5410199" cy="222504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1383454"/>
                <a:gridCol w="1350654"/>
                <a:gridCol w="267609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Reading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Mathematics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2007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52.2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38.6</a:t>
                      </a:r>
                      <a:endParaRPr lang="en-US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2011</a:t>
                      </a:r>
                      <a:endParaRPr lang="en-US" b="1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79.5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73.7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86.3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82.4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93.2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91.2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100.0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457200"/>
            <a:ext cx="6858000" cy="990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Challenges to Achieving AYP (cont.)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97425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b="1" dirty="0" smtClean="0"/>
              <a:t>Confidence interval shrinks each year</a:t>
            </a:r>
          </a:p>
          <a:p>
            <a:pPr eaLnBrk="1" hangingPunct="1">
              <a:spcBef>
                <a:spcPct val="0"/>
              </a:spcBef>
            </a:pPr>
            <a:r>
              <a:rPr lang="en-US" b="1" dirty="0" smtClean="0"/>
              <a:t>All subgroups must achieve targets</a:t>
            </a:r>
          </a:p>
          <a:p>
            <a:pPr lvl="1" eaLnBrk="1" hangingPunct="1">
              <a:spcBef>
                <a:spcPct val="0"/>
              </a:spcBef>
            </a:pPr>
            <a:r>
              <a:rPr lang="en-US" b="1" dirty="0" smtClean="0"/>
              <a:t>Subgroups with 5 students or more counted</a:t>
            </a:r>
          </a:p>
          <a:p>
            <a:pPr lvl="1" eaLnBrk="1" hangingPunct="1">
              <a:spcBef>
                <a:spcPct val="0"/>
              </a:spcBef>
            </a:pPr>
            <a:r>
              <a:rPr lang="en-US" b="1" dirty="0" smtClean="0"/>
              <a:t>This year we have 10 subgroups instead of the 8 we have had in the past </a:t>
            </a:r>
          </a:p>
          <a:p>
            <a:pPr eaLnBrk="1" hangingPunct="1">
              <a:spcBef>
                <a:spcPct val="0"/>
              </a:spcBef>
            </a:pPr>
            <a:r>
              <a:rPr lang="en-US" b="1" dirty="0" smtClean="0"/>
              <a:t>Students receiving special services</a:t>
            </a:r>
          </a:p>
          <a:p>
            <a:pPr eaLnBrk="1" hangingPunct="1">
              <a:spcBef>
                <a:spcPct val="0"/>
              </a:spcBef>
            </a:pPr>
            <a:r>
              <a:rPr lang="en-US" b="1" dirty="0" smtClean="0"/>
              <a:t>USDE projected in March that 80 percent of schools would </a:t>
            </a:r>
            <a:r>
              <a:rPr lang="en-US" b="1" i="1" dirty="0" smtClean="0"/>
              <a:t>fail</a:t>
            </a:r>
            <a:r>
              <a:rPr lang="en-US" b="1" dirty="0" smtClean="0"/>
              <a:t> to make AYP</a:t>
            </a:r>
          </a:p>
          <a:p>
            <a:pPr eaLnBrk="1" hangingPunct="1">
              <a:spcBef>
                <a:spcPct val="0"/>
              </a:spcBef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School Improvement Categories</a:t>
            </a:r>
          </a:p>
        </p:txBody>
      </p:sp>
      <p:sp>
        <p:nvSpPr>
          <p:cNvPr id="91140" name="AutoShape 4"/>
          <p:cNvSpPr>
            <a:spLocks noChangeArrowheads="1"/>
          </p:cNvSpPr>
          <p:nvPr/>
        </p:nvSpPr>
        <p:spPr bwMode="auto">
          <a:xfrm>
            <a:off x="762000" y="5334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en-US" sz="44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91162" name="Group 26"/>
          <p:cNvGraphicFramePr>
            <a:graphicFrameLocks noGrp="1"/>
          </p:cNvGraphicFramePr>
          <p:nvPr/>
        </p:nvGraphicFramePr>
        <p:xfrm>
          <a:off x="1066800" y="2362200"/>
          <a:ext cx="7696200" cy="3869373"/>
        </p:xfrm>
        <a:graphic>
          <a:graphicData uri="http://schemas.openxmlformats.org/drawingml/2006/table">
            <a:tbl>
              <a:tblPr/>
              <a:tblGrid>
                <a:gridCol w="2590800"/>
                <a:gridCol w="2316163"/>
                <a:gridCol w="2789237"/>
              </a:tblGrid>
              <a:tr h="62865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STAGES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PATHWAYS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540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Comprehensive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Needs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Pathway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Focused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Needs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Pathway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1069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Developing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Stage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Failing: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-All students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-3+ subgroups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Failing: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-1 to 2 subgroups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1042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Priority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Stage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School Improvement Categories</a:t>
            </a:r>
          </a:p>
        </p:txBody>
      </p:sp>
      <p:sp>
        <p:nvSpPr>
          <p:cNvPr id="93188" name="AutoShape 4"/>
          <p:cNvSpPr>
            <a:spLocks noChangeArrowheads="1"/>
          </p:cNvSpPr>
          <p:nvPr/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en-US" sz="44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93212" name="Group 28"/>
          <p:cNvGraphicFramePr>
            <a:graphicFrameLocks noGrp="1"/>
          </p:cNvGraphicFramePr>
          <p:nvPr/>
        </p:nvGraphicFramePr>
        <p:xfrm>
          <a:off x="990600" y="2286000"/>
          <a:ext cx="7693025" cy="3840798"/>
        </p:xfrm>
        <a:graphic>
          <a:graphicData uri="http://schemas.openxmlformats.org/drawingml/2006/table">
            <a:tbl>
              <a:tblPr/>
              <a:tblGrid>
                <a:gridCol w="2563813"/>
                <a:gridCol w="2565400"/>
                <a:gridCol w="2563812"/>
              </a:tblGrid>
              <a:tr h="5207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STAGES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PATHWAYS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07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Comprehensive Needs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Pathway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Focused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Needs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Pathway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1095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Developing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Stage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Schools enter after not achieving AYP two times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Schools enter after not achieving AYP two times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1096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Priority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Stage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Schools enter when AYP failed fifth time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Schools enter when AYP failed fifth 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848600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High Schools in Improvement</a:t>
            </a:r>
          </a:p>
        </p:txBody>
      </p:sp>
      <p:sp>
        <p:nvSpPr>
          <p:cNvPr id="112644" name="AutoShape 4"/>
          <p:cNvSpPr>
            <a:spLocks noChangeArrowheads="1"/>
          </p:cNvSpPr>
          <p:nvPr/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en-US" sz="44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112668" name="Group 28"/>
          <p:cNvGraphicFramePr>
            <a:graphicFrameLocks noGrp="1"/>
          </p:cNvGraphicFramePr>
          <p:nvPr/>
        </p:nvGraphicFramePr>
        <p:xfrm>
          <a:off x="990600" y="2057401"/>
          <a:ext cx="7693025" cy="4145597"/>
        </p:xfrm>
        <a:graphic>
          <a:graphicData uri="http://schemas.openxmlformats.org/drawingml/2006/table">
            <a:tbl>
              <a:tblPr/>
              <a:tblGrid>
                <a:gridCol w="2563813"/>
                <a:gridCol w="2565400"/>
                <a:gridCol w="2563812"/>
              </a:tblGrid>
              <a:tr h="56202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STAGES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PATHWAYS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172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Comprehensive Needs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Pathway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Focused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Needs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Pathway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11823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Developing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Stage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2009:  7 schools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2010:  5 schools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  2011:  37 schools 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2009: 8 schools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2010: 5 schools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 2011: 19 schools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11840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Priority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Stage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2009: 13 schools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2010: 19 schools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2011: 21 schools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2009: 15 schools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2010: 5 schools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2011: 2 schools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AYP Results- 2011 High Schools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05000"/>
            <a:ext cx="80010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3 schools exited school improvement</a:t>
            </a:r>
          </a:p>
          <a:p>
            <a:pPr eaLnBrk="1" hangingPunct="1">
              <a:defRPr/>
            </a:pPr>
            <a:r>
              <a:rPr lang="en-US" dirty="0" smtClean="0"/>
              <a:t>79 schools are in school improvement </a:t>
            </a:r>
          </a:p>
          <a:p>
            <a:pPr lvl="1" eaLnBrk="1" hangingPunct="1">
              <a:defRPr/>
            </a:pPr>
            <a:r>
              <a:rPr lang="en-US" dirty="0" smtClean="0"/>
              <a:t>41 more than in 2010</a:t>
            </a:r>
          </a:p>
          <a:p>
            <a:pPr eaLnBrk="1" hangingPunct="1">
              <a:defRPr/>
            </a:pPr>
            <a:r>
              <a:rPr lang="en-US" dirty="0" smtClean="0"/>
              <a:t>44 schools missed AYP for the first time</a:t>
            </a:r>
          </a:p>
          <a:p>
            <a:pPr eaLnBrk="1" hangingPunct="1">
              <a:defRPr/>
            </a:pPr>
            <a:r>
              <a:rPr lang="en-US" dirty="0" smtClean="0"/>
              <a:t>Special education subgroups account for 39 percent of schools not meeting AYP because of only one subgroup.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Class of 2011</a:t>
            </a:r>
            <a:br>
              <a:rPr lang="en-US" sz="4000" dirty="0" smtClean="0"/>
            </a:br>
            <a:r>
              <a:rPr lang="en-US" sz="4000" dirty="0" smtClean="0"/>
              <a:t>How they met requirements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3276600" y="5715000"/>
            <a:ext cx="297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effectLst/>
              </a:rPr>
              <a:t>SpEd</a:t>
            </a:r>
            <a:r>
              <a:rPr lang="en-US" b="1" dirty="0" smtClean="0">
                <a:effectLst/>
              </a:rPr>
              <a:t> </a:t>
            </a:r>
            <a:r>
              <a:rPr lang="en-US" b="1" dirty="0">
                <a:effectLst/>
              </a:rPr>
              <a:t>Certificates - </a:t>
            </a:r>
            <a:r>
              <a:rPr lang="en-US" b="1" dirty="0" smtClean="0">
                <a:solidFill>
                  <a:schemeClr val="folHlink"/>
                </a:solidFill>
                <a:effectLst/>
              </a:rPr>
              <a:t>722</a:t>
            </a:r>
            <a:endParaRPr lang="en-US" b="1" dirty="0">
              <a:solidFill>
                <a:schemeClr val="folHlink"/>
              </a:solidFill>
              <a:effectLst/>
            </a:endParaRPr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3429000" y="4343400"/>
            <a:ext cx="2590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effectLst/>
              </a:rPr>
              <a:t>Graduates Entering Prior to 2005 -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226</a:t>
            </a:r>
            <a:endParaRPr lang="en-US" b="1" dirty="0"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3733800" y="1752600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1"/>
                </a:solidFill>
                <a:effectLst/>
              </a:rPr>
              <a:t>Completers</a:t>
            </a:r>
            <a:endParaRPr lang="en-US" b="1" dirty="0">
              <a:solidFill>
                <a:schemeClr val="accent1"/>
              </a:solidFill>
              <a:effectLst/>
            </a:endParaRPr>
          </a:p>
        </p:txBody>
      </p:sp>
      <p:sp>
        <p:nvSpPr>
          <p:cNvPr id="21510" name="Text Box 7"/>
          <p:cNvSpPr txBox="1">
            <a:spLocks noChangeArrowheads="1"/>
          </p:cNvSpPr>
          <p:nvPr/>
        </p:nvSpPr>
        <p:spPr bwMode="auto">
          <a:xfrm>
            <a:off x="6705600" y="1752600"/>
            <a:ext cx="213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1"/>
                </a:solidFill>
                <a:effectLst/>
              </a:rPr>
              <a:t>Non-Completers</a:t>
            </a:r>
            <a:endParaRPr lang="en-US" b="1" dirty="0">
              <a:solidFill>
                <a:schemeClr val="accent1"/>
              </a:solidFill>
              <a:effectLst/>
            </a:endParaRPr>
          </a:p>
        </p:txBody>
      </p:sp>
      <p:sp>
        <p:nvSpPr>
          <p:cNvPr id="21511" name="Text Box 8"/>
          <p:cNvSpPr txBox="1">
            <a:spLocks noChangeArrowheads="1"/>
          </p:cNvSpPr>
          <p:nvPr/>
        </p:nvSpPr>
        <p:spPr bwMode="auto">
          <a:xfrm>
            <a:off x="3352800" y="22860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effectLst/>
              </a:rPr>
              <a:t>Passed 4 -</a:t>
            </a:r>
            <a:r>
              <a:rPr lang="en-US" b="1" dirty="0" smtClean="0">
                <a:solidFill>
                  <a:schemeClr val="folHlink"/>
                </a:solidFill>
                <a:effectLst/>
              </a:rPr>
              <a:t>42,938</a:t>
            </a:r>
            <a:endParaRPr lang="en-US" b="1" dirty="0">
              <a:solidFill>
                <a:schemeClr val="folHlink"/>
              </a:solidFill>
              <a:effectLst/>
            </a:endParaRPr>
          </a:p>
        </p:txBody>
      </p:sp>
      <p:sp>
        <p:nvSpPr>
          <p:cNvPr id="21512" name="Text Box 9"/>
          <p:cNvSpPr txBox="1">
            <a:spLocks noChangeArrowheads="1"/>
          </p:cNvSpPr>
          <p:nvPr/>
        </p:nvSpPr>
        <p:spPr bwMode="auto">
          <a:xfrm>
            <a:off x="3124200" y="2819400"/>
            <a:ext cx="3276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effectLst/>
              </a:rPr>
              <a:t>Combined Score </a:t>
            </a:r>
            <a:r>
              <a:rPr lang="en-US" b="1" dirty="0" smtClean="0">
                <a:effectLst/>
              </a:rPr>
              <a:t>– </a:t>
            </a:r>
            <a:r>
              <a:rPr lang="en-US" b="1" dirty="0" smtClean="0">
                <a:solidFill>
                  <a:schemeClr val="folHlink"/>
                </a:solidFill>
                <a:effectLst/>
              </a:rPr>
              <a:t>9360</a:t>
            </a:r>
            <a:endParaRPr lang="en-US" b="1" dirty="0">
              <a:solidFill>
                <a:schemeClr val="folHlink"/>
              </a:solidFill>
              <a:effectLst/>
            </a:endParaRPr>
          </a:p>
        </p:txBody>
      </p:sp>
      <p:sp>
        <p:nvSpPr>
          <p:cNvPr id="21513" name="Text Box 10"/>
          <p:cNvSpPr txBox="1">
            <a:spLocks noChangeArrowheads="1"/>
          </p:cNvSpPr>
          <p:nvPr/>
        </p:nvSpPr>
        <p:spPr bwMode="auto">
          <a:xfrm>
            <a:off x="3657600" y="3352800"/>
            <a:ext cx="205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effectLst/>
              </a:rPr>
              <a:t>Bridge - </a:t>
            </a:r>
            <a:r>
              <a:rPr lang="en-US" b="1" dirty="0" smtClean="0">
                <a:solidFill>
                  <a:schemeClr val="folHlink"/>
                </a:solidFill>
                <a:effectLst/>
              </a:rPr>
              <a:t>5350 </a:t>
            </a:r>
            <a:endParaRPr lang="en-US" b="1" dirty="0">
              <a:solidFill>
                <a:schemeClr val="folHlink"/>
              </a:solidFill>
              <a:effectLst/>
            </a:endParaRPr>
          </a:p>
        </p:txBody>
      </p:sp>
      <p:sp>
        <p:nvSpPr>
          <p:cNvPr id="21514" name="Text Box 11"/>
          <p:cNvSpPr txBox="1">
            <a:spLocks noChangeArrowheads="1"/>
          </p:cNvSpPr>
          <p:nvPr/>
        </p:nvSpPr>
        <p:spPr bwMode="auto">
          <a:xfrm>
            <a:off x="3733800" y="3886200"/>
            <a:ext cx="205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effectLst/>
              </a:rPr>
              <a:t>Waiver - </a:t>
            </a:r>
            <a:r>
              <a:rPr lang="en-US" b="1" dirty="0" smtClean="0">
                <a:solidFill>
                  <a:schemeClr val="folHlink"/>
                </a:solidFill>
                <a:effectLst/>
              </a:rPr>
              <a:t>133</a:t>
            </a:r>
            <a:endParaRPr lang="en-US" b="1" dirty="0">
              <a:solidFill>
                <a:schemeClr val="folHlink"/>
              </a:solidFill>
              <a:effectLst/>
            </a:endParaRPr>
          </a:p>
        </p:txBody>
      </p:sp>
      <p:sp>
        <p:nvSpPr>
          <p:cNvPr id="21515" name="Text Box 12"/>
          <p:cNvSpPr txBox="1">
            <a:spLocks noChangeArrowheads="1"/>
          </p:cNvSpPr>
          <p:nvPr/>
        </p:nvSpPr>
        <p:spPr bwMode="auto">
          <a:xfrm>
            <a:off x="6553200" y="2209800"/>
            <a:ext cx="2362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effectLst/>
              </a:rPr>
              <a:t>Not Met-HSA Only </a:t>
            </a:r>
            <a:r>
              <a:rPr lang="en-US" b="1" dirty="0" smtClean="0">
                <a:solidFill>
                  <a:schemeClr val="folHlink"/>
                </a:solidFill>
                <a:effectLst/>
              </a:rPr>
              <a:t>0</a:t>
            </a:r>
            <a:endParaRPr lang="en-US" b="1" dirty="0">
              <a:solidFill>
                <a:schemeClr val="folHlink"/>
              </a:solidFill>
              <a:effectLst/>
            </a:endParaRPr>
          </a:p>
        </p:txBody>
      </p:sp>
      <p:sp>
        <p:nvSpPr>
          <p:cNvPr id="21516" name="Text Box 13"/>
          <p:cNvSpPr txBox="1">
            <a:spLocks noChangeArrowheads="1"/>
          </p:cNvSpPr>
          <p:nvPr/>
        </p:nvSpPr>
        <p:spPr bwMode="auto">
          <a:xfrm>
            <a:off x="6705600" y="3048000"/>
            <a:ext cx="1981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effectLst/>
              </a:rPr>
              <a:t>Not Met-Other </a:t>
            </a:r>
            <a:r>
              <a:rPr lang="en-US" b="1" dirty="0" smtClean="0">
                <a:solidFill>
                  <a:schemeClr val="folHlink"/>
                </a:solidFill>
                <a:effectLst/>
              </a:rPr>
              <a:t>3063</a:t>
            </a:r>
            <a:endParaRPr lang="en-US" b="1" dirty="0">
              <a:solidFill>
                <a:schemeClr val="folHlink"/>
              </a:solidFill>
              <a:effectLst/>
            </a:endParaRPr>
          </a:p>
        </p:txBody>
      </p:sp>
      <p:sp>
        <p:nvSpPr>
          <p:cNvPr id="21517" name="Text Box 14"/>
          <p:cNvSpPr txBox="1">
            <a:spLocks noChangeArrowheads="1"/>
          </p:cNvSpPr>
          <p:nvPr/>
        </p:nvSpPr>
        <p:spPr bwMode="auto">
          <a:xfrm>
            <a:off x="914400" y="3276600"/>
            <a:ext cx="1676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effectLst/>
              </a:rPr>
              <a:t>Dropouts     </a:t>
            </a:r>
            <a:r>
              <a:rPr lang="en-US" b="1" dirty="0" smtClean="0">
                <a:solidFill>
                  <a:schemeClr val="folHlink"/>
                </a:solidFill>
                <a:effectLst/>
              </a:rPr>
              <a:t>1821</a:t>
            </a:r>
            <a:endParaRPr lang="en-US" b="1" dirty="0">
              <a:solidFill>
                <a:schemeClr val="folHlink"/>
              </a:solidFill>
              <a:effectLst/>
            </a:endParaRPr>
          </a:p>
        </p:txBody>
      </p:sp>
      <p:sp>
        <p:nvSpPr>
          <p:cNvPr id="21518" name="Text Box 16"/>
          <p:cNvSpPr txBox="1">
            <a:spLocks noChangeArrowheads="1"/>
          </p:cNvSpPr>
          <p:nvPr/>
        </p:nvSpPr>
        <p:spPr bwMode="auto">
          <a:xfrm>
            <a:off x="3124200" y="6248400"/>
            <a:ext cx="342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FF66"/>
                </a:solidFill>
                <a:effectLst/>
              </a:rPr>
              <a:t>Total Completers - </a:t>
            </a:r>
            <a:r>
              <a:rPr lang="en-US" dirty="0">
                <a:effectLst/>
              </a:rPr>
              <a:t> </a:t>
            </a:r>
            <a:r>
              <a:rPr lang="en-US" b="1" dirty="0" smtClean="0">
                <a:solidFill>
                  <a:schemeClr val="folHlink"/>
                </a:solidFill>
                <a:effectLst/>
              </a:rPr>
              <a:t>59,377</a:t>
            </a:r>
            <a:endParaRPr lang="en-US" b="1" dirty="0">
              <a:solidFill>
                <a:schemeClr val="folHlink"/>
              </a:solidFill>
              <a:effectLst/>
            </a:endParaRPr>
          </a:p>
        </p:txBody>
      </p:sp>
      <p:sp>
        <p:nvSpPr>
          <p:cNvPr id="21519" name="Text Box 17"/>
          <p:cNvSpPr txBox="1">
            <a:spLocks noChangeArrowheads="1"/>
          </p:cNvSpPr>
          <p:nvPr/>
        </p:nvSpPr>
        <p:spPr bwMode="auto">
          <a:xfrm>
            <a:off x="6858000" y="5334000"/>
            <a:ext cx="2286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FF66"/>
                </a:solidFill>
                <a:effectLst/>
              </a:rPr>
              <a:t>Total -</a:t>
            </a:r>
            <a:r>
              <a:rPr lang="en-US" dirty="0">
                <a:effectLst/>
              </a:rPr>
              <a:t>  </a:t>
            </a:r>
            <a:r>
              <a:rPr lang="en-US" b="1" dirty="0" smtClean="0">
                <a:solidFill>
                  <a:schemeClr val="folHlink"/>
                </a:solidFill>
                <a:effectLst/>
              </a:rPr>
              <a:t>4220</a:t>
            </a:r>
            <a:endParaRPr lang="en-US" b="1" dirty="0">
              <a:solidFill>
                <a:schemeClr val="folHlink"/>
              </a:solidFill>
              <a:effectLst/>
            </a:endParaRPr>
          </a:p>
        </p:txBody>
      </p:sp>
      <p:sp>
        <p:nvSpPr>
          <p:cNvPr id="21520" name="Text Box 18"/>
          <p:cNvSpPr txBox="1">
            <a:spLocks noChangeArrowheads="1"/>
          </p:cNvSpPr>
          <p:nvPr/>
        </p:nvSpPr>
        <p:spPr bwMode="auto">
          <a:xfrm>
            <a:off x="838200" y="40386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effectLst/>
              </a:rPr>
              <a:t>June </a:t>
            </a:r>
            <a:r>
              <a:rPr lang="en-US" b="1" dirty="0" smtClean="0">
                <a:effectLst/>
              </a:rPr>
              <a:t>2011</a:t>
            </a:r>
            <a:r>
              <a:rPr lang="en-US" dirty="0" smtClean="0">
                <a:effectLst/>
              </a:rPr>
              <a:t>   </a:t>
            </a:r>
            <a:r>
              <a:rPr lang="en-US" b="1" dirty="0" smtClean="0">
                <a:solidFill>
                  <a:schemeClr val="folHlink"/>
                </a:solidFill>
                <a:effectLst/>
              </a:rPr>
              <a:t>63,605</a:t>
            </a:r>
            <a:endParaRPr lang="en-US" b="1" dirty="0">
              <a:solidFill>
                <a:schemeClr val="folHlink"/>
              </a:solidFill>
              <a:effectLst/>
            </a:endParaRPr>
          </a:p>
        </p:txBody>
      </p:sp>
      <p:sp>
        <p:nvSpPr>
          <p:cNvPr id="21521" name="Text Box 19"/>
          <p:cNvSpPr txBox="1">
            <a:spLocks noChangeArrowheads="1"/>
          </p:cNvSpPr>
          <p:nvPr/>
        </p:nvSpPr>
        <p:spPr bwMode="auto">
          <a:xfrm>
            <a:off x="838200" y="2514600"/>
            <a:ext cx="1752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effectLst/>
              </a:rPr>
              <a:t>Sept. </a:t>
            </a:r>
            <a:r>
              <a:rPr lang="en-US" b="1" dirty="0" smtClean="0">
                <a:effectLst/>
              </a:rPr>
              <a:t>2010</a:t>
            </a:r>
            <a:r>
              <a:rPr lang="en-US" dirty="0" smtClean="0">
                <a:effectLst/>
              </a:rPr>
              <a:t>   </a:t>
            </a:r>
            <a:r>
              <a:rPr lang="en-US" b="1" dirty="0" smtClean="0">
                <a:solidFill>
                  <a:schemeClr val="folHlink"/>
                </a:solidFill>
                <a:effectLst/>
              </a:rPr>
              <a:t>60,555</a:t>
            </a:r>
            <a:endParaRPr lang="en-US" b="1" dirty="0">
              <a:solidFill>
                <a:schemeClr val="folHlink"/>
              </a:solidFill>
              <a:effectLst/>
            </a:endParaRPr>
          </a:p>
        </p:txBody>
      </p:sp>
      <p:sp>
        <p:nvSpPr>
          <p:cNvPr id="21522" name="Text Box 20"/>
          <p:cNvSpPr txBox="1">
            <a:spLocks noChangeArrowheads="1"/>
          </p:cNvSpPr>
          <p:nvPr/>
        </p:nvSpPr>
        <p:spPr bwMode="auto">
          <a:xfrm>
            <a:off x="914400" y="1828800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  <a:effectLst/>
              </a:rPr>
              <a:t>Enrollment</a:t>
            </a:r>
          </a:p>
        </p:txBody>
      </p:sp>
      <p:sp>
        <p:nvSpPr>
          <p:cNvPr id="21523" name="Text Box 21"/>
          <p:cNvSpPr txBox="1">
            <a:spLocks noChangeArrowheads="1"/>
          </p:cNvSpPr>
          <p:nvPr/>
        </p:nvSpPr>
        <p:spPr bwMode="auto">
          <a:xfrm>
            <a:off x="6553200" y="4038600"/>
            <a:ext cx="25908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effectLst/>
              </a:rPr>
              <a:t>Non-Grads without HSA requirement - </a:t>
            </a:r>
            <a:r>
              <a:rPr lang="en-US" b="1" dirty="0" smtClean="0">
                <a:solidFill>
                  <a:schemeClr val="folHlink"/>
                </a:solidFill>
                <a:effectLst/>
              </a:rPr>
              <a:t>1157</a:t>
            </a:r>
            <a:endParaRPr lang="en-US" b="1" dirty="0">
              <a:solidFill>
                <a:schemeClr val="folHlink"/>
              </a:solidFill>
              <a:effectLst/>
            </a:endParaRPr>
          </a:p>
        </p:txBody>
      </p:sp>
      <p:sp>
        <p:nvSpPr>
          <p:cNvPr id="21524" name="Text Box 25"/>
          <p:cNvSpPr txBox="1">
            <a:spLocks noChangeArrowheads="1"/>
          </p:cNvSpPr>
          <p:nvPr/>
        </p:nvSpPr>
        <p:spPr bwMode="auto">
          <a:xfrm>
            <a:off x="3276600" y="5181600"/>
            <a:ext cx="3124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FF66"/>
                </a:solidFill>
                <a:effectLst/>
              </a:rPr>
              <a:t>Total Diplomas - </a:t>
            </a:r>
            <a:r>
              <a:rPr lang="en-US" dirty="0">
                <a:effectLst/>
              </a:rPr>
              <a:t> </a:t>
            </a:r>
            <a:r>
              <a:rPr lang="en-US" b="1" dirty="0" smtClean="0">
                <a:solidFill>
                  <a:schemeClr val="folHlink"/>
                </a:solidFill>
                <a:effectLst/>
              </a:rPr>
              <a:t>58,753</a:t>
            </a:r>
            <a:endParaRPr lang="en-US" b="1" dirty="0">
              <a:solidFill>
                <a:schemeClr val="folHlink"/>
              </a:solidFill>
              <a:effectLst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3124200" y="1828800"/>
            <a:ext cx="3200400" cy="4876800"/>
          </a:xfrm>
          <a:prstGeom prst="rect">
            <a:avLst/>
          </a:prstGeom>
          <a:solidFill>
            <a:schemeClr val="accent1">
              <a:alpha val="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2" name="Rectangle 28"/>
          <p:cNvSpPr>
            <a:spLocks noChangeArrowheads="1"/>
          </p:cNvSpPr>
          <p:nvPr/>
        </p:nvSpPr>
        <p:spPr bwMode="auto">
          <a:xfrm>
            <a:off x="6629400" y="1828800"/>
            <a:ext cx="2514600" cy="4876800"/>
          </a:xfrm>
          <a:prstGeom prst="rect">
            <a:avLst/>
          </a:prstGeom>
          <a:solidFill>
            <a:schemeClr val="accent1">
              <a:alpha val="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914400" y="1828800"/>
            <a:ext cx="1600200" cy="4876800"/>
          </a:xfrm>
          <a:prstGeom prst="rect">
            <a:avLst/>
          </a:prstGeom>
          <a:solidFill>
            <a:schemeClr val="accent1">
              <a:alpha val="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305800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Schools in Improvement </a:t>
            </a:r>
            <a:br>
              <a:rPr lang="en-US" sz="4000" dirty="0" smtClean="0"/>
            </a:br>
            <a:r>
              <a:rPr lang="en-US" sz="4000" dirty="0" smtClean="0"/>
              <a:t>All Schools</a:t>
            </a:r>
          </a:p>
        </p:txBody>
      </p:sp>
      <p:sp>
        <p:nvSpPr>
          <p:cNvPr id="117763" name="AutoShape 3"/>
          <p:cNvSpPr>
            <a:spLocks noChangeArrowheads="1"/>
          </p:cNvSpPr>
          <p:nvPr/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endParaRPr lang="en-US" sz="44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117787" name="Group 27"/>
          <p:cNvGraphicFramePr>
            <a:graphicFrameLocks noGrp="1"/>
          </p:cNvGraphicFramePr>
          <p:nvPr/>
        </p:nvGraphicFramePr>
        <p:xfrm>
          <a:off x="533400" y="1981200"/>
          <a:ext cx="7693025" cy="3903980"/>
        </p:xfrm>
        <a:graphic>
          <a:graphicData uri="http://schemas.openxmlformats.org/drawingml/2006/table">
            <a:tbl>
              <a:tblPr/>
              <a:tblGrid>
                <a:gridCol w="2563813"/>
                <a:gridCol w="2565400"/>
                <a:gridCol w="2563812"/>
              </a:tblGrid>
              <a:tr h="5207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STAGES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PATHWAYS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07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Comprehensive Needs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Pathway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Focused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Needs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Pathway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1095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Developing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Stage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2009:  47 schools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2010:  85 schools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2011: 179 schools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2009: 45 schools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2010: 27 schools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2011: 45 schools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1096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Priority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Stage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2009: 85 schools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2010: 85 schools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2011: 96 schools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 2009: 23 schools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2010:  7 schools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2011:  6 schools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AYP Breakdown – 2011 All Schools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90600" y="2438400"/>
          <a:ext cx="7848600" cy="3337560"/>
        </p:xfrm>
        <a:graphic>
          <a:graphicData uri="http://schemas.openxmlformats.org/drawingml/2006/table">
            <a:tbl>
              <a:tblPr firstRow="1" firstCol="1" lastRow="1" bandRow="1">
                <a:tableStyleId>{93296810-A885-4BE3-A3E7-6D5BEEA58F35}</a:tableStyleId>
              </a:tblPr>
              <a:tblGrid>
                <a:gridCol w="3581400"/>
                <a:gridCol w="2057400"/>
                <a:gridCol w="2209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AYP Category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Percent *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Met AYP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55.2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In School Improvement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1.0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Exit School</a:t>
                      </a:r>
                      <a:r>
                        <a:rPr lang="en-US" baseline="0" dirty="0" smtClean="0"/>
                        <a:t> Improvement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0.8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Not Met</a:t>
                      </a:r>
                      <a:r>
                        <a:rPr lang="en-US" baseline="0" dirty="0" smtClean="0"/>
                        <a:t> AYP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616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44.8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Local Attention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21.7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School Improvement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23.7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1376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5791200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Percentage is of total number of schools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AYP Results- 2011 All Schools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362200"/>
            <a:ext cx="7543800" cy="3733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Of 1376 schools, 760 (55%) met AYP</a:t>
            </a:r>
          </a:p>
          <a:p>
            <a:pPr eaLnBrk="1" hangingPunct="1">
              <a:defRPr/>
            </a:pPr>
            <a:r>
              <a:rPr lang="en-US" dirty="0" smtClean="0"/>
              <a:t>11 schools exited school improvement</a:t>
            </a:r>
          </a:p>
          <a:p>
            <a:pPr eaLnBrk="1" hangingPunct="1">
              <a:defRPr/>
            </a:pPr>
            <a:r>
              <a:rPr lang="en-US" dirty="0" smtClean="0"/>
              <a:t>123 more schools are in school improvement now than in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066800" y="1997075"/>
            <a:ext cx="7467600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HSA and Graduation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886200"/>
            <a:ext cx="74676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Questions and Discussion</a:t>
            </a:r>
          </a:p>
        </p:txBody>
      </p:sp>
      <p:pic>
        <p:nvPicPr>
          <p:cNvPr id="4" name="Picture 3" descr="New Logo 20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0600" y="5562600"/>
            <a:ext cx="2883408" cy="9022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Non-Grads: A Closer Look</a:t>
            </a:r>
          </a:p>
        </p:txBody>
      </p:sp>
      <p:sp>
        <p:nvSpPr>
          <p:cNvPr id="10650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914400" y="1981200"/>
            <a:ext cx="8001000" cy="4114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2800" b="1" dirty="0" smtClean="0"/>
              <a:t>Total Non-Grads: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chemeClr val="folHlink"/>
                </a:solidFill>
              </a:rPr>
              <a:t>4220</a:t>
            </a:r>
            <a:r>
              <a:rPr lang="en-US" sz="2800" dirty="0" smtClean="0"/>
              <a:t> </a:t>
            </a:r>
          </a:p>
          <a:p>
            <a:pPr eaLnBrk="1" hangingPunct="1">
              <a:defRPr/>
            </a:pPr>
            <a:r>
              <a:rPr lang="en-US" sz="2400" dirty="0" smtClean="0"/>
              <a:t>Working toward Special Ed Certificates: </a:t>
            </a:r>
            <a:r>
              <a:rPr lang="en-US" sz="2400" b="1" dirty="0" smtClean="0">
                <a:solidFill>
                  <a:schemeClr val="folHlink"/>
                </a:solidFill>
              </a:rPr>
              <a:t>1103</a:t>
            </a:r>
          </a:p>
          <a:p>
            <a:pPr eaLnBrk="1" hangingPunct="1">
              <a:defRPr/>
            </a:pPr>
            <a:r>
              <a:rPr lang="en-US" sz="2400" dirty="0" smtClean="0"/>
              <a:t>Entered prior to 2005 (no HSA requirement): </a:t>
            </a:r>
            <a:r>
              <a:rPr lang="en-US" sz="2400" b="1" dirty="0" smtClean="0">
                <a:solidFill>
                  <a:schemeClr val="folHlink"/>
                </a:solidFill>
              </a:rPr>
              <a:t>54</a:t>
            </a:r>
          </a:p>
          <a:p>
            <a:pPr eaLnBrk="1" hangingPunct="1">
              <a:defRPr/>
            </a:pPr>
            <a:endParaRPr lang="en-US" sz="2400" b="1" dirty="0" smtClean="0">
              <a:solidFill>
                <a:schemeClr val="folHlink"/>
              </a:solidFill>
            </a:endParaRPr>
          </a:p>
          <a:p>
            <a:pPr algn="ctr" eaLnBrk="1" hangingPunct="1">
              <a:buNone/>
              <a:defRPr/>
            </a:pPr>
            <a:r>
              <a:rPr lang="en-US" sz="2700" dirty="0" smtClean="0">
                <a:solidFill>
                  <a:srgbClr val="FFFF99"/>
                </a:solidFill>
              </a:rPr>
              <a:t>Breakdown for Non-Grads Responsible for HSA Requirement</a:t>
            </a:r>
            <a:endParaRPr lang="en-US" sz="2700" b="1" dirty="0" smtClean="0">
              <a:solidFill>
                <a:schemeClr val="folHlink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895600" y="4800600"/>
          <a:ext cx="4572000" cy="1483360"/>
        </p:xfrm>
        <a:graphic>
          <a:graphicData uri="http://schemas.openxmlformats.org/drawingml/2006/table">
            <a:tbl>
              <a:tblPr firstRow="1" firstCol="1" bandRow="1">
                <a:tableStyleId>{08FB837D-C827-4EFA-A057-4D05807E0F7C}</a:tableStyleId>
              </a:tblPr>
              <a:tblGrid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HSA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Met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 Met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Met</a:t>
                      </a:r>
                      <a:endParaRPr lang="en-US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Not Met</a:t>
                      </a:r>
                      <a:endParaRPr lang="en-US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715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Who Dropped Out During Senior Year?</a:t>
            </a:r>
          </a:p>
        </p:txBody>
      </p:sp>
      <p:graphicFrame>
        <p:nvGraphicFramePr>
          <p:cNvPr id="129079" name="Group 55"/>
          <p:cNvGraphicFramePr>
            <a:graphicFrameLocks noGrp="1"/>
          </p:cNvGraphicFramePr>
          <p:nvPr>
            <p:ph idx="1"/>
          </p:nvPr>
        </p:nvGraphicFramePr>
        <p:xfrm>
          <a:off x="1066800" y="1981200"/>
          <a:ext cx="7543800" cy="3415030"/>
        </p:xfrm>
        <a:graphic>
          <a:graphicData uri="http://schemas.openxmlformats.org/drawingml/2006/table">
            <a:tbl>
              <a:tblPr/>
              <a:tblGrid>
                <a:gridCol w="2209800"/>
                <a:gridCol w="1600200"/>
                <a:gridCol w="1143000"/>
                <a:gridCol w="1524000"/>
                <a:gridCol w="1066800"/>
              </a:tblGrid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Group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2010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2011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Number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Rate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Number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Rate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All Students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1386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2.1%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1821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ea typeface="+mn-ea"/>
                          <a:cs typeface="+mn-cs"/>
                        </a:rPr>
                        <a:t>2.7%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ELL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37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3.5%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ea typeface="+mn-ea"/>
                          <a:cs typeface="+mn-cs"/>
                        </a:rPr>
                        <a:t>5.1%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Special 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234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3.4%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314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ea typeface="+mn-ea"/>
                          <a:cs typeface="+mn-cs"/>
                        </a:rPr>
                        <a:t>4.5%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FARMs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414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2.3%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570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3.1%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Class of 2009 thru 2011</a:t>
            </a:r>
            <a:br>
              <a:rPr lang="en-US" sz="4000" dirty="0" smtClean="0"/>
            </a:br>
            <a:r>
              <a:rPr lang="en-US" sz="4000" dirty="0" smtClean="0"/>
              <a:t>How they met requirements</a:t>
            </a:r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117600" y="2032000"/>
          <a:ext cx="7442200" cy="401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Class of 2011 Subgroups</a:t>
            </a:r>
            <a:br>
              <a:rPr lang="en-US" sz="4000" dirty="0" smtClean="0"/>
            </a:br>
            <a:r>
              <a:rPr lang="en-US" sz="4000" dirty="0" smtClean="0"/>
              <a:t>How they met requirements</a:t>
            </a:r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117600" y="2032000"/>
          <a:ext cx="7442200" cy="401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Class of 2011 Services Groups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600" dirty="0" smtClean="0"/>
              <a:t>How they met requirements</a:t>
            </a:r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117600" y="2032000"/>
          <a:ext cx="7442200" cy="401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immer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29793</TotalTime>
  <Words>1434</Words>
  <Application>Microsoft Office PowerPoint</Application>
  <PresentationFormat>On-screen Show (4:3)</PresentationFormat>
  <Paragraphs>519</Paragraphs>
  <Slides>43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Shimmer</vt:lpstr>
      <vt:lpstr>HSA, Dropouts, Graduation and AYP</vt:lpstr>
      <vt:lpstr>Slide 2</vt:lpstr>
      <vt:lpstr>Class of 2011 How they met requirements</vt:lpstr>
      <vt:lpstr>Class of 2011 How they met requirements</vt:lpstr>
      <vt:lpstr>Non-Grads: A Closer Look</vt:lpstr>
      <vt:lpstr>Who Dropped Out During Senior Year?</vt:lpstr>
      <vt:lpstr>Class of 2009 thru 2011 How they met requirements</vt:lpstr>
      <vt:lpstr>Class of 2011 Subgroups How they met requirements</vt:lpstr>
      <vt:lpstr>Class of 2011 Services Groups How they met requirements</vt:lpstr>
      <vt:lpstr>Class of 2011: 133 Waivers</vt:lpstr>
      <vt:lpstr>Waivers by Subgroup</vt:lpstr>
      <vt:lpstr>First Time Taker Pass Rates</vt:lpstr>
      <vt:lpstr>First Time Pass Rate Data by Subgroup - 2011</vt:lpstr>
      <vt:lpstr>First Time Pass Rate Data by Services Group - 2011</vt:lpstr>
      <vt:lpstr>Changes for 2012</vt:lpstr>
      <vt:lpstr>Slide 16</vt:lpstr>
      <vt:lpstr>Graduation Rate</vt:lpstr>
      <vt:lpstr>Graduation Rate Trend (Leaver)</vt:lpstr>
      <vt:lpstr>Changes for 2011</vt:lpstr>
      <vt:lpstr>Definition :  Four-Year Adjusted Cohort Rate</vt:lpstr>
      <vt:lpstr>Cohort Graduation Rate Data</vt:lpstr>
      <vt:lpstr>2010 Cohort Graduation Rate Data by Subgroup</vt:lpstr>
      <vt:lpstr>2010 Cohort Graduation Rate Data by Services Group</vt:lpstr>
      <vt:lpstr>Slide 24</vt:lpstr>
      <vt:lpstr>Dropouts-Event Rate Trend</vt:lpstr>
      <vt:lpstr>Difference Between Current and Cohort Drop Out Rates</vt:lpstr>
      <vt:lpstr>Other New Features</vt:lpstr>
      <vt:lpstr>Cohort Drop Out Rate Data</vt:lpstr>
      <vt:lpstr>Cohort Drop Out Rates by Subgroup</vt:lpstr>
      <vt:lpstr>Cohort Drop Out Rates by Subgroup</vt:lpstr>
      <vt:lpstr>2011 High School Adequate Yearly Progress</vt:lpstr>
      <vt:lpstr>What is “AYP”</vt:lpstr>
      <vt:lpstr>AYP “Cells” Chart</vt:lpstr>
      <vt:lpstr>Challenges to Achieving AYP</vt:lpstr>
      <vt:lpstr>Challenges to Achieving AYP (cont.)</vt:lpstr>
      <vt:lpstr>School Improvement Categories</vt:lpstr>
      <vt:lpstr>School Improvement Categories</vt:lpstr>
      <vt:lpstr>High Schools in Improvement</vt:lpstr>
      <vt:lpstr>AYP Results- 2011 High Schools</vt:lpstr>
      <vt:lpstr>Schools in Improvement  All Schools</vt:lpstr>
      <vt:lpstr>AYP Breakdown – 2011 All Schools</vt:lpstr>
      <vt:lpstr>AYP Results- 2011 All Schools</vt:lpstr>
      <vt:lpstr>HSA and Graduation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Courtney Wilson</dc:creator>
  <cp:lastModifiedBy>lewilson</cp:lastModifiedBy>
  <cp:revision>617</cp:revision>
  <dcterms:created xsi:type="dcterms:W3CDTF">2009-08-11T23:57:47Z</dcterms:created>
  <dcterms:modified xsi:type="dcterms:W3CDTF">2011-10-20T12:12:26Z</dcterms:modified>
</cp:coreProperties>
</file>