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2" r:id="rId4"/>
    <p:sldId id="274" r:id="rId5"/>
    <p:sldId id="277" r:id="rId6"/>
    <p:sldId id="278" r:id="rId7"/>
    <p:sldId id="275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C0578DF7-D8C1-4E7D-9C61-15E23AFD6508}" type="datetimeFigureOut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7044828F-451A-421E-8BD0-B7025882C7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038595-3023-4818-8035-1E1135A34059}" type="datetimeFigureOut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3765DB-7A89-4541-A9AA-A221AD42D6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AB8BDE-87DF-4BFA-BB8B-51981C87C6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4CEC38F-66E4-4215-BD47-21E6767C1341}" type="datetime1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Last Updated: 1/30/2012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E19FC4C-F85C-4CB9-B38E-C3A881485F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51848-19DF-4F37-B5D7-E70BCD5A550F}" type="datetime1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Last Updated: 1/30/2012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5D03C-F8E9-4E86-841B-201E9422FC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4C6D6-195F-47B3-B6B7-5621F8825730}" type="datetime1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Last Updated: 1/30/2012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C0F9-B435-454C-8697-6E9435A268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0284D-D2C4-472F-8DB1-2ECAFC314770}" type="datetime1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Last Updated: 1/30/2012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E20C5-BA8C-4223-B0C8-ACFE79ECB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DCC67-476F-49E7-B30B-F8A362983E22}" type="datetime1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  <a:extLst/>
          </a:lstStyle>
          <a:p>
            <a:pPr>
              <a:defRPr/>
            </a:pPr>
            <a:r>
              <a:rPr lang="en-US"/>
              <a:t>Last Updated: 1/30/2012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D0C7F6-2C20-4641-A2E3-C0BC21430E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87447C-6265-4AA7-AB97-D25012A89D5B}" type="datetime1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  <a:extLst/>
          </a:lstStyle>
          <a:p>
            <a:pPr>
              <a:defRPr/>
            </a:pPr>
            <a:r>
              <a:rPr lang="en-US"/>
              <a:t>Last Updated: 1/30/2012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3401D0-3A13-4AE3-80B6-7E9B18B000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B06A5B-540B-40D6-A237-14C52FD230E8}" type="datetime1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  <a:extLst/>
          </a:lstStyle>
          <a:p>
            <a:pPr>
              <a:defRPr/>
            </a:pPr>
            <a:r>
              <a:rPr lang="en-US"/>
              <a:t>Last Updated: 1/30/2012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DB50A0-A86F-43FC-9DC1-E961B019C4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206AEC-DAB7-435D-842A-AE612BFA277E}" type="datetime1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  <a:extLst/>
          </a:lstStyle>
          <a:p>
            <a:pPr>
              <a:defRPr/>
            </a:pPr>
            <a:r>
              <a:rPr lang="en-US"/>
              <a:t>Last Updated: 1/30/2012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8B1F33-20C9-4783-9B60-CAFCAFD13F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13AC7-4C7C-4513-B6B8-A74A7218851A}" type="datetime1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Last Updated: 1/30/2012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2A22B-C1CE-4332-AFBC-53AE619AE6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DA3F36-ED2D-4CD6-B362-B7D3D0A2E5E4}" type="datetime1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  <a:extLst/>
          </a:lstStyle>
          <a:p>
            <a:pPr>
              <a:defRPr/>
            </a:pPr>
            <a:r>
              <a:rPr lang="en-US"/>
              <a:t>Last Updated: 1/30/2012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FA64FC-8F84-4707-BE13-3EC8E95159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ECE78B3-95ED-497E-B40C-7E57D933A10A}" type="datetime1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Last Updated: 1/30/2012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DB09579-D7AA-4445-8F0A-EC8D33813D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787679B-1D43-4081-B897-1D74A3AB518D}" type="datetime1">
              <a:rPr lang="en-US"/>
              <a:pPr>
                <a:defRPr/>
              </a:pPr>
              <a:t>6/14/2012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Last Updated: 1/30/2012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6C134AC-7DDD-4998-86A0-653FFFFFC6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5" r:id="rId1"/>
    <p:sldLayoutId id="2147484264" r:id="rId2"/>
    <p:sldLayoutId id="2147484266" r:id="rId3"/>
    <p:sldLayoutId id="2147484267" r:id="rId4"/>
    <p:sldLayoutId id="2147484268" r:id="rId5"/>
    <p:sldLayoutId id="2147484269" r:id="rId6"/>
    <p:sldLayoutId id="2147484263" r:id="rId7"/>
    <p:sldLayoutId id="2147484270" r:id="rId8"/>
    <p:sldLayoutId id="2147484271" r:id="rId9"/>
    <p:sldLayoutId id="2147484262" r:id="rId10"/>
    <p:sldLayoutId id="214748426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ylandpublicschools.org/ms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82976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RTTT Project 27 Dashboard</a:t>
            </a:r>
            <a:br>
              <a:rPr lang="en-US" dirty="0" smtClean="0"/>
            </a:br>
            <a:r>
              <a:rPr lang="en-US" dirty="0" smtClean="0"/>
              <a:t> Overview of Student Alerts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sz="2400" u="sng" smtClean="0"/>
              <a:t>Rob London &amp; Pat Mikos</a:t>
            </a:r>
            <a:endParaRPr lang="en-US" sz="240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EB120-537D-42D3-92AD-0A03BD5381E0}" type="slidenum">
              <a:rPr lang="en-US" smtClean="0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9221" name="Picture 2" descr="http://www.marylandpublicschools.org/MSDE/Images/msde_logowithoutborder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5943600"/>
            <a:ext cx="14478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TextBox 10"/>
          <p:cNvSpPr txBox="1">
            <a:spLocks noChangeArrowheads="1"/>
          </p:cNvSpPr>
          <p:nvPr/>
        </p:nvSpPr>
        <p:spPr bwMode="auto">
          <a:xfrm>
            <a:off x="228600" y="5334000"/>
            <a:ext cx="19812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 b="1">
                <a:latin typeface="Century Gothic" pitchFamily="34" charset="0"/>
              </a:rPr>
              <a:t>Division of Accountability, Assessment, and Data Systems (DAADS)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</a:rPr>
              <a:t>Last Updated: </a:t>
            </a:r>
            <a:r>
              <a:rPr lang="en-US" smtClean="0">
                <a:solidFill>
                  <a:schemeClr val="tx1"/>
                </a:solidFill>
              </a:rPr>
              <a:t>6/14/2012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3276600"/>
          </a:xfrm>
        </p:spPr>
        <p:txBody>
          <a:bodyPr/>
          <a:lstStyle/>
          <a:p>
            <a:r>
              <a:rPr lang="en-US" sz="2200" dirty="0" smtClean="0"/>
              <a:t>RTTT Project 27 is 3 year development of over 125 data presentation dashboards covering 36 performance subject areas </a:t>
            </a:r>
          </a:p>
          <a:p>
            <a:endParaRPr lang="en-US" sz="2200" dirty="0" smtClean="0"/>
          </a:p>
          <a:p>
            <a:r>
              <a:rPr lang="en-US" sz="2200" dirty="0" smtClean="0"/>
              <a:t>Year 1 </a:t>
            </a:r>
            <a:r>
              <a:rPr lang="en-US" sz="2200" i="1" dirty="0" smtClean="0"/>
              <a:t>Student High Risk Alerts </a:t>
            </a:r>
            <a:r>
              <a:rPr lang="en-US" sz="2200" dirty="0" smtClean="0"/>
              <a:t>dashboard is designed to provide a general indication that a student might be at risk for insufficient progress.</a:t>
            </a:r>
          </a:p>
          <a:p>
            <a:endParaRPr lang="en-US" sz="1800" dirty="0" smtClean="0"/>
          </a:p>
          <a:p>
            <a:pPr>
              <a:buFont typeface="Wingdings 3" pitchFamily="18" charset="2"/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u="sng" dirty="0" smtClean="0"/>
              <a:t>Overview</a:t>
            </a:r>
            <a:endParaRPr lang="en-US" sz="36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0C8C67-DB08-49B0-B04E-C960E519798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24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3962400"/>
            <a:ext cx="36195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4800600"/>
          </a:xfrm>
        </p:spPr>
        <p:txBody>
          <a:bodyPr/>
          <a:lstStyle/>
          <a:p>
            <a:endParaRPr lang="en-US" sz="1400" dirty="0" smtClean="0"/>
          </a:p>
          <a:p>
            <a:r>
              <a:rPr lang="en-US" sz="2000" dirty="0" smtClean="0"/>
              <a:t>The student alert indicator is a weighted average a variety of factors that were selected based on a combination of;</a:t>
            </a:r>
          </a:p>
          <a:p>
            <a:pPr lvl="1"/>
            <a:r>
              <a:rPr lang="en-US" sz="2000" dirty="0" smtClean="0"/>
              <a:t>Best-practices of other states and several MD LEAs including; Massachusetts, South Carolina, Maine, Illinois, New York, Prince George's County, and Baltimore City.</a:t>
            </a:r>
          </a:p>
          <a:p>
            <a:pPr lvl="1"/>
            <a:r>
              <a:rPr lang="en-US" sz="2000" dirty="0" smtClean="0"/>
              <a:t>US Dept. of Education IES research, </a:t>
            </a:r>
          </a:p>
          <a:p>
            <a:pPr lvl="1"/>
            <a:r>
              <a:rPr lang="en-US" sz="2000" smtClean="0"/>
              <a:t>MSDE </a:t>
            </a:r>
            <a:r>
              <a:rPr lang="en-US" sz="2000" dirty="0" smtClean="0"/>
              <a:t>and LEA experience of select subject matter experts.</a:t>
            </a:r>
          </a:p>
          <a:p>
            <a:endParaRPr lang="en-US" sz="2000" dirty="0" smtClean="0"/>
          </a:p>
          <a:p>
            <a:r>
              <a:rPr lang="en-US" sz="2000" dirty="0" smtClean="0"/>
              <a:t>The alerts dashboard written requirements have been completed and being discussed with a variety of MSDE and LEA subject matter experts while a dashboard mockup is being developed. </a:t>
            </a:r>
          </a:p>
          <a:p>
            <a:endParaRPr lang="en-US" sz="2000" dirty="0" smtClean="0"/>
          </a:p>
          <a:p>
            <a:pPr>
              <a:buFont typeface="Wingdings 3" pitchFamily="18" charset="2"/>
              <a:buNone/>
            </a:pP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u="sng" dirty="0" smtClean="0"/>
              <a:t>Summary</a:t>
            </a:r>
            <a:endParaRPr lang="en-US" sz="36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730FA-75EA-4A08-89DE-24AA3626983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410200"/>
          </a:xfrm>
        </p:spPr>
        <p:txBody>
          <a:bodyPr/>
          <a:lstStyle/>
          <a:p>
            <a:r>
              <a:rPr lang="en-US" sz="2000" dirty="0" smtClean="0"/>
              <a:t>The alerts indicator is a weighted average of factors that are stored in a control table.  This allows for:</a:t>
            </a:r>
          </a:p>
          <a:p>
            <a:pPr lvl="1"/>
            <a:r>
              <a:rPr lang="en-US" sz="2000" dirty="0" smtClean="0"/>
              <a:t>Factors to be weighted based on our research and experience;  </a:t>
            </a:r>
          </a:p>
          <a:p>
            <a:pPr lvl="1"/>
            <a:r>
              <a:rPr lang="en-US" sz="2000" dirty="0" smtClean="0"/>
              <a:t>Factors that are not used to be zeroed out; and</a:t>
            </a:r>
          </a:p>
          <a:p>
            <a:pPr lvl="1"/>
            <a:r>
              <a:rPr lang="en-US" sz="2000" dirty="0" smtClean="0"/>
              <a:t>Factors can be defined by grade bands.</a:t>
            </a:r>
          </a:p>
          <a:p>
            <a:endParaRPr lang="en-US" sz="1200" dirty="0" smtClean="0"/>
          </a:p>
          <a:p>
            <a:r>
              <a:rPr lang="en-US" sz="2000" dirty="0" smtClean="0"/>
              <a:t>The weighted average alerts indicator consists of 7-10 factors depending on grade. The main factors include;  MMSR/MSA/HSA, credits, attendance, disciplinary events, mobility, cohort, access to pre-k, special services, and dropout/withdrawal events.</a:t>
            </a:r>
          </a:p>
          <a:p>
            <a:pPr>
              <a:buFont typeface="Wingdings 3" pitchFamily="18" charset="2"/>
              <a:buNone/>
            </a:pPr>
            <a:endParaRPr lang="en-US" sz="1200" dirty="0" smtClean="0"/>
          </a:p>
          <a:p>
            <a:r>
              <a:rPr lang="en-US" sz="2000" dirty="0" smtClean="0"/>
              <a:t>Disciplinary factor is a count of select disciplinary events that are reported from the our disciplinary file (annual report). </a:t>
            </a:r>
          </a:p>
          <a:p>
            <a:pPr>
              <a:buFont typeface="Wingdings 3" pitchFamily="18" charset="2"/>
              <a:buNone/>
            </a:pPr>
            <a:endParaRPr lang="en-US" sz="1200" dirty="0" smtClean="0"/>
          </a:p>
          <a:p>
            <a:r>
              <a:rPr lang="en-US" sz="2000" dirty="0" smtClean="0"/>
              <a:t>For the full description, see “Functional Requirements Document Student High Risk Alerts”.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600" u="sng" dirty="0" smtClean="0"/>
              <a:t>Alerts Indicators</a:t>
            </a:r>
            <a:endParaRPr lang="en-US" sz="36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B1F835-0C20-4F6E-A7FE-CD56A085488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600" i="1" u="sng" dirty="0" smtClean="0"/>
              <a:t>Alert System for Students At Risk</a:t>
            </a:r>
            <a:endParaRPr lang="en-US" sz="3600" i="1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6E20C5-BA8C-4223-B0C8-ACFE79ECB0E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286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066800"/>
            <a:ext cx="8509761" cy="5461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pPr lvl="0" algn="ctr"/>
            <a:r>
              <a:rPr lang="en-US" sz="3600" b="0" i="1" dirty="0" smtClean="0">
                <a:solidFill>
                  <a:schemeClr val="tx1"/>
                </a:solidFill>
                <a:effectLst/>
              </a:rPr>
              <a:t>Alert System for Students At Risk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6E20C5-BA8C-4223-B0C8-ACFE79ECB0E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970763"/>
            <a:ext cx="5715000" cy="5506237"/>
          </a:xfrm>
          <a:prstGeom prst="rect">
            <a:avLst/>
          </a:prstGeom>
          <a:noFill/>
          <a:ln w="9525">
            <a:solidFill>
              <a:schemeClr val="accent4"/>
            </a:solidFill>
            <a:miter lim="800000"/>
            <a:headEnd/>
            <a:tailEnd/>
          </a:ln>
          <a:effectLst/>
        </p:spPr>
      </p:pic>
      <p:sp>
        <p:nvSpPr>
          <p:cNvPr id="9" name="Rounded Rectangle 8"/>
          <p:cNvSpPr/>
          <p:nvPr/>
        </p:nvSpPr>
        <p:spPr>
          <a:xfrm>
            <a:off x="6324600" y="1828800"/>
            <a:ext cx="381000" cy="6858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0" y="1295400"/>
            <a:ext cx="3276600" cy="4800600"/>
          </a:xfrm>
          <a:prstGeom prst="rect">
            <a:avLst/>
          </a:prstGeom>
        </p:spPr>
        <p:txBody>
          <a:bodyPr/>
          <a:lstStyle/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Student Composite Index (SCI) includes weighted factors</a:t>
            </a: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State - LEA - School - and Student-Level Reports</a:t>
            </a: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Includes 3-year calculations and trend data</a:t>
            </a: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On-going analysis and research to improve the model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657600" y="4191000"/>
            <a:ext cx="16002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620000" y="1524000"/>
            <a:ext cx="838200" cy="381000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48768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endParaRPr lang="en-US" sz="1400" dirty="0" smtClean="0"/>
          </a:p>
          <a:p>
            <a:r>
              <a:rPr lang="en-US" sz="2000" dirty="0" smtClean="0"/>
              <a:t>On-going dashboard development with MSDE-LEA collaboration review team for feedback and design modifications.</a:t>
            </a:r>
          </a:p>
          <a:p>
            <a:endParaRPr lang="en-US" sz="2000" dirty="0" smtClean="0"/>
          </a:p>
          <a:p>
            <a:r>
              <a:rPr lang="en-US" sz="2000" dirty="0" smtClean="0"/>
              <a:t>Next steps in our formal dashboard development process are:</a:t>
            </a:r>
          </a:p>
          <a:p>
            <a:pPr lvl="1"/>
            <a:r>
              <a:rPr lang="en-US" sz="2000" dirty="0" smtClean="0"/>
              <a:t>Complete proof-of-concept dashboard</a:t>
            </a:r>
          </a:p>
          <a:p>
            <a:pPr lvl="1"/>
            <a:r>
              <a:rPr lang="en-US" sz="2000" dirty="0" smtClean="0"/>
              <a:t>Modify the proof-of-concept and do a quality assurance assessment on available data</a:t>
            </a:r>
          </a:p>
          <a:p>
            <a:pPr lvl="1"/>
            <a:r>
              <a:rPr lang="en-US" sz="2000" dirty="0" smtClean="0"/>
              <a:t>Prepare multi-media overview of the dashboard</a:t>
            </a:r>
          </a:p>
          <a:p>
            <a:pPr lvl="1"/>
            <a:r>
              <a:rPr lang="en-US" sz="2000" dirty="0" smtClean="0"/>
              <a:t>Define the security access specifications for the dashboard</a:t>
            </a:r>
          </a:p>
          <a:p>
            <a:pPr lvl="1"/>
            <a:r>
              <a:rPr lang="en-US" sz="2000" dirty="0" smtClean="0"/>
              <a:t>Perform a user acceptance test with the LEAs collaboration team</a:t>
            </a:r>
          </a:p>
          <a:p>
            <a:pPr lvl="1"/>
            <a:r>
              <a:rPr lang="en-US" sz="2000" dirty="0" smtClean="0"/>
              <a:t>Plan the rollout with executive approval for dashboard release.</a:t>
            </a:r>
          </a:p>
          <a:p>
            <a:pPr lvl="1"/>
            <a:r>
              <a:rPr lang="en-US" sz="2000" dirty="0" smtClean="0"/>
              <a:t>Conduct LEA webinar to initiate rollout.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/>
          <a:lstStyle/>
          <a:p>
            <a:pPr algn="ctr">
              <a:defRPr/>
            </a:pPr>
            <a:r>
              <a:rPr lang="en-US" sz="2400" u="sng" dirty="0" smtClean="0"/>
              <a:t>Next Steps in the Dashboard Process</a:t>
            </a:r>
            <a:endParaRPr lang="en-US" sz="24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911BD-1C7F-4DAE-AEE3-B32B39C9ED1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SDE LCT Templat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FFC00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SDE LCT Templat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FFC000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MSDE LCT Templat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FFC000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MSDE LCT Templat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FFC000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MSDE LCT Templat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FFC000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996</TotalTime>
  <Words>437</Words>
  <Application>Microsoft Office PowerPoint</Application>
  <PresentationFormat>On-screen Show (4:3)</PresentationFormat>
  <Paragraphs>56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RTTT Project 27 Dashboard  Overview of Student Alerts</vt:lpstr>
      <vt:lpstr>Overview</vt:lpstr>
      <vt:lpstr>Summary</vt:lpstr>
      <vt:lpstr>Alerts Indicators</vt:lpstr>
      <vt:lpstr>Alert System for Students At Risk</vt:lpstr>
      <vt:lpstr>Alert System for Students At Risk</vt:lpstr>
      <vt:lpstr>Next Steps in the Dashboard Process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 Collaboration Team</dc:title>
  <dc:creator>zmangold</dc:creator>
  <cp:lastModifiedBy>jforan</cp:lastModifiedBy>
  <cp:revision>122</cp:revision>
  <dcterms:created xsi:type="dcterms:W3CDTF">2012-01-30T17:46:29Z</dcterms:created>
  <dcterms:modified xsi:type="dcterms:W3CDTF">2012-06-14T18:17:18Z</dcterms:modified>
</cp:coreProperties>
</file>