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21.xml" ContentType="application/vnd.openxmlformats-officedocument.presentationml.notesSlide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36"/>
  </p:notesMasterIdLst>
  <p:handoutMasterIdLst>
    <p:handoutMasterId r:id="rId37"/>
  </p:handoutMasterIdLst>
  <p:sldIdLst>
    <p:sldId id="373" r:id="rId2"/>
    <p:sldId id="339" r:id="rId3"/>
    <p:sldId id="448" r:id="rId4"/>
    <p:sldId id="451" r:id="rId5"/>
    <p:sldId id="402" r:id="rId6"/>
    <p:sldId id="437" r:id="rId7"/>
    <p:sldId id="439" r:id="rId8"/>
    <p:sldId id="440" r:id="rId9"/>
    <p:sldId id="441" r:id="rId10"/>
    <p:sldId id="384" r:id="rId11"/>
    <p:sldId id="445" r:id="rId12"/>
    <p:sldId id="340" r:id="rId13"/>
    <p:sldId id="336" r:id="rId14"/>
    <p:sldId id="328" r:id="rId15"/>
    <p:sldId id="447" r:id="rId16"/>
    <p:sldId id="446" r:id="rId17"/>
    <p:sldId id="397" r:id="rId18"/>
    <p:sldId id="379" r:id="rId19"/>
    <p:sldId id="423" r:id="rId20"/>
    <p:sldId id="424" r:id="rId21"/>
    <p:sldId id="425" r:id="rId22"/>
    <p:sldId id="443" r:id="rId23"/>
    <p:sldId id="426" r:id="rId24"/>
    <p:sldId id="427" r:id="rId25"/>
    <p:sldId id="433" r:id="rId26"/>
    <p:sldId id="428" r:id="rId27"/>
    <p:sldId id="449" r:id="rId28"/>
    <p:sldId id="429" r:id="rId29"/>
    <p:sldId id="434" r:id="rId30"/>
    <p:sldId id="435" r:id="rId31"/>
    <p:sldId id="450" r:id="rId32"/>
    <p:sldId id="393" r:id="rId33"/>
    <p:sldId id="420" r:id="rId34"/>
    <p:sldId id="385" r:id="rId3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FFFFFF"/>
    <a:srgbClr val="003399"/>
    <a:srgbClr val="006666"/>
    <a:srgbClr val="000066"/>
    <a:srgbClr val="CC6600"/>
    <a:srgbClr val="336699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06" autoAdjust="0"/>
    <p:restoredTop sz="95712" autoAdjust="0"/>
  </p:normalViewPr>
  <p:slideViewPr>
    <p:cSldViewPr>
      <p:cViewPr varScale="1">
        <p:scale>
          <a:sx n="74" d="100"/>
          <a:sy n="74" d="100"/>
        </p:scale>
        <p:origin x="-5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758"/>
    </p:cViewPr>
  </p:sorterViewPr>
  <p:notesViewPr>
    <p:cSldViewPr>
      <p:cViewPr>
        <p:scale>
          <a:sx n="75" d="100"/>
          <a:sy n="75" d="100"/>
        </p:scale>
        <p:origin x="-1320" y="-7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4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7.xlsx"/><Relationship Id="rId1" Type="http://schemas.openxmlformats.org/officeDocument/2006/relationships/themeOverride" Target="../theme/themeOverride3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1686390532544376"/>
          <c:y val="5.3833605220228592E-2"/>
          <c:w val="0.75739644970414199"/>
          <c:h val="0.73246329526916798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2003</c:v>
                </c:pt>
              </c:strCache>
            </c:strRef>
          </c:tx>
          <c:spPr>
            <a:ln w="25695">
              <a:solidFill>
                <a:srgbClr val="FF0000"/>
              </a:solidFill>
              <a:prstDash val="solid"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Sheet1!$B$1:$B$1</c:f>
              <c:strCache>
                <c:ptCount val="1"/>
                <c:pt idx="0">
                  <c:v>Start (3rd Grade)</c:v>
                </c:pt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58.1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2004</c:v>
                </c:pt>
              </c:strCache>
            </c:strRef>
          </c:tx>
          <c:spPr>
            <a:ln w="25695">
              <a:solidFill>
                <a:srgbClr val="FF66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6600"/>
              </a:solidFill>
              <a:ln>
                <a:solidFill>
                  <a:srgbClr val="FF6600"/>
                </a:solidFill>
                <a:prstDash val="solid"/>
              </a:ln>
            </c:spPr>
          </c:marker>
          <c:cat>
            <c:strRef>
              <c:f>Sheet1!$B$1:$B$1</c:f>
              <c:strCache>
                <c:ptCount val="1"/>
                <c:pt idx="0">
                  <c:v>Start (3rd Grade)</c:v>
                </c:pt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71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2005</c:v>
                </c:pt>
              </c:strCache>
            </c:strRef>
          </c:tx>
          <c:spPr>
            <a:ln w="25695">
              <a:solidFill>
                <a:srgbClr val="0066CC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0066CC"/>
              </a:solidFill>
              <a:ln>
                <a:solidFill>
                  <a:srgbClr val="0066CC"/>
                </a:solidFill>
                <a:prstDash val="solid"/>
              </a:ln>
            </c:spPr>
          </c:marker>
          <c:cat>
            <c:strRef>
              <c:f>Sheet1!$B$1:$B$1</c:f>
              <c:strCache>
                <c:ptCount val="1"/>
                <c:pt idx="0">
                  <c:v>Start (3rd Grade)</c:v>
                </c:pt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75.900000000000006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2006</c:v>
                </c:pt>
              </c:strCache>
            </c:strRef>
          </c:tx>
          <c:spPr>
            <a:ln w="25695">
              <a:solidFill>
                <a:srgbClr val="808000"/>
              </a:solidFill>
              <a:prstDash val="solid"/>
            </a:ln>
          </c:spPr>
          <c:marker>
            <c:symbol val="circle"/>
            <c:size val="5"/>
            <c:spPr>
              <a:solidFill>
                <a:srgbClr val="808000"/>
              </a:solidFill>
              <a:ln>
                <a:solidFill>
                  <a:srgbClr val="808000"/>
                </a:solidFill>
                <a:prstDash val="solid"/>
              </a:ln>
            </c:spPr>
          </c:marker>
          <c:cat>
            <c:strRef>
              <c:f>Sheet1!$B$1:$B$1</c:f>
              <c:strCache>
                <c:ptCount val="1"/>
                <c:pt idx="0">
                  <c:v>Start (3rd Grade)</c:v>
                </c:pt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78.3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2007</c:v>
                </c:pt>
              </c:strCache>
            </c:strRef>
          </c:tx>
          <c:spPr>
            <a:ln w="8565">
              <a:solidFill>
                <a:srgbClr val="00FF00"/>
              </a:solidFill>
              <a:prstDash val="solid"/>
            </a:ln>
          </c:spPr>
          <c:marker>
            <c:symbol val="circle"/>
            <c:size val="7"/>
            <c:spPr>
              <a:solidFill>
                <a:srgbClr val="00FF00"/>
              </a:solidFill>
              <a:ln>
                <a:solidFill>
                  <a:srgbClr val="00FF00"/>
                </a:solidFill>
                <a:prstDash val="solid"/>
              </a:ln>
            </c:spPr>
          </c:marker>
          <c:cat>
            <c:strRef>
              <c:f>Sheet1!$B$1:$B$1</c:f>
              <c:strCache>
                <c:ptCount val="1"/>
                <c:pt idx="0">
                  <c:v>Start (3rd Grade)</c:v>
                </c:pt>
              </c:strCache>
            </c:strRef>
          </c:cat>
          <c:val>
            <c:numRef>
              <c:f>Sheet1!$B$6:$B$6</c:f>
              <c:numCache>
                <c:formatCode>General</c:formatCode>
                <c:ptCount val="1"/>
                <c:pt idx="0">
                  <c:v>80.5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2008</c:v>
                </c:pt>
              </c:strCache>
            </c:strRef>
          </c:tx>
          <c:spPr>
            <a:ln w="8565">
              <a:solidFill>
                <a:srgbClr val="FF00FF"/>
              </a:solidFill>
              <a:prstDash val="solid"/>
            </a:ln>
          </c:spPr>
          <c:marker>
            <c:symbol val="circle"/>
            <c:size val="7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strRef>
              <c:f>Sheet1!$B$1:$B$1</c:f>
              <c:strCache>
                <c:ptCount val="1"/>
                <c:pt idx="0">
                  <c:v>Start (3rd Grade)</c:v>
                </c:pt>
              </c:strCache>
            </c:strRef>
          </c:cat>
          <c:val>
            <c:numRef>
              <c:f>Sheet1!$B$7:$B$7</c:f>
              <c:numCache>
                <c:formatCode>General</c:formatCode>
                <c:ptCount val="1"/>
                <c:pt idx="0">
                  <c:v>83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2009</c:v>
                </c:pt>
              </c:strCache>
            </c:strRef>
          </c:tx>
          <c:spPr>
            <a:ln w="25695">
              <a:solidFill>
                <a:srgbClr val="008080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008080"/>
              </a:solidFill>
              <a:ln>
                <a:solidFill>
                  <a:srgbClr val="008080"/>
                </a:solidFill>
                <a:prstDash val="solid"/>
              </a:ln>
            </c:spPr>
          </c:marker>
          <c:cat>
            <c:strRef>
              <c:f>Sheet1!$B$1:$B$1</c:f>
              <c:strCache>
                <c:ptCount val="1"/>
                <c:pt idx="0">
                  <c:v>Start (3rd Grade)</c:v>
                </c:pt>
              </c:strCache>
            </c:strRef>
          </c:cat>
          <c:val>
            <c:numRef>
              <c:f>Sheet1!$B$8:$B$8</c:f>
              <c:numCache>
                <c:formatCode>General</c:formatCode>
                <c:ptCount val="1"/>
                <c:pt idx="0">
                  <c:v>84.9</c:v>
                </c:pt>
              </c:numCache>
            </c:numRef>
          </c:val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2010</c:v>
                </c:pt>
              </c:strCache>
            </c:strRef>
          </c:tx>
          <c:spPr>
            <a:ln w="15873">
              <a:solidFill>
                <a:schemeClr val="tx1">
                  <a:lumMod val="50000"/>
                </a:schemeClr>
              </a:solidFill>
              <a:prstDash val="solid"/>
            </a:ln>
          </c:spPr>
          <c:marker>
            <c:symbol val="diamond"/>
            <c:size val="9"/>
            <c:spPr>
              <a:solidFill>
                <a:srgbClr val="FFFF00"/>
              </a:solidFill>
              <a:ln w="15873">
                <a:solidFill>
                  <a:schemeClr val="tx1">
                    <a:lumMod val="50000"/>
                  </a:schemeClr>
                </a:solidFill>
                <a:prstDash val="solid"/>
              </a:ln>
            </c:spPr>
          </c:marker>
          <c:cat>
            <c:strRef>
              <c:f>Sheet1!$B$1:$B$1</c:f>
              <c:strCache>
                <c:ptCount val="1"/>
                <c:pt idx="0">
                  <c:v>Start (3rd Grade)</c:v>
                </c:pt>
              </c:strCache>
            </c:strRef>
          </c:cat>
          <c:val>
            <c:numRef>
              <c:f>Sheet1!$B$9:$B$9</c:f>
              <c:numCache>
                <c:formatCode>General</c:formatCode>
                <c:ptCount val="1"/>
                <c:pt idx="0">
                  <c:v>83.9</c:v>
                </c:pt>
              </c:numCache>
            </c:numRef>
          </c:val>
        </c:ser>
        <c:marker val="1"/>
        <c:axId val="78024064"/>
        <c:axId val="78050816"/>
      </c:lineChart>
      <c:catAx>
        <c:axId val="78024064"/>
        <c:scaling>
          <c:orientation val="minMax"/>
        </c:scaling>
        <c:axPos val="b"/>
        <c:numFmt formatCode="General" sourceLinked="1"/>
        <c:tickLblPos val="nextTo"/>
        <c:spPr>
          <a:ln w="856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29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050816"/>
        <c:crosses val="autoZero"/>
        <c:auto val="1"/>
        <c:lblAlgn val="ctr"/>
        <c:lblOffset val="100"/>
        <c:tickLblSkip val="1"/>
        <c:tickMarkSkip val="1"/>
      </c:catAx>
      <c:valAx>
        <c:axId val="78050816"/>
        <c:scaling>
          <c:orientation val="minMax"/>
          <c:max val="100"/>
          <c:min val="50"/>
        </c:scaling>
        <c:axPos val="l"/>
        <c:majorGridlines>
          <c:spPr>
            <a:ln w="8565">
              <a:solidFill>
                <a:srgbClr val="C0C0C0"/>
              </a:solidFill>
              <a:prstDash val="solid"/>
            </a:ln>
          </c:spPr>
        </c:majorGridlines>
        <c:numFmt formatCode="General" sourceLinked="1"/>
        <c:tickLblPos val="nextTo"/>
        <c:spPr>
          <a:ln w="856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29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024064"/>
        <c:crosses val="autoZero"/>
        <c:crossBetween val="between"/>
        <c:majorUnit val="5"/>
      </c:valAx>
      <c:spPr>
        <a:noFill/>
        <a:ln w="8565">
          <a:solidFill>
            <a:srgbClr val="333333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4319526284380025E-2"/>
          <c:y val="0.89885816102255467"/>
          <c:w val="0.91272183692270414"/>
          <c:h val="9.2985297569511197E-2"/>
        </c:manualLayout>
      </c:layout>
      <c:spPr>
        <a:noFill/>
        <a:ln w="17131">
          <a:noFill/>
        </a:ln>
      </c:spPr>
      <c:txPr>
        <a:bodyPr/>
        <a:lstStyle/>
        <a:p>
          <a:pPr>
            <a:defRPr sz="1116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29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3700234192037491"/>
          <c:y val="6.638115631691649E-2"/>
          <c:w val="0.66510538641686356"/>
          <c:h val="0.78586723768736622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LEP</c:v>
                </c:pt>
              </c:strCache>
            </c:strRef>
          </c:tx>
          <c:spPr>
            <a:ln w="37944">
              <a:solidFill>
                <a:srgbClr val="99330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FF9900"/>
              </a:solidFill>
              <a:ln>
                <a:solidFill>
                  <a:srgbClr val="9933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8.0006397404791766E-3"/>
                  <c:y val="2.2615689779302086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2.3130980578260569E-3"/>
                  <c:y val="2.5780035338638423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2.1215720309598993E-2"/>
                  <c:y val="3.821389539851075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6.1604971281168314E-3"/>
                  <c:y val="2.2311118682265145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6.9800474188984904E-4"/>
                  <c:y val="1.2936743561110206E-2"/>
                </c:manualLayout>
              </c:layout>
              <c:dLblPos val="r"/>
              <c:showVal val="1"/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119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Sheet1!$B$2:$I$2</c:f>
              <c:numCache>
                <c:formatCode>General</c:formatCode>
                <c:ptCount val="8"/>
                <c:pt idx="0">
                  <c:v>20.2</c:v>
                </c:pt>
                <c:pt idx="1">
                  <c:v>39.200000000000003</c:v>
                </c:pt>
                <c:pt idx="2">
                  <c:v>47</c:v>
                </c:pt>
                <c:pt idx="3">
                  <c:v>51.8</c:v>
                </c:pt>
                <c:pt idx="4">
                  <c:v>59.8</c:v>
                </c:pt>
                <c:pt idx="5">
                  <c:v>69</c:v>
                </c:pt>
                <c:pt idx="6">
                  <c:v>72.099999999999994</c:v>
                </c:pt>
                <c:pt idx="7">
                  <c:v>73.599999999999994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Non-LEP</c:v>
                </c:pt>
              </c:strCache>
            </c:strRef>
          </c:tx>
          <c:spPr>
            <a:ln w="37944">
              <a:solidFill>
                <a:srgbClr val="333399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99CCFF"/>
              </a:solidFill>
              <a:ln>
                <a:solidFill>
                  <a:srgbClr val="333399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8.0006397404791766E-3"/>
                  <c:y val="-3.4857521426576846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2.4561341617545002E-2"/>
                  <c:y val="-5.3898817452372322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5.9932378740018607E-3"/>
                  <c:y val="-2.5145406595573211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3.1921621249896719E-2"/>
                  <c:y val="-5.7410480580767163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2.8148758201710479E-3"/>
                  <c:y val="-2.7493787058142607E-2"/>
                </c:manualLayout>
              </c:layout>
              <c:dLblPos val="r"/>
              <c:showVal val="1"/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119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Sheet1!$B$3:$I$3</c:f>
              <c:numCache>
                <c:formatCode>General</c:formatCode>
                <c:ptCount val="8"/>
                <c:pt idx="0">
                  <c:v>63.4</c:v>
                </c:pt>
                <c:pt idx="1">
                  <c:v>72.5</c:v>
                </c:pt>
                <c:pt idx="2">
                  <c:v>78</c:v>
                </c:pt>
                <c:pt idx="3">
                  <c:v>79.7</c:v>
                </c:pt>
                <c:pt idx="4">
                  <c:v>81.900000000000006</c:v>
                </c:pt>
                <c:pt idx="5">
                  <c:v>86.9</c:v>
                </c:pt>
                <c:pt idx="6">
                  <c:v>87.8</c:v>
                </c:pt>
                <c:pt idx="7">
                  <c:v>87.7</c:v>
                </c:pt>
              </c:numCache>
            </c:numRef>
          </c:val>
        </c:ser>
        <c:marker val="1"/>
        <c:axId val="88111744"/>
        <c:axId val="88117632"/>
      </c:lineChart>
      <c:catAx>
        <c:axId val="88111744"/>
        <c:scaling>
          <c:orientation val="minMax"/>
        </c:scaling>
        <c:axPos val="b"/>
        <c:numFmt formatCode="General" sourceLinked="1"/>
        <c:tickLblPos val="nextTo"/>
        <c:spPr>
          <a:ln w="316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117632"/>
        <c:crosses val="autoZero"/>
        <c:auto val="1"/>
        <c:lblAlgn val="ctr"/>
        <c:lblOffset val="100"/>
        <c:tickLblSkip val="1"/>
        <c:tickMarkSkip val="1"/>
      </c:catAx>
      <c:valAx>
        <c:axId val="88117632"/>
        <c:scaling>
          <c:orientation val="minMax"/>
          <c:min val="10"/>
        </c:scaling>
        <c:axPos val="l"/>
        <c:majorGridlines>
          <c:spPr>
            <a:ln w="3162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790" b="1" i="0" u="none" strike="noStrike" baseline="0">
                    <a:solidFill>
                      <a:srgbClr val="0066CC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 Proficient</a:t>
                </a:r>
              </a:p>
            </c:rich>
          </c:tx>
          <c:layout>
            <c:manualLayout>
              <c:xMode val="edge"/>
              <c:yMode val="edge"/>
              <c:x val="1.288056971726954E-2"/>
              <c:y val="0.23126328563768275"/>
            </c:manualLayout>
          </c:layout>
          <c:spPr>
            <a:noFill/>
            <a:ln w="25296">
              <a:noFill/>
            </a:ln>
          </c:spPr>
        </c:title>
        <c:numFmt formatCode="General" sourceLinked="1"/>
        <c:tickLblPos val="nextTo"/>
        <c:spPr>
          <a:ln w="316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111744"/>
        <c:crosses val="autoZero"/>
        <c:crossBetween val="between"/>
      </c:valAx>
      <c:spPr>
        <a:noFill/>
        <a:ln w="12648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149883262242047"/>
          <c:y val="0.38329760392854195"/>
          <c:w val="0.18032785267293971"/>
          <c:h val="0.15203431829085884"/>
        </c:manualLayout>
      </c:layout>
      <c:spPr>
        <a:noFill/>
        <a:ln w="3162">
          <a:solidFill>
            <a:schemeClr val="tx1"/>
          </a:solidFill>
          <a:prstDash val="solid"/>
        </a:ln>
      </c:spPr>
      <c:txPr>
        <a:bodyPr/>
        <a:lstStyle/>
        <a:p>
          <a:pPr>
            <a:defRPr sz="1649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3700234192037491"/>
          <c:y val="6.638115631691649E-2"/>
          <c:w val="0.61943793911007061"/>
          <c:h val="0.78586723768736622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FARMS</c:v>
                </c:pt>
              </c:strCache>
            </c:strRef>
          </c:tx>
          <c:spPr>
            <a:ln w="37944">
              <a:solidFill>
                <a:srgbClr val="99330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FF9900"/>
              </a:solidFill>
              <a:ln>
                <a:solidFill>
                  <a:srgbClr val="9933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8.2515674734446268E-3"/>
                  <c:y val="2.365763349718138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3.0658812567223941E-3"/>
                  <c:y val="2.5453704465827117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1.8957478412365635E-2"/>
                  <c:y val="3.8189347994477846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5.5750708841678671E-3"/>
                  <c:y val="2.137715439788335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7.8157551990819035E-4"/>
                  <c:y val="1.2854811324853001E-2"/>
                </c:manualLayout>
              </c:layout>
              <c:dLblPos val="r"/>
              <c:showVal val="1"/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119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Sheet1!$B$2:$I$2</c:f>
              <c:numCache>
                <c:formatCode>General</c:formatCode>
                <c:ptCount val="8"/>
                <c:pt idx="0">
                  <c:v>39.200000000000003</c:v>
                </c:pt>
                <c:pt idx="1">
                  <c:v>50.5</c:v>
                </c:pt>
                <c:pt idx="2">
                  <c:v>57.9</c:v>
                </c:pt>
                <c:pt idx="3">
                  <c:v>63.6</c:v>
                </c:pt>
                <c:pt idx="4">
                  <c:v>68.400000000000006</c:v>
                </c:pt>
                <c:pt idx="5">
                  <c:v>73.400000000000006</c:v>
                </c:pt>
                <c:pt idx="6">
                  <c:v>75.900000000000006</c:v>
                </c:pt>
                <c:pt idx="7">
                  <c:v>78.3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Non-FARMS</c:v>
                </c:pt>
              </c:strCache>
            </c:strRef>
          </c:tx>
          <c:spPr>
            <a:ln w="37944">
              <a:solidFill>
                <a:srgbClr val="333399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99CCFF"/>
              </a:solidFill>
              <a:ln>
                <a:solidFill>
                  <a:srgbClr val="333399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8.2515674734446268E-3"/>
                  <c:y val="-3.4487330828299967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2.4143164629087679E-2"/>
                  <c:y val="-5.3970840644799421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6.0769163514755569E-3"/>
                  <c:y val="-2.6267276990275177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2.8994274631240467E-2"/>
                  <c:y val="-5.8719143832345534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2.7313050421527178E-3"/>
                  <c:y val="-2.7030200031427507E-2"/>
                </c:manualLayout>
              </c:layout>
              <c:dLblPos val="r"/>
              <c:showVal val="1"/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119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Sheet1!$B$3:$I$3</c:f>
              <c:numCache>
                <c:formatCode>General</c:formatCode>
                <c:ptCount val="8"/>
                <c:pt idx="0">
                  <c:v>72.3</c:v>
                </c:pt>
                <c:pt idx="1">
                  <c:v>78.599999999999994</c:v>
                </c:pt>
                <c:pt idx="2">
                  <c:v>83.6</c:v>
                </c:pt>
                <c:pt idx="3">
                  <c:v>86.4</c:v>
                </c:pt>
                <c:pt idx="4">
                  <c:v>88.1</c:v>
                </c:pt>
                <c:pt idx="5">
                  <c:v>90</c:v>
                </c:pt>
                <c:pt idx="6">
                  <c:v>90.7</c:v>
                </c:pt>
                <c:pt idx="7">
                  <c:v>92.4</c:v>
                </c:pt>
              </c:numCache>
            </c:numRef>
          </c:val>
        </c:ser>
        <c:marker val="1"/>
        <c:axId val="88126592"/>
        <c:axId val="88128128"/>
      </c:lineChart>
      <c:catAx>
        <c:axId val="88126592"/>
        <c:scaling>
          <c:orientation val="minMax"/>
        </c:scaling>
        <c:axPos val="b"/>
        <c:numFmt formatCode="General" sourceLinked="1"/>
        <c:tickLblPos val="nextTo"/>
        <c:spPr>
          <a:ln w="316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128128"/>
        <c:crosses val="autoZero"/>
        <c:auto val="1"/>
        <c:lblAlgn val="ctr"/>
        <c:lblOffset val="100"/>
        <c:tickLblSkip val="1"/>
        <c:tickMarkSkip val="1"/>
      </c:catAx>
      <c:valAx>
        <c:axId val="88128128"/>
        <c:scaling>
          <c:orientation val="minMax"/>
          <c:min val="20"/>
        </c:scaling>
        <c:axPos val="l"/>
        <c:majorGridlines>
          <c:spPr>
            <a:ln w="3162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790" b="1" i="0" u="none" strike="noStrike" baseline="0">
                    <a:solidFill>
                      <a:srgbClr val="0066CC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 Proficient</a:t>
                </a:r>
              </a:p>
            </c:rich>
          </c:tx>
          <c:layout>
            <c:manualLayout>
              <c:xMode val="edge"/>
              <c:yMode val="edge"/>
              <c:x val="1.288056971726954E-2"/>
              <c:y val="0.23126328563768275"/>
            </c:manualLayout>
          </c:layout>
          <c:spPr>
            <a:noFill/>
            <a:ln w="25296">
              <a:noFill/>
            </a:ln>
          </c:spPr>
        </c:title>
        <c:numFmt formatCode="General" sourceLinked="1"/>
        <c:tickLblPos val="nextTo"/>
        <c:spPr>
          <a:ln w="316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126592"/>
        <c:crosses val="autoZero"/>
        <c:crossBetween val="between"/>
      </c:valAx>
      <c:spPr>
        <a:noFill/>
        <a:ln w="12648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6932088541811405"/>
          <c:y val="0.38329760392854195"/>
          <c:w val="0.22599529347903202"/>
          <c:h val="0.15203431829085884"/>
        </c:manualLayout>
      </c:layout>
      <c:spPr>
        <a:noFill/>
        <a:ln w="3162">
          <a:solidFill>
            <a:schemeClr val="tx1"/>
          </a:solidFill>
          <a:prstDash val="solid"/>
        </a:ln>
      </c:spPr>
      <c:txPr>
        <a:bodyPr/>
        <a:lstStyle/>
        <a:p>
          <a:pPr>
            <a:defRPr sz="1649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3080563806363862"/>
          <c:y val="5.2351068711785749E-2"/>
          <c:w val="0.54098360655737765"/>
          <c:h val="0.78586723768736622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Special Education</c:v>
                </c:pt>
              </c:strCache>
            </c:strRef>
          </c:tx>
          <c:spPr>
            <a:ln w="37944">
              <a:solidFill>
                <a:srgbClr val="99330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FF9900"/>
              </a:solidFill>
              <a:ln>
                <a:solidFill>
                  <a:srgbClr val="9933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7.3314998810378338E-3"/>
                  <c:y val="2.3883833065747002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2.6475988542091181E-3"/>
                  <c:y val="2.5194722824213082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1.6699182808241425E-2"/>
                  <c:y val="3.7440676773765162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4.9895206572911806E-3"/>
                  <c:y val="2.0643121537373712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8.6534055689111507E-4"/>
                  <c:y val="1.2099405228332381E-2"/>
                </c:manualLayout>
              </c:layout>
              <c:dLblPos val="r"/>
              <c:showVal val="1"/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119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Sheet1!$B$2:$I$2</c:f>
              <c:numCache>
                <c:formatCode>General</c:formatCode>
                <c:ptCount val="8"/>
                <c:pt idx="0">
                  <c:v>20.100000000000001</c:v>
                </c:pt>
                <c:pt idx="1">
                  <c:v>25.4</c:v>
                </c:pt>
                <c:pt idx="2">
                  <c:v>29.5</c:v>
                </c:pt>
                <c:pt idx="3">
                  <c:v>31.5</c:v>
                </c:pt>
                <c:pt idx="4">
                  <c:v>34.200000000000003</c:v>
                </c:pt>
                <c:pt idx="5">
                  <c:v>43.4</c:v>
                </c:pt>
                <c:pt idx="6">
                  <c:v>51.2</c:v>
                </c:pt>
                <c:pt idx="7">
                  <c:v>53.5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Non-Special Education</c:v>
                </c:pt>
              </c:strCache>
            </c:strRef>
          </c:tx>
          <c:spPr>
            <a:ln w="37944">
              <a:solidFill>
                <a:srgbClr val="333399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99CCFF"/>
              </a:solidFill>
              <a:ln>
                <a:solidFill>
                  <a:srgbClr val="333399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7.3314998810378338E-3"/>
                  <c:y val="-3.4046230291039419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2.0212001664513691E-2"/>
                  <c:y val="-5.4377042839290443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4.9895809347051826E-3"/>
                  <c:y val="-2.5105107577893578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2.6066804029656481E-2"/>
                  <c:y val="-5.6891956176169156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2.6475400051697842E-3"/>
                  <c:y val="-2.7536754477617602E-2"/>
                </c:manualLayout>
              </c:layout>
              <c:dLblPos val="r"/>
              <c:showVal val="1"/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119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Sheet1!$B$3:$I$3</c:f>
              <c:numCache>
                <c:formatCode>General</c:formatCode>
                <c:ptCount val="8"/>
                <c:pt idx="0">
                  <c:v>65.7</c:v>
                </c:pt>
                <c:pt idx="1">
                  <c:v>72.2</c:v>
                </c:pt>
                <c:pt idx="2">
                  <c:v>73.099999999999994</c:v>
                </c:pt>
                <c:pt idx="3">
                  <c:v>75.099999999999994</c:v>
                </c:pt>
                <c:pt idx="4">
                  <c:v>76.5</c:v>
                </c:pt>
                <c:pt idx="5">
                  <c:v>83</c:v>
                </c:pt>
                <c:pt idx="6">
                  <c:v>85.6</c:v>
                </c:pt>
                <c:pt idx="7">
                  <c:v>86.4</c:v>
                </c:pt>
              </c:numCache>
            </c:numRef>
          </c:val>
        </c:ser>
        <c:marker val="1"/>
        <c:axId val="88545152"/>
        <c:axId val="88546688"/>
      </c:lineChart>
      <c:catAx>
        <c:axId val="88545152"/>
        <c:scaling>
          <c:orientation val="minMax"/>
        </c:scaling>
        <c:axPos val="b"/>
        <c:numFmt formatCode="General" sourceLinked="1"/>
        <c:tickLblPos val="nextTo"/>
        <c:spPr>
          <a:ln w="316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546688"/>
        <c:crosses val="autoZero"/>
        <c:auto val="1"/>
        <c:lblAlgn val="ctr"/>
        <c:lblOffset val="100"/>
        <c:tickLblSkip val="1"/>
        <c:tickMarkSkip val="1"/>
      </c:catAx>
      <c:valAx>
        <c:axId val="88546688"/>
        <c:scaling>
          <c:orientation val="minMax"/>
          <c:max val="100"/>
          <c:min val="10"/>
        </c:scaling>
        <c:axPos val="l"/>
        <c:majorGridlines>
          <c:spPr>
            <a:ln w="3162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790" b="1" i="0" u="none" strike="noStrike" baseline="0">
                    <a:solidFill>
                      <a:srgbClr val="0066CC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 Proficient</a:t>
                </a:r>
              </a:p>
            </c:rich>
          </c:tx>
          <c:layout>
            <c:manualLayout>
              <c:xMode val="edge"/>
              <c:yMode val="edge"/>
              <c:x val="1.288056971726954E-2"/>
              <c:y val="0.23126328563768275"/>
            </c:manualLayout>
          </c:layout>
          <c:spPr>
            <a:noFill/>
            <a:ln w="25296">
              <a:noFill/>
            </a:ln>
          </c:spPr>
        </c:title>
        <c:numFmt formatCode="General" sourceLinked="1"/>
        <c:tickLblPos val="nextTo"/>
        <c:spPr>
          <a:ln w="316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545152"/>
        <c:crosses val="autoZero"/>
        <c:crossBetween val="between"/>
      </c:valAx>
      <c:spPr>
        <a:noFill/>
        <a:ln w="12648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9086645015436521"/>
          <c:y val="0.32334038890300126"/>
          <c:w val="0.30444960537394761"/>
          <c:h val="0.27194852256371155"/>
        </c:manualLayout>
      </c:layout>
      <c:spPr>
        <a:noFill/>
        <a:ln w="3162">
          <a:solidFill>
            <a:schemeClr val="tx1"/>
          </a:solidFill>
          <a:prstDash val="solid"/>
        </a:ln>
      </c:spPr>
      <c:txPr>
        <a:bodyPr/>
        <a:lstStyle/>
        <a:p>
          <a:pPr>
            <a:defRPr sz="1649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1686390532544375"/>
          <c:y val="5.3833605220228557E-2"/>
          <c:w val="0.75739644970414199"/>
          <c:h val="0.73083197389886001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2003</c:v>
                </c:pt>
              </c:strCache>
            </c:strRef>
          </c:tx>
          <c:spPr>
            <a:ln w="25136">
              <a:solidFill>
                <a:srgbClr val="FF0000"/>
              </a:solidFill>
              <a:prstDash val="solid"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Sheet1!$B$1:$B$1</c:f>
              <c:strCache>
                <c:ptCount val="1"/>
                <c:pt idx="0">
                  <c:v>Start (3rd Grade)</c:v>
                </c:pt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65.099999999999994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2004</c:v>
                </c:pt>
              </c:strCache>
            </c:strRef>
          </c:tx>
          <c:spPr>
            <a:ln w="25136">
              <a:solidFill>
                <a:srgbClr val="FF6600"/>
              </a:solidFill>
              <a:prstDash val="solid"/>
            </a:ln>
          </c:spPr>
          <c:marker>
            <c:symbol val="square"/>
            <c:size val="4"/>
            <c:spPr>
              <a:solidFill>
                <a:srgbClr val="FF6600"/>
              </a:solidFill>
              <a:ln>
                <a:solidFill>
                  <a:srgbClr val="FF6600"/>
                </a:solidFill>
                <a:prstDash val="solid"/>
              </a:ln>
            </c:spPr>
          </c:marker>
          <c:cat>
            <c:strRef>
              <c:f>Sheet1!$B$1:$B$1</c:f>
              <c:strCache>
                <c:ptCount val="1"/>
                <c:pt idx="0">
                  <c:v>Start (3rd Grade)</c:v>
                </c:pt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72.2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2005</c:v>
                </c:pt>
              </c:strCache>
            </c:strRef>
          </c:tx>
          <c:spPr>
            <a:ln w="25136">
              <a:solidFill>
                <a:srgbClr val="0066CC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0066CC"/>
              </a:solidFill>
              <a:ln>
                <a:solidFill>
                  <a:srgbClr val="0066CC"/>
                </a:solidFill>
                <a:prstDash val="solid"/>
              </a:ln>
            </c:spPr>
          </c:marker>
          <c:cat>
            <c:strRef>
              <c:f>Sheet1!$B$1:$B$1</c:f>
              <c:strCache>
                <c:ptCount val="1"/>
                <c:pt idx="0">
                  <c:v>Start (3rd Grade)</c:v>
                </c:pt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76.8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2006</c:v>
                </c:pt>
              </c:strCache>
            </c:strRef>
          </c:tx>
          <c:spPr>
            <a:ln w="25136">
              <a:solidFill>
                <a:srgbClr val="808000"/>
              </a:solidFill>
              <a:prstDash val="solid"/>
            </a:ln>
          </c:spPr>
          <c:marker>
            <c:symbol val="circle"/>
            <c:size val="2"/>
            <c:spPr>
              <a:solidFill>
                <a:srgbClr val="808000"/>
              </a:solidFill>
              <a:ln>
                <a:solidFill>
                  <a:srgbClr val="808000"/>
                </a:solidFill>
                <a:prstDash val="solid"/>
              </a:ln>
            </c:spPr>
          </c:marker>
          <c:cat>
            <c:strRef>
              <c:f>Sheet1!$B$1:$B$1</c:f>
              <c:strCache>
                <c:ptCount val="1"/>
                <c:pt idx="0">
                  <c:v>Start (3rd Grade)</c:v>
                </c:pt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79.099999999999994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2007</c:v>
                </c:pt>
              </c:strCache>
            </c:strRef>
          </c:tx>
          <c:spPr>
            <a:ln w="8378">
              <a:solidFill>
                <a:srgbClr val="00FF00"/>
              </a:solidFill>
              <a:prstDash val="solid"/>
            </a:ln>
          </c:spPr>
          <c:marker>
            <c:symbol val="circle"/>
            <c:size val="7"/>
            <c:spPr>
              <a:solidFill>
                <a:srgbClr val="00FF00"/>
              </a:solidFill>
              <a:ln>
                <a:solidFill>
                  <a:srgbClr val="00FF00"/>
                </a:solidFill>
                <a:prstDash val="solid"/>
              </a:ln>
            </c:spPr>
          </c:marker>
          <c:cat>
            <c:strRef>
              <c:f>Sheet1!$B$1:$B$1</c:f>
              <c:strCache>
                <c:ptCount val="1"/>
                <c:pt idx="0">
                  <c:v>Start (3rd Grade)</c:v>
                </c:pt>
              </c:strCache>
            </c:strRef>
          </c:cat>
          <c:val>
            <c:numRef>
              <c:f>Sheet1!$B$6:$B$6</c:f>
              <c:numCache>
                <c:formatCode>General</c:formatCode>
                <c:ptCount val="1"/>
                <c:pt idx="0">
                  <c:v>78.599999999999994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2008</c:v>
                </c:pt>
              </c:strCache>
            </c:strRef>
          </c:tx>
          <c:spPr>
            <a:ln w="25136">
              <a:solidFill>
                <a:srgbClr val="FF00FF"/>
              </a:solidFill>
              <a:prstDash val="solid"/>
            </a:ln>
          </c:spPr>
          <c:marker>
            <c:symbol val="circle"/>
            <c:size val="7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strRef>
              <c:f>Sheet1!$B$1:$B$1</c:f>
              <c:strCache>
                <c:ptCount val="1"/>
                <c:pt idx="0">
                  <c:v>Start (3rd Grade)</c:v>
                </c:pt>
              </c:strCache>
            </c:strRef>
          </c:cat>
          <c:val>
            <c:numRef>
              <c:f>Sheet1!$B$7:$B$7</c:f>
              <c:numCache>
                <c:formatCode>General</c:formatCode>
                <c:ptCount val="1"/>
                <c:pt idx="0">
                  <c:v>82.6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2009</c:v>
                </c:pt>
              </c:strCache>
            </c:strRef>
          </c:tx>
          <c:spPr>
            <a:ln w="8378">
              <a:solidFill>
                <a:srgbClr val="008080"/>
              </a:solidFill>
              <a:prstDash val="solid"/>
            </a:ln>
          </c:spPr>
          <c:marker>
            <c:symbol val="plus"/>
            <c:size val="6"/>
            <c:spPr>
              <a:solidFill>
                <a:srgbClr val="008080"/>
              </a:solidFill>
              <a:ln>
                <a:solidFill>
                  <a:srgbClr val="008080"/>
                </a:solidFill>
                <a:prstDash val="solid"/>
              </a:ln>
            </c:spPr>
          </c:marker>
          <c:cat>
            <c:strRef>
              <c:f>Sheet1!$B$1:$B$1</c:f>
              <c:strCache>
                <c:ptCount val="1"/>
                <c:pt idx="0">
                  <c:v>Start (3rd Grade)</c:v>
                </c:pt>
              </c:strCache>
            </c:strRef>
          </c:cat>
          <c:val>
            <c:numRef>
              <c:f>Sheet1!$B$8:$B$8</c:f>
              <c:numCache>
                <c:formatCode>General</c:formatCode>
                <c:ptCount val="1"/>
                <c:pt idx="0">
                  <c:v>84.3</c:v>
                </c:pt>
              </c:numCache>
            </c:numRef>
          </c:val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2010</c:v>
                </c:pt>
              </c:strCache>
            </c:strRef>
          </c:tx>
          <c:spPr>
            <a:ln w="15865">
              <a:solidFill>
                <a:schemeClr val="tx1">
                  <a:lumMod val="50000"/>
                </a:schemeClr>
              </a:solidFill>
              <a:prstDash val="solid"/>
            </a:ln>
          </c:spPr>
          <c:marker>
            <c:symbol val="diamond"/>
            <c:size val="9"/>
            <c:spPr>
              <a:solidFill>
                <a:srgbClr val="FFFF00"/>
              </a:solidFill>
              <a:ln w="15865">
                <a:solidFill>
                  <a:schemeClr val="tx1">
                    <a:lumMod val="50000"/>
                  </a:schemeClr>
                </a:solidFill>
                <a:prstDash val="solid"/>
              </a:ln>
            </c:spPr>
          </c:marker>
          <c:cat>
            <c:strRef>
              <c:f>Sheet1!$B$1:$B$1</c:f>
              <c:strCache>
                <c:ptCount val="1"/>
                <c:pt idx="0">
                  <c:v>Start (3rd Grade)</c:v>
                </c:pt>
              </c:strCache>
            </c:strRef>
          </c:cat>
          <c:val>
            <c:numRef>
              <c:f>Sheet1!$B$9:$B$9</c:f>
              <c:numCache>
                <c:formatCode>General</c:formatCode>
                <c:ptCount val="1"/>
                <c:pt idx="0">
                  <c:v>86</c:v>
                </c:pt>
              </c:numCache>
            </c:numRef>
          </c:val>
        </c:ser>
        <c:marker val="1"/>
        <c:axId val="78327168"/>
        <c:axId val="78349824"/>
      </c:lineChart>
      <c:catAx>
        <c:axId val="78327168"/>
        <c:scaling>
          <c:orientation val="minMax"/>
        </c:scaling>
        <c:axPos val="b"/>
        <c:numFmt formatCode="General" sourceLinked="1"/>
        <c:tickLblPos val="nextTo"/>
        <c:spPr>
          <a:ln w="8378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269" b="1" i="0" u="none" strike="noStrike" baseline="0">
                <a:solidFill>
                  <a:srgbClr val="00808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349824"/>
        <c:crosses val="autoZero"/>
        <c:auto val="1"/>
        <c:lblAlgn val="ctr"/>
        <c:lblOffset val="100"/>
        <c:tickLblSkip val="1"/>
        <c:tickMarkSkip val="1"/>
      </c:catAx>
      <c:valAx>
        <c:axId val="78349824"/>
        <c:scaling>
          <c:orientation val="minMax"/>
          <c:max val="100"/>
          <c:min val="50"/>
        </c:scaling>
        <c:axPos val="l"/>
        <c:majorGridlines>
          <c:spPr>
            <a:ln w="8378">
              <a:solidFill>
                <a:srgbClr val="C0C0C0"/>
              </a:solidFill>
              <a:prstDash val="solid"/>
            </a:ln>
          </c:spPr>
        </c:majorGridlines>
        <c:numFmt formatCode="General" sourceLinked="1"/>
        <c:tickLblPos val="nextTo"/>
        <c:spPr>
          <a:ln w="8378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269" b="1" i="0" u="none" strike="noStrike" baseline="0">
                <a:solidFill>
                  <a:srgbClr val="00808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327168"/>
        <c:crosses val="autoZero"/>
        <c:crossBetween val="between"/>
        <c:majorUnit val="5"/>
      </c:valAx>
      <c:spPr>
        <a:noFill/>
        <a:ln w="8378">
          <a:solidFill>
            <a:srgbClr val="333333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798925247211236E-2"/>
          <c:y val="0.89885799544766309"/>
          <c:w val="0.91272177885213568"/>
          <c:h val="9.2985264808703838E-2"/>
        </c:manualLayout>
      </c:layout>
      <c:spPr>
        <a:noFill/>
        <a:ln w="16758">
          <a:noFill/>
        </a:ln>
      </c:spPr>
      <c:txPr>
        <a:bodyPr/>
        <a:lstStyle/>
        <a:p>
          <a:pPr>
            <a:defRPr sz="109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27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9680589680589701E-2"/>
          <c:y val="5.9845559845559844E-2"/>
          <c:w val="0.898034398034398"/>
          <c:h val="0.80694980694981011"/>
        </c:manualLayout>
      </c:layout>
      <c:barChart>
        <c:barDir val="col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Proficient</c:v>
                </c:pt>
              </c:strCache>
            </c:strRef>
          </c:tx>
          <c:spPr>
            <a:solidFill>
              <a:schemeClr val="accent1"/>
            </a:solidFill>
            <a:ln w="7028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-1.4238944139482795E-3"/>
                  <c:y val="-0.32112021422838138"/>
                </c:manualLayout>
              </c:layout>
              <c:dLblPos val="ctr"/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layout>
                <c:manualLayout>
                  <c:x val="-1.0721123712016972E-16"/>
                  <c:y val="-0.39703358525388127"/>
                </c:manualLayout>
              </c:layout>
              <c:spPr>
                <a:noFill/>
                <a:ln w="14055">
                  <a:noFill/>
                </a:ln>
              </c:spPr>
              <c:txPr>
                <a:bodyPr anchor="t" anchorCtr="0"/>
                <a:lstStyle/>
                <a:p>
                  <a:pPr>
                    <a:defRPr sz="996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spPr>
              <a:noFill/>
              <a:ln w="14055">
                <a:noFill/>
              </a:ln>
            </c:spPr>
            <c:txPr>
              <a:bodyPr/>
              <a:lstStyle/>
              <a:p>
                <a:pPr>
                  <a:defRPr sz="996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Sheet1!$B$2:$I$2</c:f>
              <c:numCache>
                <c:formatCode>General</c:formatCode>
                <c:ptCount val="8"/>
                <c:pt idx="0">
                  <c:v>62</c:v>
                </c:pt>
                <c:pt idx="1">
                  <c:v>71.5</c:v>
                </c:pt>
                <c:pt idx="2">
                  <c:v>77</c:v>
                </c:pt>
                <c:pt idx="3">
                  <c:v>78.900000000000006</c:v>
                </c:pt>
                <c:pt idx="4">
                  <c:v>81.099999999999994</c:v>
                </c:pt>
                <c:pt idx="5">
                  <c:v>86.1</c:v>
                </c:pt>
                <c:pt idx="6">
                  <c:v>87</c:v>
                </c:pt>
                <c:pt idx="7">
                  <c:v>86.9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Advanced</c:v>
                </c:pt>
              </c:strCache>
            </c:strRef>
          </c:tx>
          <c:spPr>
            <a:solidFill>
              <a:schemeClr val="accent2"/>
            </a:solidFill>
            <a:ln w="7028">
              <a:solidFill>
                <a:schemeClr val="tx1"/>
              </a:solidFill>
              <a:prstDash val="solid"/>
            </a:ln>
          </c:spPr>
          <c:cat>
            <c:numRef>
              <c:f>Sheet1!$B$1:$I$1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Sheet1!$B$3:$I$3</c:f>
              <c:numCache>
                <c:formatCode>General</c:formatCode>
                <c:ptCount val="8"/>
              </c:numCache>
            </c:numRef>
          </c:val>
        </c:ser>
        <c:overlap val="100"/>
        <c:axId val="81071104"/>
        <c:axId val="81076992"/>
      </c:barChart>
      <c:catAx>
        <c:axId val="81071104"/>
        <c:scaling>
          <c:orientation val="minMax"/>
        </c:scaling>
        <c:axPos val="b"/>
        <c:numFmt formatCode="General" sourceLinked="1"/>
        <c:tickLblPos val="nextTo"/>
        <c:spPr>
          <a:ln w="175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9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076992"/>
        <c:crosses val="autoZero"/>
        <c:auto val="1"/>
        <c:lblAlgn val="ctr"/>
        <c:lblOffset val="100"/>
        <c:tickLblSkip val="1"/>
        <c:tickMarkSkip val="1"/>
      </c:catAx>
      <c:valAx>
        <c:axId val="81076992"/>
        <c:scaling>
          <c:orientation val="minMax"/>
          <c:max val="100"/>
        </c:scaling>
        <c:axPos val="l"/>
        <c:majorGridlines>
          <c:spPr>
            <a:ln w="1757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spPr>
          <a:ln w="175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9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071104"/>
        <c:crosses val="autoZero"/>
        <c:crossBetween val="between"/>
        <c:majorUnit val="20"/>
        <c:minorUnit val="20"/>
      </c:valAx>
      <c:spPr>
        <a:noFill/>
        <a:ln w="702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96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9680589680589701E-2"/>
          <c:y val="5.9845559845559844E-2"/>
          <c:w val="0.898034398034398"/>
          <c:h val="0.80694980694981011"/>
        </c:manualLayout>
      </c:layout>
      <c:barChart>
        <c:barDir val="col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Proficient</c:v>
                </c:pt>
              </c:strCache>
            </c:strRef>
          </c:tx>
          <c:spPr>
            <a:solidFill>
              <a:srgbClr val="008080"/>
            </a:solidFill>
            <a:ln w="6905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2.9988396720680593E-3"/>
                  <c:y val="-0.30685413477768575"/>
                </c:manualLayout>
              </c:layout>
              <c:dLblPos val="ctr"/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layout>
                <c:manualLayout>
                  <c:x val="-2.9761904761904812E-3"/>
                  <c:y val="-0.40586245772266188"/>
                </c:manualLayout>
              </c:layout>
              <c:showVal val="1"/>
            </c:dLbl>
            <c:spPr>
              <a:noFill/>
              <a:ln w="13810">
                <a:noFill/>
              </a:ln>
            </c:spPr>
            <c:txPr>
              <a:bodyPr/>
              <a:lstStyle/>
              <a:p>
                <a:pPr>
                  <a:defRPr sz="979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Sheet1!$B$2:$I$2</c:f>
              <c:numCache>
                <c:formatCode>General</c:formatCode>
                <c:ptCount val="8"/>
                <c:pt idx="0">
                  <c:v>60</c:v>
                </c:pt>
                <c:pt idx="1">
                  <c:v>68.2</c:v>
                </c:pt>
                <c:pt idx="2">
                  <c:v>74.099999999999994</c:v>
                </c:pt>
                <c:pt idx="3">
                  <c:v>78.099999999999994</c:v>
                </c:pt>
                <c:pt idx="4">
                  <c:v>80.900000000000006</c:v>
                </c:pt>
                <c:pt idx="5">
                  <c:v>83.9</c:v>
                </c:pt>
                <c:pt idx="6">
                  <c:v>84.9</c:v>
                </c:pt>
                <c:pt idx="7">
                  <c:v>86.5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Advanced</c:v>
                </c:pt>
              </c:strCache>
            </c:strRef>
          </c:tx>
          <c:spPr>
            <a:solidFill>
              <a:srgbClr val="CCFFFF"/>
            </a:solidFill>
            <a:ln w="6905">
              <a:solidFill>
                <a:schemeClr val="tx1"/>
              </a:solidFill>
              <a:prstDash val="solid"/>
            </a:ln>
          </c:spPr>
          <c:cat>
            <c:numRef>
              <c:f>Sheet1!$B$1:$I$1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Sheet1!$B$3:$I$3</c:f>
              <c:numCache>
                <c:formatCode>General</c:formatCode>
                <c:ptCount val="8"/>
              </c:numCache>
            </c:numRef>
          </c:val>
        </c:ser>
        <c:overlap val="100"/>
        <c:axId val="81306368"/>
        <c:axId val="81307904"/>
      </c:barChart>
      <c:catAx>
        <c:axId val="81306368"/>
        <c:scaling>
          <c:orientation val="minMax"/>
        </c:scaling>
        <c:axPos val="b"/>
        <c:numFmt formatCode="General" sourceLinked="1"/>
        <c:tickLblPos val="nextTo"/>
        <c:spPr>
          <a:ln w="6905">
            <a:solidFill>
              <a:srgbClr val="008080"/>
            </a:solidFill>
            <a:prstDash val="solid"/>
          </a:ln>
        </c:spPr>
        <c:txPr>
          <a:bodyPr rot="0" vert="horz"/>
          <a:lstStyle/>
          <a:p>
            <a:pPr>
              <a:defRPr sz="979" b="1" i="0" u="none" strike="noStrike" baseline="0">
                <a:solidFill>
                  <a:srgbClr val="00808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307904"/>
        <c:crosses val="autoZero"/>
        <c:auto val="1"/>
        <c:lblAlgn val="ctr"/>
        <c:lblOffset val="100"/>
        <c:tickLblSkip val="1"/>
        <c:tickMarkSkip val="1"/>
      </c:catAx>
      <c:valAx>
        <c:axId val="81307904"/>
        <c:scaling>
          <c:orientation val="minMax"/>
          <c:max val="100"/>
        </c:scaling>
        <c:axPos val="l"/>
        <c:majorGridlines>
          <c:spPr>
            <a:ln w="6905">
              <a:solidFill>
                <a:srgbClr val="008080"/>
              </a:solidFill>
              <a:prstDash val="solid"/>
            </a:ln>
          </c:spPr>
        </c:majorGridlines>
        <c:numFmt formatCode="General" sourceLinked="1"/>
        <c:tickLblPos val="nextTo"/>
        <c:spPr>
          <a:ln w="6905">
            <a:solidFill>
              <a:srgbClr val="008080"/>
            </a:solidFill>
            <a:prstDash val="solid"/>
          </a:ln>
        </c:spPr>
        <c:txPr>
          <a:bodyPr rot="0" vert="horz"/>
          <a:lstStyle/>
          <a:p>
            <a:pPr>
              <a:defRPr sz="979" b="1" i="0" u="none" strike="noStrike" baseline="0">
                <a:solidFill>
                  <a:srgbClr val="00808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306368"/>
        <c:crosses val="autoZero"/>
        <c:crossBetween val="between"/>
        <c:majorUnit val="20"/>
        <c:minorUnit val="20"/>
      </c:valAx>
      <c:spPr>
        <a:noFill/>
        <a:ln w="6905">
          <a:solidFill>
            <a:srgbClr val="008080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7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8.9680589680589701E-2"/>
          <c:y val="5.9845559845559844E-2"/>
          <c:w val="0.898034398034398"/>
          <c:h val="0.80694980694981056"/>
        </c:manualLayout>
      </c:layout>
      <c:barChart>
        <c:barDir val="col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Proficient</c:v>
                </c:pt>
              </c:strCache>
            </c:strRef>
          </c:tx>
          <c:spPr>
            <a:solidFill>
              <a:schemeClr val="accent1"/>
            </a:solidFill>
            <a:ln w="6968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-1.7779340196204419E-3"/>
                  <c:y val="-0.29670474686780623"/>
                </c:manualLayout>
              </c:layout>
              <c:dLblPos val="ctr"/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layout>
                <c:manualLayout>
                  <c:x val="2.9476787030214839E-3"/>
                  <c:y val="-0.38182856799254628"/>
                </c:manualLayout>
              </c:layout>
              <c:showVal val="1"/>
            </c:dLbl>
            <c:spPr>
              <a:noFill/>
              <a:ln w="13937">
                <a:noFill/>
              </a:ln>
            </c:spPr>
            <c:txPr>
              <a:bodyPr/>
              <a:lstStyle/>
              <a:p>
                <a:pPr>
                  <a:defRPr sz="988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Sheet1!$B$2:$I$2</c:f>
              <c:numCache>
                <c:formatCode>General</c:formatCode>
                <c:ptCount val="8"/>
                <c:pt idx="0">
                  <c:v>59.9</c:v>
                </c:pt>
                <c:pt idx="1">
                  <c:v>66.400000000000006</c:v>
                </c:pt>
                <c:pt idx="2">
                  <c:v>67.900000000000006</c:v>
                </c:pt>
                <c:pt idx="3">
                  <c:v>69.900000000000006</c:v>
                </c:pt>
                <c:pt idx="4">
                  <c:v>71.599999999999994</c:v>
                </c:pt>
                <c:pt idx="5">
                  <c:v>78.5</c:v>
                </c:pt>
                <c:pt idx="6">
                  <c:v>81.8</c:v>
                </c:pt>
                <c:pt idx="7">
                  <c:v>83.8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Advanced</c:v>
                </c:pt>
              </c:strCache>
            </c:strRef>
          </c:tx>
          <c:spPr>
            <a:solidFill>
              <a:schemeClr val="accent2"/>
            </a:solidFill>
            <a:ln w="6968">
              <a:solidFill>
                <a:schemeClr val="tx1"/>
              </a:solidFill>
              <a:prstDash val="solid"/>
            </a:ln>
          </c:spPr>
          <c:cat>
            <c:numRef>
              <c:f>Sheet1!$B$1:$I$1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Sheet1!$B$3:$I$3</c:f>
              <c:numCache>
                <c:formatCode>General</c:formatCode>
                <c:ptCount val="8"/>
              </c:numCache>
            </c:numRef>
          </c:val>
        </c:ser>
        <c:overlap val="100"/>
        <c:axId val="81194368"/>
        <c:axId val="81462400"/>
      </c:barChart>
      <c:catAx>
        <c:axId val="81194368"/>
        <c:scaling>
          <c:orientation val="minMax"/>
        </c:scaling>
        <c:axPos val="b"/>
        <c:numFmt formatCode="General" sourceLinked="1"/>
        <c:tickLblPos val="nextTo"/>
        <c:spPr>
          <a:ln w="174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8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462400"/>
        <c:crosses val="autoZero"/>
        <c:auto val="1"/>
        <c:lblAlgn val="ctr"/>
        <c:lblOffset val="100"/>
        <c:tickLblSkip val="1"/>
        <c:tickMarkSkip val="1"/>
      </c:catAx>
      <c:valAx>
        <c:axId val="81462400"/>
        <c:scaling>
          <c:orientation val="minMax"/>
          <c:max val="100"/>
        </c:scaling>
        <c:axPos val="l"/>
        <c:majorGridlines>
          <c:spPr>
            <a:ln w="1742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spPr>
          <a:ln w="174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8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194368"/>
        <c:crosses val="autoZero"/>
        <c:crossBetween val="between"/>
        <c:majorUnit val="20"/>
        <c:minorUnit val="20"/>
      </c:valAx>
      <c:spPr>
        <a:noFill/>
        <a:ln w="696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8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9.0909090909091064E-2"/>
          <c:y val="4.0540540540540543E-2"/>
          <c:w val="0.89557739557739557"/>
          <c:h val="0.80501930501930496"/>
        </c:manualLayout>
      </c:layout>
      <c:barChart>
        <c:barDir val="col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Proficient</c:v>
                </c:pt>
              </c:strCache>
            </c:strRef>
          </c:tx>
          <c:spPr>
            <a:solidFill>
              <a:srgbClr val="008080"/>
            </a:solidFill>
            <a:ln w="6902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4.293050400333908E-3"/>
                  <c:y val="-0.22065580958609574"/>
                </c:manualLayout>
              </c:layout>
              <c:dLblPos val="ctr"/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layout>
                <c:manualLayout>
                  <c:x val="0"/>
                  <c:y val="-0.37166085946573751"/>
                </c:manualLayout>
              </c:layout>
              <c:showVal val="1"/>
            </c:dLbl>
            <c:spPr>
              <a:noFill/>
              <a:ln w="13805">
                <a:noFill/>
              </a:ln>
            </c:spPr>
            <c:txPr>
              <a:bodyPr/>
              <a:lstStyle/>
              <a:p>
                <a:pPr>
                  <a:defRPr sz="978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Sheet1!$B$2:$I$2</c:f>
              <c:numCache>
                <c:formatCode>General</c:formatCode>
                <c:ptCount val="8"/>
                <c:pt idx="0">
                  <c:v>39.6</c:v>
                </c:pt>
                <c:pt idx="1">
                  <c:v>48.6</c:v>
                </c:pt>
                <c:pt idx="2">
                  <c:v>55.7</c:v>
                </c:pt>
                <c:pt idx="3">
                  <c:v>60.2</c:v>
                </c:pt>
                <c:pt idx="4">
                  <c:v>63.2</c:v>
                </c:pt>
                <c:pt idx="5">
                  <c:v>68.5</c:v>
                </c:pt>
                <c:pt idx="6">
                  <c:v>71.2</c:v>
                </c:pt>
                <c:pt idx="7">
                  <c:v>72.599999999999994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Advanced</c:v>
                </c:pt>
              </c:strCache>
            </c:strRef>
          </c:tx>
          <c:spPr>
            <a:solidFill>
              <a:srgbClr val="CCFFFF"/>
            </a:solidFill>
            <a:ln w="6902">
              <a:solidFill>
                <a:schemeClr val="tx1"/>
              </a:solidFill>
              <a:prstDash val="solid"/>
            </a:ln>
          </c:spPr>
          <c:cat>
            <c:numRef>
              <c:f>Sheet1!$B$1:$I$1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Sheet1!$B$3:$I$3</c:f>
              <c:numCache>
                <c:formatCode>General</c:formatCode>
                <c:ptCount val="8"/>
              </c:numCache>
            </c:numRef>
          </c:val>
        </c:ser>
        <c:overlap val="100"/>
        <c:axId val="81225216"/>
        <c:axId val="81226752"/>
      </c:barChart>
      <c:catAx>
        <c:axId val="81225216"/>
        <c:scaling>
          <c:orientation val="minMax"/>
        </c:scaling>
        <c:axPos val="b"/>
        <c:numFmt formatCode="General" sourceLinked="1"/>
        <c:tickLblPos val="nextTo"/>
        <c:spPr>
          <a:ln w="6902">
            <a:solidFill>
              <a:srgbClr val="008080"/>
            </a:solidFill>
            <a:prstDash val="solid"/>
          </a:ln>
        </c:spPr>
        <c:txPr>
          <a:bodyPr rot="0" vert="horz"/>
          <a:lstStyle/>
          <a:p>
            <a:pPr>
              <a:defRPr sz="980" b="1" i="0" u="none" strike="noStrike" baseline="0">
                <a:solidFill>
                  <a:srgbClr val="00808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226752"/>
        <c:crosses val="autoZero"/>
        <c:auto val="1"/>
        <c:lblAlgn val="ctr"/>
        <c:lblOffset val="100"/>
        <c:tickLblSkip val="1"/>
        <c:tickMarkSkip val="1"/>
      </c:catAx>
      <c:valAx>
        <c:axId val="81226752"/>
        <c:scaling>
          <c:orientation val="minMax"/>
          <c:max val="100"/>
        </c:scaling>
        <c:axPos val="l"/>
        <c:majorGridlines>
          <c:spPr>
            <a:ln w="6902">
              <a:solidFill>
                <a:srgbClr val="008080"/>
              </a:solidFill>
              <a:prstDash val="solid"/>
            </a:ln>
          </c:spPr>
        </c:majorGridlines>
        <c:numFmt formatCode="General" sourceLinked="1"/>
        <c:tickLblPos val="nextTo"/>
        <c:spPr>
          <a:ln w="6902">
            <a:solidFill>
              <a:srgbClr val="008080"/>
            </a:solidFill>
            <a:prstDash val="solid"/>
          </a:ln>
        </c:spPr>
        <c:txPr>
          <a:bodyPr rot="0" vert="horz"/>
          <a:lstStyle/>
          <a:p>
            <a:pPr>
              <a:defRPr sz="980" b="1" i="0" u="none" strike="noStrike" baseline="0">
                <a:solidFill>
                  <a:srgbClr val="00808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225216"/>
        <c:crosses val="autoZero"/>
        <c:crossBetween val="between"/>
        <c:majorUnit val="20"/>
        <c:minorUnit val="20"/>
      </c:valAx>
      <c:spPr>
        <a:noFill/>
        <a:ln w="6902">
          <a:solidFill>
            <a:srgbClr val="008080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7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9.8779134295227528E-2"/>
          <c:y val="4.8387096774193554E-2"/>
          <c:w val="0.89012208657047764"/>
          <c:h val="0.78427419354838912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American Indian</c:v>
                </c:pt>
              </c:strCache>
            </c:strRef>
          </c:tx>
          <c:spPr>
            <a:ln w="25340">
              <a:solidFill>
                <a:srgbClr val="808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99CC00"/>
              </a:solidFill>
              <a:ln>
                <a:solidFill>
                  <a:srgbClr val="808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3.3447518730115151E-2"/>
                  <c:y val="-3.3011891499030513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4.1375168037520796E-2"/>
                  <c:y val="-3.766050945963282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4.2009473294958154E-2"/>
                  <c:y val="-3.5866272923965152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5.0412809602379073E-2"/>
                  <c:y val="-2.5543599229112635E-2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2.2271393288235985E-3"/>
                  <c:y val="-5.5840653661504694E-3"/>
                </c:manualLayout>
              </c:layout>
              <c:dLblPos val="r"/>
              <c:showVal val="1"/>
            </c:dLbl>
            <c:spPr>
              <a:noFill/>
              <a:ln w="2534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808000"/>
                    </a:solidFill>
                    <a:latin typeface="Century Gothic"/>
                    <a:ea typeface="Century Gothic"/>
                    <a:cs typeface="Century Gothic"/>
                  </a:defRPr>
                </a:pPr>
                <a:endParaRPr lang="en-US"/>
              </a:p>
            </c:txPr>
            <c:dLblPos val="t"/>
            <c:showVal val="1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Sheet1!$B$2:$I$2</c:f>
              <c:numCache>
                <c:formatCode>General</c:formatCode>
                <c:ptCount val="8"/>
                <c:pt idx="0">
                  <c:v>57</c:v>
                </c:pt>
                <c:pt idx="1">
                  <c:v>67.900000000000006</c:v>
                </c:pt>
                <c:pt idx="2">
                  <c:v>74.400000000000006</c:v>
                </c:pt>
                <c:pt idx="3">
                  <c:v>75.099999999999994</c:v>
                </c:pt>
                <c:pt idx="4">
                  <c:v>80.7</c:v>
                </c:pt>
                <c:pt idx="5">
                  <c:v>87.7</c:v>
                </c:pt>
                <c:pt idx="6">
                  <c:v>91.3</c:v>
                </c:pt>
                <c:pt idx="7">
                  <c:v>88.1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Asian</c:v>
                </c:pt>
              </c:strCache>
            </c:strRef>
          </c:tx>
          <c:spPr>
            <a:ln w="25340">
              <a:solidFill>
                <a:srgbClr val="9933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6600"/>
              </a:solidFill>
              <a:ln>
                <a:solidFill>
                  <a:srgbClr val="9933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5.8974710738994095E-2"/>
                  <c:y val="-1.7041259155125599E-2"/>
                </c:manualLayout>
              </c:layout>
              <c:spPr>
                <a:solidFill>
                  <a:srgbClr val="FFFFFF"/>
                </a:solidFill>
                <a:ln w="2534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993300"/>
                      </a:solidFill>
                      <a:latin typeface="Century Gothic"/>
                      <a:ea typeface="Century Gothic"/>
                      <a:cs typeface="Century Gothic"/>
                    </a:defRPr>
                  </a:pPr>
                  <a:endParaRPr lang="en-US"/>
                </a:p>
              </c:txPr>
              <c:dLblPos val="r"/>
              <c:showVal val="1"/>
            </c:dLbl>
            <c:dLbl>
              <c:idx val="1"/>
              <c:layout>
                <c:manualLayout>
                  <c:x val="-4.2960732950965801E-2"/>
                  <c:y val="-4.1433687425130858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4.1375168037520796E-2"/>
                  <c:y val="-4.6574784288182396E-2"/>
                </c:manualLayout>
              </c:layout>
              <c:dLblPos val="r"/>
              <c:showVal val="1"/>
            </c:dLbl>
            <c:spPr>
              <a:noFill/>
              <a:ln w="2534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993300"/>
                    </a:solidFill>
                    <a:latin typeface="Century Gothic"/>
                    <a:ea typeface="Century Gothic"/>
                    <a:cs typeface="Century Gothic"/>
                  </a:defRPr>
                </a:pPr>
                <a:endParaRPr lang="en-US"/>
              </a:p>
            </c:txPr>
            <c:dLblPos val="t"/>
            <c:showVal val="1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Sheet1!$B$3:$I$3</c:f>
              <c:numCache>
                <c:formatCode>General</c:formatCode>
                <c:ptCount val="8"/>
                <c:pt idx="0">
                  <c:v>77.5</c:v>
                </c:pt>
                <c:pt idx="1">
                  <c:v>85.4</c:v>
                </c:pt>
                <c:pt idx="2">
                  <c:v>88.9</c:v>
                </c:pt>
                <c:pt idx="3">
                  <c:v>89.8</c:v>
                </c:pt>
                <c:pt idx="4">
                  <c:v>92.2</c:v>
                </c:pt>
                <c:pt idx="5">
                  <c:v>94.1</c:v>
                </c:pt>
                <c:pt idx="6">
                  <c:v>94.4</c:v>
                </c:pt>
                <c:pt idx="7">
                  <c:v>94.7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African American</c:v>
                </c:pt>
              </c:strCache>
            </c:strRef>
          </c:tx>
          <c:spPr>
            <a:ln w="25340">
              <a:solidFill>
                <a:srgbClr val="666699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CCCCFF"/>
              </a:solidFill>
              <a:ln>
                <a:solidFill>
                  <a:srgbClr val="666699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6.0084588652423734E-2"/>
                  <c:y val="1.2560057707574261E-2"/>
                </c:manualLayout>
              </c:layout>
              <c:dLblPos val="r"/>
              <c:showVal val="1"/>
            </c:dLbl>
            <c:dLbl>
              <c:idx val="2"/>
              <c:spPr>
                <a:solidFill>
                  <a:srgbClr val="FFFFFF"/>
                </a:solidFill>
                <a:ln w="25340">
                  <a:noFill/>
                </a:ln>
              </c:spPr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dLbl>
            <c:spPr>
              <a:noFill/>
              <a:ln w="25340">
                <a:noFill/>
              </a:ln>
            </c:spPr>
            <c:txPr>
              <a:bodyPr/>
              <a:lstStyle/>
              <a:p>
                <a:pPr>
                  <a:defRPr sz="1198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b"/>
            <c:showVal val="1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Sheet1!$B$4:$I$4</c:f>
              <c:numCache>
                <c:formatCode>General</c:formatCode>
                <c:ptCount val="8"/>
                <c:pt idx="0">
                  <c:v>44.8</c:v>
                </c:pt>
                <c:pt idx="1">
                  <c:v>57.4</c:v>
                </c:pt>
                <c:pt idx="2">
                  <c:v>64.8</c:v>
                </c:pt>
                <c:pt idx="3">
                  <c:v>67.3</c:v>
                </c:pt>
                <c:pt idx="4">
                  <c:v>70.5</c:v>
                </c:pt>
                <c:pt idx="5">
                  <c:v>78.099999999999994</c:v>
                </c:pt>
                <c:pt idx="6">
                  <c:v>79.599999999999994</c:v>
                </c:pt>
                <c:pt idx="7">
                  <c:v>79.3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White</c:v>
                </c:pt>
              </c:strCache>
            </c:strRef>
          </c:tx>
          <c:spPr>
            <a:ln w="25340">
              <a:solidFill>
                <a:srgbClr val="003366"/>
              </a:solidFill>
              <a:prstDash val="solid"/>
            </a:ln>
          </c:spPr>
          <c:marker>
            <c:symbol val="circle"/>
            <c:size val="6"/>
            <c:spPr>
              <a:solidFill>
                <a:srgbClr val="99CCFF"/>
              </a:solidFill>
              <a:ln>
                <a:solidFill>
                  <a:srgbClr val="003366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5.0821771978900823E-2"/>
                  <c:y val="2.9548516611884741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1.7049747575999839E-2"/>
                  <c:y val="3.4274802143663852E-2"/>
                </c:manualLayout>
              </c:layout>
              <c:spPr>
                <a:solidFill>
                  <a:srgbClr val="FFFFFF"/>
                </a:solidFill>
                <a:ln w="2534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80"/>
                      </a:solidFill>
                      <a:latin typeface="Century Gothic"/>
                      <a:ea typeface="Century Gothic"/>
                      <a:cs typeface="Century Gothic"/>
                    </a:defRPr>
                  </a:pPr>
                  <a:endParaRPr lang="en-US"/>
                </a:p>
              </c:txPr>
              <c:dLblPos val="r"/>
              <c:showVal val="1"/>
            </c:dLbl>
            <c:dLbl>
              <c:idx val="2"/>
              <c:layout>
                <c:manualLayout>
                  <c:x val="-1.6574060575984682E-2"/>
                  <c:y val="2.9807804605708192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1.7208365833422039E-2"/>
                  <c:y val="3.6083629457687991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2.006231257369551E-2"/>
                  <c:y val="2.8695881335656988E-2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1.501054781480698E-3"/>
                  <c:y val="4.0647168984106865E-3"/>
                </c:manualLayout>
              </c:layout>
              <c:dLblPos val="r"/>
              <c:showVal val="1"/>
            </c:dLbl>
            <c:spPr>
              <a:noFill/>
              <a:ln w="2534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80"/>
                    </a:solidFill>
                    <a:latin typeface="Century Gothic"/>
                    <a:ea typeface="Century Gothic"/>
                    <a:cs typeface="Century Gothic"/>
                  </a:defRPr>
                </a:pPr>
                <a:endParaRPr lang="en-US"/>
              </a:p>
            </c:txPr>
            <c:dLblPos val="b"/>
            <c:showVal val="1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Sheet1!$B$5:$I$5</c:f>
              <c:numCache>
                <c:formatCode>General</c:formatCode>
                <c:ptCount val="8"/>
                <c:pt idx="0">
                  <c:v>75.900000000000006</c:v>
                </c:pt>
                <c:pt idx="1">
                  <c:v>82.8</c:v>
                </c:pt>
                <c:pt idx="2">
                  <c:v>86.9</c:v>
                </c:pt>
                <c:pt idx="3">
                  <c:v>88</c:v>
                </c:pt>
                <c:pt idx="4">
                  <c:v>89.5</c:v>
                </c:pt>
                <c:pt idx="5">
                  <c:v>92.7</c:v>
                </c:pt>
                <c:pt idx="6">
                  <c:v>93.3</c:v>
                </c:pt>
                <c:pt idx="7">
                  <c:v>93.1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Hispanic</c:v>
                </c:pt>
              </c:strCache>
            </c:strRef>
          </c:tx>
          <c:spPr>
            <a:ln w="25340">
              <a:solidFill>
                <a:srgbClr val="FF6600"/>
              </a:solidFill>
              <a:prstDash val="solid"/>
            </a:ln>
          </c:spPr>
          <c:marker>
            <c:symbol val="circle"/>
            <c:size val="5"/>
            <c:spPr>
              <a:solidFill>
                <a:srgbClr val="FF0000"/>
              </a:solidFill>
              <a:ln>
                <a:solidFill>
                  <a:srgbClr val="FF66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5.6754954912135273E-2"/>
                  <c:y val="-3.0449666823425963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3.9631099210677076E-2"/>
                  <c:y val="-4.2500415789610384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3.5825778470373368E-2"/>
                  <c:y val="-4.4718093386681923E-2"/>
                </c:manualLayout>
              </c:layout>
              <c:spPr>
                <a:solidFill>
                  <a:srgbClr val="FFFFFF"/>
                </a:solidFill>
                <a:ln w="2534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FF66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Val val="1"/>
            </c:dLbl>
            <c:dLbl>
              <c:idx val="3"/>
              <c:layout>
                <c:manualLayout>
                  <c:x val="-4.7558862862105887E-2"/>
                  <c:y val="-3.0144353602238383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2.0446105939782088E-2"/>
                  <c:y val="-4.4473396171214763E-2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-2.2123723248945E-3"/>
                  <c:y val="-2.4738215591942756E-2"/>
                </c:manualLayout>
              </c:layout>
              <c:dLblPos val="r"/>
              <c:showVal val="1"/>
            </c:dLbl>
            <c:spPr>
              <a:noFill/>
              <a:ln w="2534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FF66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t"/>
            <c:showVal val="1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Sheet1!$B$6:$I$6</c:f>
              <c:numCache>
                <c:formatCode>General</c:formatCode>
                <c:ptCount val="8"/>
                <c:pt idx="0">
                  <c:v>45.1</c:v>
                </c:pt>
                <c:pt idx="1">
                  <c:v>59.5</c:v>
                </c:pt>
                <c:pt idx="2">
                  <c:v>66.5</c:v>
                </c:pt>
                <c:pt idx="3">
                  <c:v>70.5</c:v>
                </c:pt>
                <c:pt idx="4">
                  <c:v>73</c:v>
                </c:pt>
                <c:pt idx="5">
                  <c:v>79.8</c:v>
                </c:pt>
                <c:pt idx="6">
                  <c:v>81.3</c:v>
                </c:pt>
                <c:pt idx="7">
                  <c:v>82.3</c:v>
                </c:pt>
              </c:numCache>
            </c:numRef>
          </c:val>
        </c:ser>
        <c:marker val="1"/>
        <c:axId val="80164352"/>
        <c:axId val="80434304"/>
      </c:lineChart>
      <c:catAx>
        <c:axId val="80164352"/>
        <c:scaling>
          <c:orientation val="minMax"/>
        </c:scaling>
        <c:axPos val="b"/>
        <c:numFmt formatCode="General" sourceLinked="1"/>
        <c:tickLblPos val="nextTo"/>
        <c:spPr>
          <a:ln w="316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71" b="1" i="0" u="none" strike="noStrike" baseline="0">
                <a:solidFill>
                  <a:schemeClr val="tx1"/>
                </a:solidFill>
                <a:latin typeface="Century Gothic"/>
                <a:ea typeface="Century Gothic"/>
                <a:cs typeface="Century Gothic"/>
              </a:defRPr>
            </a:pPr>
            <a:endParaRPr lang="en-US"/>
          </a:p>
        </c:txPr>
        <c:crossAx val="80434304"/>
        <c:crosses val="autoZero"/>
        <c:auto val="1"/>
        <c:lblAlgn val="ctr"/>
        <c:lblOffset val="100"/>
        <c:tickLblSkip val="1"/>
        <c:tickMarkSkip val="1"/>
      </c:catAx>
      <c:valAx>
        <c:axId val="80434304"/>
        <c:scaling>
          <c:orientation val="minMax"/>
          <c:min val="30"/>
        </c:scaling>
        <c:axPos val="l"/>
        <c:majorGridlines>
          <c:spPr>
            <a:ln w="12671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69" b="1" i="0" u="none" strike="noStrike" baseline="0">
                    <a:solidFill>
                      <a:srgbClr val="0066CC"/>
                    </a:solidFill>
                    <a:latin typeface="Century Gothic"/>
                    <a:ea typeface="Century Gothic"/>
                    <a:cs typeface="Century Gothic"/>
                  </a:defRPr>
                </a:pPr>
                <a:r>
                  <a:rPr lang="en-US"/>
                  <a:t>Percent Proficient</a:t>
                </a:r>
              </a:p>
            </c:rich>
          </c:tx>
          <c:layout>
            <c:manualLayout>
              <c:xMode val="edge"/>
              <c:yMode val="edge"/>
              <c:x val="1.4428411206308465E-2"/>
              <c:y val="0.26209687425435552"/>
            </c:manualLayout>
          </c:layout>
          <c:spPr>
            <a:noFill/>
            <a:ln w="25340">
              <a:noFill/>
            </a:ln>
          </c:spPr>
        </c:title>
        <c:numFmt formatCode="General" sourceLinked="1"/>
        <c:tickLblPos val="nextTo"/>
        <c:spPr>
          <a:ln w="316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8" b="1" i="0" u="none" strike="noStrike" baseline="0">
                <a:solidFill>
                  <a:schemeClr val="tx1"/>
                </a:solidFill>
                <a:latin typeface="Century Gothic"/>
                <a:ea typeface="Century Gothic"/>
                <a:cs typeface="Century Gothic"/>
              </a:defRPr>
            </a:pPr>
            <a:endParaRPr lang="en-US"/>
          </a:p>
        </c:txPr>
        <c:crossAx val="80164352"/>
        <c:crosses val="autoZero"/>
        <c:crossBetween val="between"/>
      </c:valAx>
      <c:spPr>
        <a:noFill/>
        <a:ln w="25391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1098" b="1" i="0" u="none" strike="noStrike" baseline="0">
                <a:solidFill>
                  <a:srgbClr val="808000"/>
                </a:solidFill>
                <a:latin typeface="Century Gothic"/>
                <a:ea typeface="Century Gothic"/>
                <a:cs typeface="Century Gothic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098" b="1" i="0" u="none" strike="noStrike" baseline="0">
                <a:solidFill>
                  <a:srgbClr val="993300"/>
                </a:solidFill>
                <a:latin typeface="Century Gothic"/>
                <a:ea typeface="Century Gothic"/>
                <a:cs typeface="Century Gothic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098" b="1" i="0" u="none" strike="noStrike" baseline="0">
                <a:solidFill>
                  <a:srgbClr val="666699"/>
                </a:solidFill>
                <a:latin typeface="Century Gothic"/>
                <a:ea typeface="Century Gothic"/>
                <a:cs typeface="Century Gothic"/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098" b="1" i="0" u="none" strike="noStrike" baseline="0">
                <a:solidFill>
                  <a:srgbClr val="003366"/>
                </a:solidFill>
                <a:latin typeface="Century Gothic"/>
                <a:ea typeface="Century Gothic"/>
                <a:cs typeface="Century Gothic"/>
              </a:defRPr>
            </a:pPr>
            <a:endParaRPr lang="en-US"/>
          </a:p>
        </c:txPr>
      </c:legendEntry>
      <c:legendEntry>
        <c:idx val="4"/>
        <c:txPr>
          <a:bodyPr/>
          <a:lstStyle/>
          <a:p>
            <a:pPr>
              <a:defRPr sz="1098" b="1" i="0" u="none" strike="noStrike" baseline="0">
                <a:solidFill>
                  <a:srgbClr val="FF6600"/>
                </a:solidFill>
                <a:latin typeface="Century Gothic"/>
                <a:ea typeface="Century Gothic"/>
                <a:cs typeface="Century Gothic"/>
              </a:defRPr>
            </a:pPr>
            <a:endParaRPr lang="en-US"/>
          </a:p>
        </c:txPr>
      </c:legendEntry>
      <c:layout>
        <c:manualLayout>
          <c:xMode val="edge"/>
          <c:yMode val="edge"/>
          <c:x val="8.6570467237850848E-2"/>
          <c:y val="0.94354845038309865"/>
          <c:w val="0.90677026605154565"/>
          <c:h val="5.0403245048914136E-2"/>
        </c:manualLayout>
      </c:layout>
      <c:spPr>
        <a:noFill/>
        <a:ln w="25340">
          <a:noFill/>
        </a:ln>
      </c:spPr>
      <c:txPr>
        <a:bodyPr/>
        <a:lstStyle/>
        <a:p>
          <a:pPr>
            <a:defRPr sz="1098" b="1" i="0" u="none" strike="noStrike" baseline="0">
              <a:solidFill>
                <a:schemeClr val="tx1"/>
              </a:solidFill>
              <a:latin typeface="Century Gothic"/>
              <a:ea typeface="Century Gothic"/>
              <a:cs typeface="Century Gothic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89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9.8779134295227528E-2"/>
          <c:y val="4.8387096774193554E-2"/>
          <c:w val="0.89012208657047764"/>
          <c:h val="0.78427419354838901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American Indian</c:v>
                </c:pt>
              </c:strCache>
            </c:strRef>
          </c:tx>
          <c:spPr>
            <a:ln w="25340">
              <a:solidFill>
                <a:srgbClr val="808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99CC00"/>
              </a:solidFill>
              <a:ln>
                <a:solidFill>
                  <a:srgbClr val="808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3.3447518730115151E-2"/>
                  <c:y val="-3.2122068620374852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4.1375168037520796E-2"/>
                  <c:y val="-3.7222893409483142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4.2009473294958154E-2"/>
                  <c:y val="-3.4290844413372011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5.0412809602379073E-2"/>
                  <c:y val="-2.5540722652402349E-2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2.2271393288235976E-3"/>
                  <c:y val="-4.6969111693998585E-3"/>
                </c:manualLayout>
              </c:layout>
              <c:dLblPos val="r"/>
              <c:showVal val="1"/>
            </c:dLbl>
            <c:spPr>
              <a:noFill/>
              <a:ln w="2534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808000"/>
                    </a:solidFill>
                    <a:latin typeface="Century Gothic"/>
                    <a:ea typeface="Century Gothic"/>
                    <a:cs typeface="Century Gothic"/>
                  </a:defRPr>
                </a:pPr>
                <a:endParaRPr lang="en-US"/>
              </a:p>
            </c:txPr>
            <c:dLblPos val="t"/>
            <c:showVal val="1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Sheet1!$B$2:$I$2</c:f>
              <c:numCache>
                <c:formatCode>General</c:formatCode>
                <c:ptCount val="8"/>
                <c:pt idx="0">
                  <c:v>55.1</c:v>
                </c:pt>
                <c:pt idx="1">
                  <c:v>63.7</c:v>
                </c:pt>
                <c:pt idx="2">
                  <c:v>71.2</c:v>
                </c:pt>
                <c:pt idx="3">
                  <c:v>77.400000000000006</c:v>
                </c:pt>
                <c:pt idx="4">
                  <c:v>81.599999999999994</c:v>
                </c:pt>
                <c:pt idx="5">
                  <c:v>84.9</c:v>
                </c:pt>
                <c:pt idx="6">
                  <c:v>85.5</c:v>
                </c:pt>
                <c:pt idx="7">
                  <c:v>88.9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Asian</c:v>
                </c:pt>
              </c:strCache>
            </c:strRef>
          </c:tx>
          <c:spPr>
            <a:ln w="25340">
              <a:solidFill>
                <a:srgbClr val="9933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6600"/>
              </a:solidFill>
              <a:ln>
                <a:solidFill>
                  <a:srgbClr val="9933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5.8974710738994095E-2"/>
                  <c:y val="-1.7023999694864081E-2"/>
                </c:manualLayout>
              </c:layout>
              <c:spPr>
                <a:solidFill>
                  <a:srgbClr val="FFFFFF"/>
                </a:solidFill>
                <a:ln w="2534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993300"/>
                      </a:solidFill>
                      <a:latin typeface="Century Gothic"/>
                      <a:ea typeface="Century Gothic"/>
                      <a:cs typeface="Century Gothic"/>
                    </a:defRPr>
                  </a:pPr>
                  <a:endParaRPr lang="en-US"/>
                </a:p>
              </c:txPr>
              <c:dLblPos val="r"/>
              <c:showVal val="1"/>
            </c:dLbl>
            <c:dLbl>
              <c:idx val="1"/>
              <c:layout>
                <c:manualLayout>
                  <c:x val="-4.2960732950965787E-2"/>
                  <c:y val="-4.1427934271710119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4.1375168037520796E-2"/>
                  <c:y val="-4.7464815061643323E-2"/>
                </c:manualLayout>
              </c:layout>
              <c:dLblPos val="r"/>
              <c:showVal val="1"/>
            </c:dLbl>
            <c:spPr>
              <a:noFill/>
              <a:ln w="2534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993300"/>
                    </a:solidFill>
                    <a:latin typeface="Century Gothic"/>
                    <a:ea typeface="Century Gothic"/>
                    <a:cs typeface="Century Gothic"/>
                  </a:defRPr>
                </a:pPr>
                <a:endParaRPr lang="en-US"/>
              </a:p>
            </c:txPr>
            <c:dLblPos val="t"/>
            <c:showVal val="1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Sheet1!$B$3:$I$3</c:f>
              <c:numCache>
                <c:formatCode>General</c:formatCode>
                <c:ptCount val="8"/>
                <c:pt idx="0">
                  <c:v>82.9</c:v>
                </c:pt>
                <c:pt idx="1">
                  <c:v>87.2</c:v>
                </c:pt>
                <c:pt idx="2">
                  <c:v>90.8</c:v>
                </c:pt>
                <c:pt idx="3">
                  <c:v>92.7</c:v>
                </c:pt>
                <c:pt idx="4">
                  <c:v>94</c:v>
                </c:pt>
                <c:pt idx="5">
                  <c:v>94.7</c:v>
                </c:pt>
                <c:pt idx="6">
                  <c:v>95.3</c:v>
                </c:pt>
                <c:pt idx="7">
                  <c:v>95.8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African American</c:v>
                </c:pt>
              </c:strCache>
            </c:strRef>
          </c:tx>
          <c:spPr>
            <a:ln w="25340">
              <a:solidFill>
                <a:srgbClr val="666699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CCCCFF"/>
              </a:solidFill>
              <a:ln>
                <a:solidFill>
                  <a:srgbClr val="666699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6.0084588652423734E-2"/>
                  <c:y val="1.1203437222056113E-2"/>
                </c:manualLayout>
              </c:layout>
              <c:dLblPos val="r"/>
              <c:showVal val="1"/>
            </c:dLbl>
            <c:dLbl>
              <c:idx val="2"/>
              <c:spPr>
                <a:solidFill>
                  <a:srgbClr val="FFFFFF"/>
                </a:solidFill>
                <a:ln w="25340">
                  <a:noFill/>
                </a:ln>
              </c:spPr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dLbl>
            <c:spPr>
              <a:noFill/>
              <a:ln w="25340">
                <a:noFill/>
              </a:ln>
            </c:spPr>
            <c:txPr>
              <a:bodyPr/>
              <a:lstStyle/>
              <a:p>
                <a:pPr>
                  <a:defRPr sz="1198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b"/>
            <c:showVal val="1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Sheet1!$B$4:$I$4</c:f>
              <c:numCache>
                <c:formatCode>General</c:formatCode>
                <c:ptCount val="8"/>
                <c:pt idx="0">
                  <c:v>40.9</c:v>
                </c:pt>
                <c:pt idx="1">
                  <c:v>51.6</c:v>
                </c:pt>
                <c:pt idx="2">
                  <c:v>59.2</c:v>
                </c:pt>
                <c:pt idx="3">
                  <c:v>64.900000000000006</c:v>
                </c:pt>
                <c:pt idx="4">
                  <c:v>69.5</c:v>
                </c:pt>
                <c:pt idx="5">
                  <c:v>74</c:v>
                </c:pt>
                <c:pt idx="6">
                  <c:v>76</c:v>
                </c:pt>
                <c:pt idx="7">
                  <c:v>78.099999999999994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White</c:v>
                </c:pt>
              </c:strCache>
            </c:strRef>
          </c:tx>
          <c:spPr>
            <a:ln w="25340">
              <a:solidFill>
                <a:srgbClr val="003366"/>
              </a:solidFill>
              <a:prstDash val="solid"/>
            </a:ln>
          </c:spPr>
          <c:marker>
            <c:symbol val="circle"/>
            <c:size val="6"/>
            <c:spPr>
              <a:solidFill>
                <a:srgbClr val="99CCFF"/>
              </a:solidFill>
              <a:ln>
                <a:solidFill>
                  <a:srgbClr val="003366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5.0821771978900823E-2"/>
                  <c:y val="2.8422418353087415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1.7049747575999842E-2"/>
                  <c:y val="3.3148703884866591E-2"/>
                </c:manualLayout>
              </c:layout>
              <c:spPr>
                <a:solidFill>
                  <a:srgbClr val="FFFFFF"/>
                </a:solidFill>
                <a:ln w="2534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80"/>
                      </a:solidFill>
                      <a:latin typeface="Century Gothic"/>
                      <a:ea typeface="Century Gothic"/>
                      <a:cs typeface="Century Gothic"/>
                    </a:defRPr>
                  </a:pPr>
                  <a:endParaRPr lang="en-US"/>
                </a:p>
              </c:txPr>
              <c:dLblPos val="r"/>
              <c:showVal val="1"/>
            </c:dLbl>
            <c:dLbl>
              <c:idx val="2"/>
              <c:layout>
                <c:manualLayout>
                  <c:x val="-1.6574060575984682E-2"/>
                  <c:y val="2.8906267525406412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1.7208365833421946E-2"/>
                  <c:y val="3.4963284352311275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2.00623125736955E-2"/>
                  <c:y val="2.9816434335838846E-2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1.501054781480698E-3"/>
                  <c:y val="3.8370712483999539E-3"/>
                </c:manualLayout>
              </c:layout>
              <c:dLblPos val="r"/>
              <c:showVal val="1"/>
            </c:dLbl>
            <c:spPr>
              <a:noFill/>
              <a:ln w="2534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80"/>
                    </a:solidFill>
                    <a:latin typeface="Century Gothic"/>
                    <a:ea typeface="Century Gothic"/>
                    <a:cs typeface="Century Gothic"/>
                  </a:defRPr>
                </a:pPr>
                <a:endParaRPr lang="en-US"/>
              </a:p>
            </c:txPr>
            <c:dLblPos val="b"/>
            <c:showVal val="1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Sheet1!$B$5:$I$5</c:f>
              <c:numCache>
                <c:formatCode>General</c:formatCode>
                <c:ptCount val="8"/>
                <c:pt idx="0">
                  <c:v>74</c:v>
                </c:pt>
                <c:pt idx="1">
                  <c:v>80.900000000000006</c:v>
                </c:pt>
                <c:pt idx="2">
                  <c:v>85.2</c:v>
                </c:pt>
                <c:pt idx="3">
                  <c:v>87.9</c:v>
                </c:pt>
                <c:pt idx="4">
                  <c:v>89.6</c:v>
                </c:pt>
                <c:pt idx="5">
                  <c:v>91.6</c:v>
                </c:pt>
                <c:pt idx="6">
                  <c:v>91.9</c:v>
                </c:pt>
                <c:pt idx="7">
                  <c:v>93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Hispanic</c:v>
                </c:pt>
              </c:strCache>
            </c:strRef>
          </c:tx>
          <c:spPr>
            <a:ln w="25340">
              <a:solidFill>
                <a:srgbClr val="FF6600"/>
              </a:solidFill>
              <a:prstDash val="solid"/>
            </a:ln>
          </c:spPr>
          <c:marker>
            <c:symbol val="circle"/>
            <c:size val="5"/>
            <c:spPr>
              <a:solidFill>
                <a:srgbClr val="FF0000"/>
              </a:solidFill>
              <a:ln>
                <a:solidFill>
                  <a:srgbClr val="FF66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5.6754954912135246E-2"/>
                  <c:y val="-2.9767145663004171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5.5169389998690303E-2"/>
                  <c:y val="-1.6518176125461023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5.6913458825534023E-2"/>
                  <c:y val="-1.6270602333283819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4.7558862862105887E-2"/>
                  <c:y val="-2.9692146773732418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2.0446105939782105E-2"/>
                  <c:y val="-4.4916765374784874E-2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-2.2123723248944809E-3"/>
                  <c:y val="-2.47439687453633E-2"/>
                </c:manualLayout>
              </c:layout>
              <c:dLblPos val="r"/>
              <c:showVal val="1"/>
            </c:dLbl>
            <c:spPr>
              <a:noFill/>
              <a:ln w="2534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FF66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t"/>
            <c:showVal val="1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Sheet1!$B$6:$I$6</c:f>
              <c:numCache>
                <c:formatCode>General</c:formatCode>
                <c:ptCount val="8"/>
                <c:pt idx="0">
                  <c:v>48.4</c:v>
                </c:pt>
                <c:pt idx="1">
                  <c:v>58.4</c:v>
                </c:pt>
                <c:pt idx="2">
                  <c:v>65.8</c:v>
                </c:pt>
                <c:pt idx="3">
                  <c:v>71.8</c:v>
                </c:pt>
                <c:pt idx="4">
                  <c:v>74.400000000000006</c:v>
                </c:pt>
                <c:pt idx="5">
                  <c:v>78</c:v>
                </c:pt>
                <c:pt idx="6">
                  <c:v>79.599999999999994</c:v>
                </c:pt>
                <c:pt idx="7">
                  <c:v>82.2</c:v>
                </c:pt>
              </c:numCache>
            </c:numRef>
          </c:val>
        </c:ser>
        <c:marker val="1"/>
        <c:axId val="82897152"/>
        <c:axId val="82911232"/>
      </c:lineChart>
      <c:catAx>
        <c:axId val="82897152"/>
        <c:scaling>
          <c:orientation val="minMax"/>
        </c:scaling>
        <c:axPos val="b"/>
        <c:numFmt formatCode="General" sourceLinked="1"/>
        <c:tickLblPos val="nextTo"/>
        <c:spPr>
          <a:ln w="316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71" b="1" i="0" u="none" strike="noStrike" baseline="0">
                <a:solidFill>
                  <a:schemeClr val="tx1"/>
                </a:solidFill>
                <a:latin typeface="Century Gothic"/>
                <a:ea typeface="Century Gothic"/>
                <a:cs typeface="Century Gothic"/>
              </a:defRPr>
            </a:pPr>
            <a:endParaRPr lang="en-US"/>
          </a:p>
        </c:txPr>
        <c:crossAx val="82911232"/>
        <c:crosses val="autoZero"/>
        <c:auto val="1"/>
        <c:lblAlgn val="ctr"/>
        <c:lblOffset val="100"/>
        <c:tickLblSkip val="1"/>
        <c:tickMarkSkip val="1"/>
      </c:catAx>
      <c:valAx>
        <c:axId val="82911232"/>
        <c:scaling>
          <c:orientation val="minMax"/>
          <c:min val="30"/>
        </c:scaling>
        <c:axPos val="l"/>
        <c:majorGridlines>
          <c:spPr>
            <a:ln w="12671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69" b="1" i="0" u="none" strike="noStrike" baseline="0">
                    <a:solidFill>
                      <a:srgbClr val="0066CC"/>
                    </a:solidFill>
                    <a:latin typeface="Century Gothic"/>
                    <a:ea typeface="Century Gothic"/>
                    <a:cs typeface="Century Gothic"/>
                  </a:defRPr>
                </a:pPr>
                <a:r>
                  <a:rPr lang="en-US"/>
                  <a:t>Percent Proficient</a:t>
                </a:r>
              </a:p>
            </c:rich>
          </c:tx>
          <c:layout>
            <c:manualLayout>
              <c:xMode val="edge"/>
              <c:yMode val="edge"/>
              <c:x val="1.4428411206308465E-2"/>
              <c:y val="0.26209687425435546"/>
            </c:manualLayout>
          </c:layout>
          <c:spPr>
            <a:noFill/>
            <a:ln w="25340">
              <a:noFill/>
            </a:ln>
          </c:spPr>
        </c:title>
        <c:numFmt formatCode="General" sourceLinked="1"/>
        <c:tickLblPos val="nextTo"/>
        <c:spPr>
          <a:ln w="316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8" b="1" i="0" u="none" strike="noStrike" baseline="0">
                <a:solidFill>
                  <a:schemeClr val="tx1"/>
                </a:solidFill>
                <a:latin typeface="Century Gothic"/>
                <a:ea typeface="Century Gothic"/>
                <a:cs typeface="Century Gothic"/>
              </a:defRPr>
            </a:pPr>
            <a:endParaRPr lang="en-US"/>
          </a:p>
        </c:txPr>
        <c:crossAx val="82897152"/>
        <c:crosses val="autoZero"/>
        <c:crossBetween val="between"/>
      </c:valAx>
      <c:spPr>
        <a:noFill/>
        <a:ln w="25391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1098" b="1" i="0" u="none" strike="noStrike" baseline="0">
                <a:solidFill>
                  <a:srgbClr val="808000"/>
                </a:solidFill>
                <a:latin typeface="Century Gothic"/>
                <a:ea typeface="Century Gothic"/>
                <a:cs typeface="Century Gothic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098" b="1" i="0" u="none" strike="noStrike" baseline="0">
                <a:solidFill>
                  <a:srgbClr val="993300"/>
                </a:solidFill>
                <a:latin typeface="Century Gothic"/>
                <a:ea typeface="Century Gothic"/>
                <a:cs typeface="Century Gothic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098" b="1" i="0" u="none" strike="noStrike" baseline="0">
                <a:solidFill>
                  <a:srgbClr val="666699"/>
                </a:solidFill>
                <a:latin typeface="Century Gothic"/>
                <a:ea typeface="Century Gothic"/>
                <a:cs typeface="Century Gothic"/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098" b="1" i="0" u="none" strike="noStrike" baseline="0">
                <a:solidFill>
                  <a:srgbClr val="003366"/>
                </a:solidFill>
                <a:latin typeface="Century Gothic"/>
                <a:ea typeface="Century Gothic"/>
                <a:cs typeface="Century Gothic"/>
              </a:defRPr>
            </a:pPr>
            <a:endParaRPr lang="en-US"/>
          </a:p>
        </c:txPr>
      </c:legendEntry>
      <c:legendEntry>
        <c:idx val="4"/>
        <c:txPr>
          <a:bodyPr/>
          <a:lstStyle/>
          <a:p>
            <a:pPr>
              <a:defRPr sz="1098" b="1" i="0" u="none" strike="noStrike" baseline="0">
                <a:solidFill>
                  <a:srgbClr val="FF6600"/>
                </a:solidFill>
                <a:latin typeface="Century Gothic"/>
                <a:ea typeface="Century Gothic"/>
                <a:cs typeface="Century Gothic"/>
              </a:defRPr>
            </a:pPr>
            <a:endParaRPr lang="en-US"/>
          </a:p>
        </c:txPr>
      </c:legendEntry>
      <c:layout>
        <c:manualLayout>
          <c:xMode val="edge"/>
          <c:yMode val="edge"/>
          <c:x val="8.6570467237850848E-2"/>
          <c:y val="0.94556441050929263"/>
          <c:w val="0.90677026605154565"/>
          <c:h val="5.0403245048914302E-2"/>
        </c:manualLayout>
      </c:layout>
      <c:spPr>
        <a:noFill/>
        <a:ln w="25340">
          <a:noFill/>
        </a:ln>
      </c:spPr>
      <c:txPr>
        <a:bodyPr/>
        <a:lstStyle/>
        <a:p>
          <a:pPr>
            <a:defRPr sz="1098" b="1" i="0" u="none" strike="noStrike" baseline="0">
              <a:solidFill>
                <a:schemeClr val="tx1"/>
              </a:solidFill>
              <a:latin typeface="Century Gothic"/>
              <a:ea typeface="Century Gothic"/>
              <a:cs typeface="Century Gothic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89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070257611241219"/>
          <c:y val="4.9250535331905793E-2"/>
          <c:w val="0.63348946135831385"/>
          <c:h val="0.82012847965738922"/>
        </c:manualLayout>
      </c:layout>
      <c:lineChart>
        <c:grouping val="standard"/>
        <c:ser>
          <c:idx val="2"/>
          <c:order val="0"/>
          <c:tx>
            <c:strRef>
              <c:f>Sheet1!$A$4</c:f>
              <c:strCache>
                <c:ptCount val="1"/>
                <c:pt idx="0">
                  <c:v>African American</c:v>
                </c:pt>
              </c:strCache>
            </c:strRef>
          </c:tx>
          <c:spPr>
            <a:ln w="28479">
              <a:noFill/>
            </a:ln>
          </c:spPr>
          <c:marker>
            <c:symbol val="triangle"/>
            <c:size val="10"/>
            <c:spPr>
              <a:solidFill>
                <a:srgbClr val="CCCCFF"/>
              </a:solidFill>
              <a:ln>
                <a:solidFill>
                  <a:srgbClr val="666699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8.0024526337009183E-3"/>
                  <c:y val="2.4853859570277092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1.5621971711638246E-3"/>
                  <c:y val="2.7096301169728856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Mode val="edge"/>
                  <c:yMode val="edge"/>
                  <c:x val="0.30210772833723681"/>
                  <c:y val="0.33832976445396329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Mode val="edge"/>
                  <c:yMode val="edge"/>
                  <c:x val="0.38992974238876027"/>
                  <c:y val="0.26766595289079226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Mode val="edge"/>
                  <c:yMode val="edge"/>
                  <c:x val="0.47306791569086787"/>
                  <c:y val="0.21841541755888727"/>
                </c:manualLayout>
              </c:layout>
              <c:dLblPos val="r"/>
              <c:showVal val="1"/>
            </c:dLbl>
            <c:spPr>
              <a:noFill/>
              <a:ln w="25315">
                <a:noFill/>
              </a:ln>
            </c:spPr>
            <c:txPr>
              <a:bodyPr/>
              <a:lstStyle/>
              <a:p>
                <a:pPr>
                  <a:defRPr sz="1196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numRef>
              <c:f>Sheet1!$B$1:$G$1</c:f>
              <c:numCache>
                <c:formatCode>General</c:formatCode>
                <c:ptCount val="2"/>
                <c:pt idx="0">
                  <c:v>2003</c:v>
                </c:pt>
                <c:pt idx="1">
                  <c:v>2010</c:v>
                </c:pt>
              </c:numCache>
            </c:numRef>
          </c:cat>
          <c:val>
            <c:numRef>
              <c:f>Sheet1!$B$4:$G$4</c:f>
              <c:numCache>
                <c:formatCode>General</c:formatCode>
                <c:ptCount val="2"/>
                <c:pt idx="0">
                  <c:v>40.9</c:v>
                </c:pt>
                <c:pt idx="1">
                  <c:v>78.099999999999994</c:v>
                </c:pt>
              </c:numCache>
            </c:numRef>
          </c:val>
        </c:ser>
        <c:ser>
          <c:idx val="3"/>
          <c:order val="1"/>
          <c:tx>
            <c:strRef>
              <c:f>Sheet1!$A$5</c:f>
              <c:strCache>
                <c:ptCount val="1"/>
                <c:pt idx="0">
                  <c:v>White</c:v>
                </c:pt>
              </c:strCache>
            </c:strRef>
          </c:tx>
          <c:spPr>
            <a:ln w="28479">
              <a:noFill/>
            </a:ln>
          </c:spPr>
          <c:marker>
            <c:symbol val="circle"/>
            <c:size val="10"/>
            <c:spPr>
              <a:solidFill>
                <a:srgbClr val="99CCFF"/>
              </a:solidFill>
              <a:ln>
                <a:solidFill>
                  <a:srgbClr val="333399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8.0024526337008732E-3"/>
                  <c:y val="-3.4879957292096801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2.2639480543529336E-2"/>
                  <c:y val="-5.6424878463559293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Mode val="edge"/>
                  <c:yMode val="edge"/>
                  <c:x val="0.31147540983606686"/>
                  <c:y val="0.10278372591006429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Mode val="edge"/>
                  <c:yMode val="edge"/>
                  <c:x val="0.37236533957845541"/>
                  <c:y val="5.5674518201284745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Mode val="edge"/>
                  <c:yMode val="edge"/>
                  <c:x val="0.46955503512880581"/>
                  <c:y val="6.638115631691649E-2"/>
                </c:manualLayout>
              </c:layout>
              <c:dLblPos val="r"/>
              <c:showVal val="1"/>
            </c:dLbl>
            <c:spPr>
              <a:noFill/>
              <a:ln w="25315">
                <a:noFill/>
              </a:ln>
            </c:spPr>
            <c:txPr>
              <a:bodyPr/>
              <a:lstStyle/>
              <a:p>
                <a:pPr>
                  <a:defRPr sz="1196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numRef>
              <c:f>Sheet1!$B$1:$G$1</c:f>
              <c:numCache>
                <c:formatCode>General</c:formatCode>
                <c:ptCount val="2"/>
                <c:pt idx="0">
                  <c:v>2003</c:v>
                </c:pt>
                <c:pt idx="1">
                  <c:v>2010</c:v>
                </c:pt>
              </c:numCache>
            </c:numRef>
          </c:cat>
          <c:val>
            <c:numRef>
              <c:f>Sheet1!$B$5:$G$5</c:f>
              <c:numCache>
                <c:formatCode>General</c:formatCode>
                <c:ptCount val="2"/>
                <c:pt idx="0">
                  <c:v>74</c:v>
                </c:pt>
                <c:pt idx="1">
                  <c:v>93</c:v>
                </c:pt>
              </c:numCache>
            </c:numRef>
          </c:val>
        </c:ser>
        <c:marker val="1"/>
        <c:axId val="84215296"/>
        <c:axId val="84216832"/>
      </c:lineChart>
      <c:catAx>
        <c:axId val="84215296"/>
        <c:scaling>
          <c:orientation val="minMax"/>
        </c:scaling>
        <c:axPos val="b"/>
        <c:numFmt formatCode="General" sourceLinked="1"/>
        <c:tickLblPos val="nextTo"/>
        <c:spPr>
          <a:ln w="31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95" b="1" i="0" u="none" strike="noStrike" baseline="0">
                <a:solidFill>
                  <a:schemeClr val="tx1"/>
                </a:solidFill>
                <a:latin typeface="Century Gothic"/>
                <a:ea typeface="Century Gothic"/>
                <a:cs typeface="Century Gothic"/>
              </a:defRPr>
            </a:pPr>
            <a:endParaRPr lang="en-US"/>
          </a:p>
        </c:txPr>
        <c:crossAx val="84216832"/>
        <c:crosses val="autoZero"/>
        <c:auto val="1"/>
        <c:lblAlgn val="ctr"/>
        <c:lblOffset val="100"/>
        <c:tickLblSkip val="1"/>
        <c:tickMarkSkip val="1"/>
      </c:catAx>
      <c:valAx>
        <c:axId val="84216832"/>
        <c:scaling>
          <c:orientation val="minMax"/>
          <c:min val="30"/>
        </c:scaling>
        <c:axPos val="l"/>
        <c:majorGridlines>
          <c:spPr>
            <a:ln w="12657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96" b="1" i="0" u="none" strike="noStrike" baseline="0">
                    <a:solidFill>
                      <a:srgbClr val="0066CC"/>
                    </a:solidFill>
                    <a:latin typeface="Century Gothic"/>
                    <a:ea typeface="Century Gothic"/>
                    <a:cs typeface="Century Gothic"/>
                  </a:defRPr>
                </a:pPr>
                <a:r>
                  <a:rPr lang="en-US"/>
                  <a:t>Percent Proficient</a:t>
                </a:r>
              </a:p>
            </c:rich>
          </c:tx>
          <c:layout>
            <c:manualLayout>
              <c:xMode val="edge"/>
              <c:yMode val="edge"/>
              <c:x val="1.288056971726954E-2"/>
              <c:y val="0.2805138712499663"/>
            </c:manualLayout>
          </c:layout>
          <c:spPr>
            <a:noFill/>
            <a:ln w="25315">
              <a:noFill/>
            </a:ln>
          </c:spPr>
        </c:title>
        <c:numFmt formatCode="General" sourceLinked="1"/>
        <c:tickLblPos val="nextTo"/>
        <c:spPr>
          <a:ln w="12657">
            <a:solidFill>
              <a:srgbClr val="000080"/>
            </a:solidFill>
            <a:prstDash val="solid"/>
          </a:ln>
        </c:spPr>
        <c:txPr>
          <a:bodyPr rot="0" vert="horz"/>
          <a:lstStyle/>
          <a:p>
            <a:pPr>
              <a:defRPr sz="1196" b="1" i="0" u="none" strike="noStrike" baseline="0">
                <a:solidFill>
                  <a:schemeClr val="tx1"/>
                </a:solidFill>
                <a:latin typeface="Century Gothic"/>
                <a:ea typeface="Century Gothic"/>
                <a:cs typeface="Century Gothic"/>
              </a:defRPr>
            </a:pPr>
            <a:endParaRPr lang="en-US"/>
          </a:p>
        </c:txPr>
        <c:crossAx val="84215296"/>
        <c:crosses val="autoZero"/>
        <c:crossBetween val="between"/>
        <c:majorUnit val="10"/>
        <c:minorUnit val="2"/>
      </c:valAx>
      <c:spPr>
        <a:noFill/>
        <a:ln w="25413">
          <a:noFill/>
        </a:ln>
      </c:spPr>
    </c:plotArea>
    <c:legend>
      <c:legendPos val="r"/>
      <c:layout>
        <c:manualLayout>
          <c:xMode val="edge"/>
          <c:yMode val="edge"/>
          <c:x val="0.74707255012629881"/>
          <c:y val="0.39400423334180157"/>
          <c:w val="0.24941452236214343"/>
          <c:h val="0.13062105946434116"/>
        </c:manualLayout>
      </c:layout>
      <c:spPr>
        <a:noFill/>
        <a:ln w="25315">
          <a:noFill/>
        </a:ln>
      </c:spPr>
      <c:txPr>
        <a:bodyPr/>
        <a:lstStyle/>
        <a:p>
          <a:pPr>
            <a:defRPr sz="1465" b="1" i="0" u="none" strike="noStrike" baseline="0">
              <a:solidFill>
                <a:schemeClr val="tx1"/>
              </a:solidFill>
              <a:latin typeface="Century Gothic"/>
              <a:ea typeface="Century Gothic"/>
              <a:cs typeface="Century Gothic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B9ED770-A935-4D1E-A0C8-66EA332FB2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E77CCD4-194A-40B1-862C-1EDC451497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2C6275-5340-4C40-8C17-42DB31E9EA75}" type="slidenum">
              <a:rPr lang="en-US"/>
              <a:pPr/>
              <a:t>1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smtClean="0"/>
          </a:p>
          <a:p>
            <a:pPr eaLnBrk="1" hangingPunct="1">
              <a:buFontTx/>
              <a:buChar char="•"/>
            </a:pPr>
            <a:r>
              <a:rPr lang="en-US" smtClean="0"/>
              <a:t>Meeting the requirements of NCLB is our floor, not our ceiling.  Proficient is not enough for the majority of our students, they are capable of much more. 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To meet the challenges of globalization and emphasize growing our own talent we must raise the expectations we have for many of our students.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Strategic plan contains goals for AP, PSAT and SAT participation and performance to raise standards for student achievement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While our students perform well in comparison to other states, we need improvement to make our goals, and cannot be discouraged by lower scores as we increase participation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This report will highlight some important conclusions we have made from our data, and how we might use them to better boost the performance of our students.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A39E68-2498-4BED-A8A8-1AF310D7CCF9}" type="slidenum">
              <a:rPr lang="en-US"/>
              <a:pPr/>
              <a:t>12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5C086C-00B6-437A-8C85-47460B977914}" type="slidenum">
              <a:rPr lang="en-US"/>
              <a:pPr/>
              <a:t>13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In a just-released national report from the College Board, we are especially proud that Maryland’s AP program received considerable praise.</a:t>
            </a:r>
          </a:p>
          <a:p>
            <a:pPr eaLnBrk="1" hangingPunct="1"/>
            <a:r>
              <a:rPr lang="en-US" smtClean="0"/>
              <a:t>Maryland was cited as leading the nation in the percentage of students in the Class of 2005 who had earned an AP exam score of 3 or better.  Maryland had 21 percent, second only to NY. 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5AC3D7-1FD1-41FD-BDE2-CDFB78FA5481}" type="slidenum">
              <a:rPr lang="en-US"/>
              <a:pPr/>
              <a:t>14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42BA38-616D-4732-B174-037604C92272}" type="slidenum">
              <a:rPr lang="en-US"/>
              <a:pPr/>
              <a:t>16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B03671-AFA3-4E04-A304-38DF909A4DDD}" type="slidenum">
              <a:rPr lang="en-US"/>
              <a:pPr/>
              <a:t>17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9880D9-DF3E-413A-8DA5-ED12B64C8D70}" type="slidenum">
              <a:rPr lang="en-US"/>
              <a:pPr/>
              <a:t>18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DEFFD0-6AB9-4E9C-B2EB-D92A574F7D13}" type="slidenum">
              <a:rPr lang="en-US"/>
              <a:pPr/>
              <a:t>19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6C0657-A1B0-4BBE-A5ED-555B0EC519AE}" type="slidenum">
              <a:rPr lang="en-US"/>
              <a:pPr/>
              <a:t>20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1320B6-7264-4628-BA21-0789959DE563}" type="slidenum">
              <a:rPr lang="en-US"/>
              <a:pPr/>
              <a:t>21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640DF2-DF54-480F-89B1-E0973709A40D}" type="slidenum">
              <a:rPr lang="en-US"/>
              <a:pPr/>
              <a:t>23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smtClean="0"/>
          </a:p>
          <a:p>
            <a:pPr eaLnBrk="1" hangingPunct="1">
              <a:buFontTx/>
              <a:buChar char="•"/>
            </a:pPr>
            <a:r>
              <a:rPr lang="en-US" smtClean="0"/>
              <a:t>Meeting the requirements of NCLB is our floor, not our ceiling.  Proficient is not enough for the majority of our students, they are capable of much more. 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To meet the challenges of globalization and emphasize growing our own talent we must raise the expectations we have for many of our students.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Strategic plan contains goals for AP, PSAT and SAT participation and performance to raise standards for student achievement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While our students perform well in comparison to other states, we need improvement to make our goals, and cannot be discouraged by lower scores as we increase participation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This report will highlight some important conclusions we have made from our data, and how we might use them to better boost the performance of our students.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BF04FA-5904-408C-887D-4BC978CB8DEE}" type="slidenum">
              <a:rPr lang="en-US"/>
              <a:pPr/>
              <a:t>2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70E0AF-99C8-4247-B9DA-B36D8DB01DB8}" type="slidenum">
              <a:rPr lang="en-US"/>
              <a:pPr/>
              <a:t>24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F1F785-8049-403F-A377-E9AE04AC6491}" type="slidenum">
              <a:rPr lang="en-US"/>
              <a:pPr/>
              <a:t>25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4D2C68-6ACA-4910-AD1B-A1EBAFDAD7DA}" type="slidenum">
              <a:rPr lang="en-US"/>
              <a:pPr/>
              <a:t>26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7CFE3B-2491-4688-B9C6-3DDC9AFFBD63}" type="slidenum">
              <a:rPr lang="en-US"/>
              <a:pPr/>
              <a:t>28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2AAE97-DDF5-4904-B44C-A79D54D55794}" type="slidenum">
              <a:rPr lang="en-US"/>
              <a:pPr/>
              <a:t>29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3F3941-EF7D-4F16-98E0-2C3E9EFD13C1}" type="slidenum">
              <a:rPr lang="en-US"/>
              <a:pPr/>
              <a:t>30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76426C-77DE-4104-B52C-A89E2CFC9C93}" type="slidenum">
              <a:rPr lang="en-US" smtClean="0">
                <a:latin typeface="Arial" pitchFamily="34" charset="0"/>
              </a:rPr>
              <a:pPr/>
              <a:t>31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120D7E-2CEA-4643-B9BD-80DC559C05FE}" type="slidenum">
              <a:rPr lang="en-US"/>
              <a:pPr/>
              <a:t>32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054CAD-79CE-440E-8433-60AE18814C11}" type="slidenum">
              <a:rPr lang="en-US"/>
              <a:pPr/>
              <a:t>33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DAB5E8-0720-4E78-8B47-65C482B7C27E}" type="slidenum">
              <a:rPr lang="en-US"/>
              <a:pPr/>
              <a:t>34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smtClean="0"/>
          </a:p>
          <a:p>
            <a:pPr eaLnBrk="1" hangingPunct="1">
              <a:buFontTx/>
              <a:buChar char="•"/>
            </a:pPr>
            <a:r>
              <a:rPr lang="en-US" smtClean="0"/>
              <a:t>Meeting the requirements of NCLB is our floor, not our ceiling.  Proficient is not enough for the majority of our students, they are capable of much more. 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To meet the challenges of globalization and emphasize growing our own talent we must raise the expectations we have for many of our students.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Strategic plan contains goals for AP, PSAT and SAT participation and performance to raise standards for student achievement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While our students perform well in comparison to other states, we need improvement to make our goals, and cannot be discouraged by lower scores as we increase participation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This report will highlight some important conclusions we have made from our data, and how we might use them to better boost the performance of our students.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F7E93C-229E-476A-811A-B25021C61244}" type="slidenum">
              <a:rPr lang="en-US"/>
              <a:pPr/>
              <a:t>5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In a just-released national report from the College Board, we are especially proud that Maryland’s AP program received considerable praise.</a:t>
            </a:r>
          </a:p>
          <a:p>
            <a:pPr eaLnBrk="1" hangingPunct="1"/>
            <a:r>
              <a:rPr lang="en-US" smtClean="0"/>
              <a:t>Maryland was cited as leading the nation in the percentage of students in the Class of 2005 who had earned an AP exam score of 3 or better.  Maryland had 21 percent, second only to NY.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D8C697-A1B6-41D6-B6E9-9D4C6198328F}" type="slidenum">
              <a:rPr lang="en-US"/>
              <a:pPr/>
              <a:t>6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024AED-5E34-4B73-A18F-05BB6909167E}" type="slidenum">
              <a:rPr lang="en-US"/>
              <a:pPr/>
              <a:t>7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75FCFD-CB31-42E2-A388-F4F4BF155631}" type="slidenum">
              <a:rPr lang="en-US"/>
              <a:pPr/>
              <a:t>8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941E46-97B9-4492-B4E9-AFB3B0B0D02F}" type="slidenum">
              <a:rPr lang="en-US"/>
              <a:pPr/>
              <a:t>9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1F4DC9-A287-4A95-92A0-05F384899679}" type="slidenum">
              <a:rPr lang="en-US"/>
              <a:pPr/>
              <a:t>10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CDDF6A-F602-49D2-8849-52B04FAD019C}" type="slidenum">
              <a:rPr lang="en-US"/>
              <a:pPr/>
              <a:t>11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a just-released national report from the College Board, we are especially proud that Maryland’s AP program received considerable praise.</a:t>
            </a:r>
          </a:p>
          <a:p>
            <a:r>
              <a:rPr lang="en-US"/>
              <a:t>Maryland was cited as leading the nation in the percentage of students in the Class of 2005 who had earned an AP exam score of 3 or better.  Maryland had 21 percent, second only to NY.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488" y="692150"/>
            <a:ext cx="708025" cy="8112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425" y="692150"/>
            <a:ext cx="673100" cy="812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6" name="Picture 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72438" y="692150"/>
            <a:ext cx="676275" cy="8191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7" name="Rectangle 2"/>
          <p:cNvSpPr>
            <a:spLocks noChangeArrowheads="1"/>
          </p:cNvSpPr>
          <p:nvPr/>
        </p:nvSpPr>
        <p:spPr bwMode="ltGray">
          <a:xfrm>
            <a:off x="0" y="476250"/>
            <a:ext cx="9147175" cy="63817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90980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gray">
          <a:xfrm>
            <a:off x="0" y="0"/>
            <a:ext cx="9144000" cy="6096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2353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ltGray">
          <a:xfrm flipV="1">
            <a:off x="304800" y="685800"/>
            <a:ext cx="5257800" cy="60198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600200" y="0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11" name="Group 6"/>
          <p:cNvGrpSpPr>
            <a:grpSpLocks/>
          </p:cNvGrpSpPr>
          <p:nvPr/>
        </p:nvGrpSpPr>
        <p:grpSpPr bwMode="auto">
          <a:xfrm>
            <a:off x="1143000" y="2133600"/>
            <a:ext cx="8001000" cy="4724400"/>
            <a:chOff x="720" y="1344"/>
            <a:chExt cx="5040" cy="2976"/>
          </a:xfrm>
        </p:grpSpPr>
        <p:sp>
          <p:nvSpPr>
            <p:cNvPr id="12" name="Rectangle 7"/>
            <p:cNvSpPr>
              <a:spLocks noChangeArrowheads="1"/>
            </p:cNvSpPr>
            <p:nvPr userDrawn="1"/>
          </p:nvSpPr>
          <p:spPr bwMode="gray">
            <a:xfrm>
              <a:off x="1032" y="1344"/>
              <a:ext cx="4728" cy="297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3" name="Group 8"/>
            <p:cNvGrpSpPr>
              <a:grpSpLocks/>
            </p:cNvGrpSpPr>
            <p:nvPr userDrawn="1"/>
          </p:nvGrpSpPr>
          <p:grpSpPr bwMode="auto">
            <a:xfrm>
              <a:off x="720" y="1343"/>
              <a:ext cx="624" cy="2974"/>
              <a:chOff x="768" y="1104"/>
              <a:chExt cx="624" cy="3216"/>
            </a:xfrm>
          </p:grpSpPr>
          <p:sp>
            <p:nvSpPr>
              <p:cNvPr id="14" name="Oval 9"/>
              <p:cNvSpPr>
                <a:spLocks noChangeArrowheads="1"/>
              </p:cNvSpPr>
              <p:nvPr userDrawn="1"/>
            </p:nvSpPr>
            <p:spPr bwMode="gray">
              <a:xfrm>
                <a:off x="768" y="1104"/>
                <a:ext cx="624" cy="62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Rectangle 10"/>
              <p:cNvSpPr>
                <a:spLocks noChangeArrowheads="1"/>
              </p:cNvSpPr>
              <p:nvPr userDrawn="1"/>
            </p:nvSpPr>
            <p:spPr bwMode="gray">
              <a:xfrm>
                <a:off x="768" y="1440"/>
                <a:ext cx="576" cy="288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6" name="Rectangle 11"/>
          <p:cNvSpPr>
            <a:spLocks noChangeArrowheads="1"/>
          </p:cNvSpPr>
          <p:nvPr/>
        </p:nvSpPr>
        <p:spPr bwMode="ltGray">
          <a:xfrm>
            <a:off x="533400" y="6553200"/>
            <a:ext cx="86106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ltGray">
          <a:xfrm>
            <a:off x="2124075" y="1860550"/>
            <a:ext cx="6791325" cy="501650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altLang="ko-KR">
              <a:ea typeface="굴림" charset="-127"/>
            </a:endParaRPr>
          </a:p>
        </p:txBody>
      </p:sp>
      <p:pic>
        <p:nvPicPr>
          <p:cNvPr id="18" name="Picture 29" descr="MDElogo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9563" y="6056313"/>
            <a:ext cx="2068512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9517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1600200" y="3200400"/>
            <a:ext cx="6858000" cy="685800"/>
          </a:xfrm>
        </p:spPr>
        <p:txBody>
          <a:bodyPr/>
          <a:lstStyle>
            <a:lvl1pPr algn="ctr">
              <a:defRPr sz="4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9518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1871663"/>
            <a:ext cx="6400800" cy="457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00800"/>
            <a:ext cx="2133600" cy="32067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0800"/>
            <a:ext cx="2895600" cy="32067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1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00800"/>
            <a:ext cx="2133600" cy="32067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A068AEF-1495-4FEB-8F7A-7281392D7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BEE01-9893-448F-8133-38E6397A3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457200"/>
            <a:ext cx="2076450" cy="59404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76950" cy="59404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E213F-0D35-41C3-958B-EED8CB284B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4C657-1965-4557-839E-BFA04C9B4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2D199-6BFD-4669-90B4-33DE543383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09906-5697-42CF-8374-AF4AA9FA6B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DAF08-A4E1-469B-BC36-7FF2093618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C8494-E24A-4365-B339-C1177DA58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31F94-2342-442B-834F-853902F62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7BABF-9A84-4A08-9886-FB8D8E06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7A423-F689-4D8A-A72E-A163B4DC75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8483" name="Rectangle 3"/>
            <p:cNvSpPr>
              <a:spLocks noChangeArrowheads="1"/>
            </p:cNvSpPr>
            <p:nvPr userDrawn="1"/>
          </p:nvSpPr>
          <p:spPr bwMode="gray">
            <a:xfrm>
              <a:off x="0" y="0"/>
              <a:ext cx="5760" cy="624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8484" name="Rectangle 4"/>
            <p:cNvSpPr>
              <a:spLocks noChangeArrowheads="1"/>
            </p:cNvSpPr>
            <p:nvPr userDrawn="1"/>
          </p:nvSpPr>
          <p:spPr bwMode="gray">
            <a:xfrm>
              <a:off x="0" y="4080"/>
              <a:ext cx="5760" cy="24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8485" name="Rectangle 5"/>
            <p:cNvSpPr>
              <a:spLocks noChangeArrowheads="1"/>
            </p:cNvSpPr>
            <p:nvPr userDrawn="1"/>
          </p:nvSpPr>
          <p:spPr bwMode="gray">
            <a:xfrm>
              <a:off x="5568" y="144"/>
              <a:ext cx="192" cy="408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8486" name="Rectangle 6"/>
            <p:cNvSpPr>
              <a:spLocks noChangeArrowheads="1"/>
            </p:cNvSpPr>
            <p:nvPr userDrawn="1"/>
          </p:nvSpPr>
          <p:spPr bwMode="gray">
            <a:xfrm>
              <a:off x="1104" y="240"/>
              <a:ext cx="4464" cy="43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7" name="Group 7"/>
            <p:cNvGrpSpPr>
              <a:grpSpLocks/>
            </p:cNvGrpSpPr>
            <p:nvPr userDrawn="1"/>
          </p:nvGrpSpPr>
          <p:grpSpPr bwMode="auto">
            <a:xfrm>
              <a:off x="0" y="656"/>
              <a:ext cx="5760" cy="96"/>
              <a:chOff x="0" y="672"/>
              <a:chExt cx="5760" cy="96"/>
            </a:xfrm>
          </p:grpSpPr>
          <p:sp>
            <p:nvSpPr>
              <p:cNvPr id="148488" name="Line 8"/>
              <p:cNvSpPr>
                <a:spLocks noChangeShapeType="1"/>
              </p:cNvSpPr>
              <p:nvPr userDrawn="1"/>
            </p:nvSpPr>
            <p:spPr bwMode="gray">
              <a:xfrm>
                <a:off x="0" y="672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8489" name="Rectangle 9"/>
              <p:cNvSpPr>
                <a:spLocks noChangeArrowheads="1"/>
              </p:cNvSpPr>
              <p:nvPr/>
            </p:nvSpPr>
            <p:spPr bwMode="gray">
              <a:xfrm>
                <a:off x="0" y="672"/>
                <a:ext cx="1104" cy="9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457200"/>
            <a:ext cx="6858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502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8492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2145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93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2145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94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2145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11E3B6F5-9A14-4273-B8A0-417C69256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Picture 16" descr="MDE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84150" y="444500"/>
            <a:ext cx="13716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50000"/>
        <a:buFont typeface="Palatino Linotype" pitchFamily="18" charset="0"/>
        <a:buChar char="—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Palatino Linotype" pitchFamily="18" charset="0"/>
        <a:buChar char="—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2667000"/>
            <a:ext cx="6705600" cy="3733800"/>
          </a:xfrm>
        </p:spPr>
        <p:txBody>
          <a:bodyPr/>
          <a:lstStyle/>
          <a:p>
            <a:pPr eaLnBrk="1" hangingPunct="1"/>
            <a:r>
              <a:rPr lang="en-US" sz="3600" smtClean="0"/>
              <a:t>Maryland School Assessment</a:t>
            </a:r>
            <a:br>
              <a:rPr lang="en-US" sz="3600" smtClean="0"/>
            </a:br>
            <a:r>
              <a:rPr lang="en-US" sz="3600" smtClean="0"/>
              <a:t>(MSA) </a:t>
            </a:r>
            <a:br>
              <a:rPr lang="en-US" sz="3600" smtClean="0"/>
            </a:br>
            <a:r>
              <a:rPr lang="en-US" sz="3600" smtClean="0"/>
              <a:t>2010 Results</a:t>
            </a:r>
            <a:r>
              <a:rPr lang="en-US" sz="2500" smtClean="0"/>
              <a:t/>
            </a:r>
            <a:br>
              <a:rPr lang="en-US" sz="2500" smtClean="0"/>
            </a:br>
            <a:r>
              <a:rPr lang="en-US" sz="1700" smtClean="0"/>
              <a:t/>
            </a:r>
            <a:br>
              <a:rPr lang="en-US" sz="1700" smtClean="0"/>
            </a:br>
            <a:r>
              <a:rPr lang="en-US" sz="2200" smtClean="0"/>
              <a:t>Leslie Wilson, Assistant State Superintendent </a:t>
            </a:r>
            <a:br>
              <a:rPr lang="en-US" sz="2200" smtClean="0"/>
            </a:br>
            <a:r>
              <a:rPr lang="en-US" sz="2200" smtClean="0"/>
              <a:t>Division of Accountability and Assessment</a:t>
            </a:r>
            <a:br>
              <a:rPr lang="en-US" sz="2200" smtClean="0"/>
            </a:br>
            <a:r>
              <a:rPr lang="en-US" sz="2200" smtClean="0"/>
              <a:t>July 20, 2010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1905000"/>
            <a:ext cx="6400800" cy="4397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Lucida Sans Unicode" pitchFamily="34" charset="0"/>
              </a:rPr>
              <a:t>State Board of Education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457200"/>
            <a:ext cx="6934200" cy="9144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3200" dirty="0" smtClean="0"/>
              <a:t>Elementary Progress:</a:t>
            </a:r>
            <a:br>
              <a:rPr lang="en-US" sz="3200" dirty="0" smtClean="0"/>
            </a:br>
            <a:endParaRPr lang="en-US" sz="2400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10600" cy="4721225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b="1" dirty="0" smtClean="0"/>
              <a:t>Elementary Reading</a:t>
            </a:r>
          </a:p>
          <a:p>
            <a:pPr lvl="1" eaLnBrk="1" hangingPunct="1">
              <a:spcBef>
                <a:spcPct val="0"/>
              </a:spcBef>
            </a:pPr>
            <a:r>
              <a:rPr lang="en-US" dirty="0" smtClean="0"/>
              <a:t>Scores remain stable at all grades</a:t>
            </a:r>
          </a:p>
          <a:p>
            <a:pPr lvl="1" eaLnBrk="1" hangingPunct="1">
              <a:spcBef>
                <a:spcPct val="0"/>
              </a:spcBef>
            </a:pPr>
            <a:r>
              <a:rPr lang="en-US" dirty="0" smtClean="0"/>
              <a:t>First small decrease in Grade 3</a:t>
            </a:r>
          </a:p>
          <a:p>
            <a:pPr lvl="1" eaLnBrk="1" hangingPunct="1">
              <a:spcBef>
                <a:spcPct val="0"/>
              </a:spcBef>
            </a:pPr>
            <a:r>
              <a:rPr lang="en-US" dirty="0" smtClean="0"/>
              <a:t>Subgroups stable, small gains for Hispanic and ELL groups.</a:t>
            </a:r>
          </a:p>
          <a:p>
            <a:pPr lvl="1"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b="1" dirty="0" smtClean="0">
                <a:solidFill>
                  <a:srgbClr val="009999"/>
                </a:solidFill>
              </a:rPr>
              <a:t>Elementary Math</a:t>
            </a:r>
          </a:p>
          <a:p>
            <a:pPr lvl="1" eaLnBrk="1" hangingPunct="1">
              <a:spcBef>
                <a:spcPct val="0"/>
              </a:spcBef>
            </a:pPr>
            <a:r>
              <a:rPr lang="en-US" dirty="0" smtClean="0">
                <a:solidFill>
                  <a:srgbClr val="009999"/>
                </a:solidFill>
              </a:rPr>
              <a:t>Small gains at all three grade levels</a:t>
            </a:r>
          </a:p>
          <a:p>
            <a:pPr lvl="1" eaLnBrk="1" hangingPunct="1">
              <a:spcBef>
                <a:spcPct val="0"/>
              </a:spcBef>
            </a:pPr>
            <a:r>
              <a:rPr lang="en-US" dirty="0" smtClean="0">
                <a:solidFill>
                  <a:srgbClr val="009999"/>
                </a:solidFill>
              </a:rPr>
              <a:t>All subgroups show gains.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87" name="Rectangle 15"/>
          <p:cNvSpPr>
            <a:spLocks noChangeArrowheads="1"/>
          </p:cNvSpPr>
          <p:nvPr/>
        </p:nvSpPr>
        <p:spPr bwMode="auto">
          <a:xfrm>
            <a:off x="4419600" y="1752600"/>
            <a:ext cx="4419600" cy="4724400"/>
          </a:xfrm>
          <a:prstGeom prst="rect">
            <a:avLst/>
          </a:prstGeom>
          <a:solidFill>
            <a:srgbClr val="DDDDDD">
              <a:alpha val="50000"/>
            </a:srgbClr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457200"/>
            <a:ext cx="7010400" cy="990600"/>
          </a:xfrm>
          <a:noFill/>
          <a:ln/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3200" dirty="0"/>
              <a:t>Elementary Gains</a:t>
            </a:r>
            <a:br>
              <a:rPr lang="en-US" sz="3200" dirty="0"/>
            </a:br>
            <a:r>
              <a:rPr lang="en-US" sz="2800" dirty="0"/>
              <a:t>Reading and Math</a:t>
            </a:r>
          </a:p>
        </p:txBody>
      </p:sp>
      <p:graphicFrame>
        <p:nvGraphicFramePr>
          <p:cNvPr id="13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0" y="2133600"/>
          <a:ext cx="4343400" cy="278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4676" name="Rectangle 4"/>
          <p:cNvSpPr>
            <a:spLocks noChangeArrowheads="1"/>
          </p:cNvSpPr>
          <p:nvPr/>
        </p:nvSpPr>
        <p:spPr bwMode="auto">
          <a:xfrm>
            <a:off x="196850" y="1752600"/>
            <a:ext cx="41465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>
                <a:solidFill>
                  <a:schemeClr val="accent1"/>
                </a:solidFill>
                <a:latin typeface="Palatino Linotype" pitchFamily="18" charset="0"/>
              </a:rPr>
              <a:t>Reading </a:t>
            </a:r>
            <a:r>
              <a:rPr lang="en-US" sz="2400" b="1" dirty="0" smtClean="0">
                <a:solidFill>
                  <a:schemeClr val="accent1"/>
                </a:solidFill>
                <a:latin typeface="Palatino Linotype" pitchFamily="18" charset="0"/>
              </a:rPr>
              <a:t>2003-2010</a:t>
            </a:r>
            <a:endParaRPr lang="en-US" sz="2400" b="1" dirty="0">
              <a:solidFill>
                <a:schemeClr val="accent1"/>
              </a:solidFill>
              <a:latin typeface="Palatino Linotype" pitchFamily="18" charset="0"/>
            </a:endParaRPr>
          </a:p>
        </p:txBody>
      </p:sp>
      <p:graphicFrame>
        <p:nvGraphicFramePr>
          <p:cNvPr id="14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4419600" y="2136775"/>
          <a:ext cx="4267200" cy="2816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84678" name="Rectangle 6"/>
          <p:cNvSpPr>
            <a:spLocks noChangeArrowheads="1"/>
          </p:cNvSpPr>
          <p:nvPr/>
        </p:nvSpPr>
        <p:spPr bwMode="auto">
          <a:xfrm>
            <a:off x="4616450" y="1752600"/>
            <a:ext cx="41465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>
                <a:solidFill>
                  <a:srgbClr val="009999"/>
                </a:solidFill>
                <a:latin typeface="Palatino Linotype" pitchFamily="18" charset="0"/>
              </a:rPr>
              <a:t>Math </a:t>
            </a:r>
            <a:r>
              <a:rPr lang="en-US" sz="2400" b="1" dirty="0" smtClean="0">
                <a:solidFill>
                  <a:srgbClr val="009999"/>
                </a:solidFill>
                <a:latin typeface="Palatino Linotype" pitchFamily="18" charset="0"/>
              </a:rPr>
              <a:t>2003-2010</a:t>
            </a:r>
            <a:endParaRPr lang="en-US" sz="2400" b="1" dirty="0">
              <a:solidFill>
                <a:srgbClr val="009999"/>
              </a:solidFill>
              <a:latin typeface="Palatino Linotype" pitchFamily="18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28600" y="5257800"/>
            <a:ext cx="4114800" cy="798513"/>
            <a:chOff x="288" y="3041"/>
            <a:chExt cx="2592" cy="503"/>
          </a:xfrm>
        </p:grpSpPr>
        <p:sp>
          <p:nvSpPr>
            <p:cNvPr id="284679" name="Text Box 7"/>
            <p:cNvSpPr txBox="1">
              <a:spLocks noChangeArrowheads="1"/>
            </p:cNvSpPr>
            <p:nvPr/>
          </p:nvSpPr>
          <p:spPr bwMode="auto">
            <a:xfrm>
              <a:off x="624" y="3072"/>
              <a:ext cx="2256" cy="47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endParaRPr lang="en-US" sz="2400" b="1">
                <a:latin typeface="Palatino Linotype" pitchFamily="18" charset="0"/>
              </a:endParaRPr>
            </a:p>
            <a:p>
              <a:pPr>
                <a:lnSpc>
                  <a:spcPct val="90000"/>
                </a:lnSpc>
              </a:pPr>
              <a:r>
                <a:rPr lang="en-US" sz="2400" b="1">
                  <a:latin typeface="Palatino Linotype" pitchFamily="18" charset="0"/>
                </a:rPr>
                <a:t>25-point gain since 2003</a:t>
              </a:r>
            </a:p>
          </p:txBody>
        </p:sp>
        <p:sp>
          <p:nvSpPr>
            <p:cNvPr id="284680" name="AutoShape 8"/>
            <p:cNvSpPr>
              <a:spLocks noChangeArrowheads="1"/>
            </p:cNvSpPr>
            <p:nvPr/>
          </p:nvSpPr>
          <p:spPr bwMode="auto">
            <a:xfrm>
              <a:off x="288" y="3041"/>
              <a:ext cx="288" cy="432"/>
            </a:xfrm>
            <a:prstGeom prst="upArrow">
              <a:avLst>
                <a:gd name="adj1" fmla="val 50000"/>
                <a:gd name="adj2" fmla="val 37500"/>
              </a:avLst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</p:grpSp>
      <p:sp>
        <p:nvSpPr>
          <p:cNvPr id="284681" name="Text Box 9"/>
          <p:cNvSpPr txBox="1">
            <a:spLocks noChangeArrowheads="1"/>
          </p:cNvSpPr>
          <p:nvPr/>
        </p:nvSpPr>
        <p:spPr bwMode="auto">
          <a:xfrm>
            <a:off x="5181600" y="5307013"/>
            <a:ext cx="3810000" cy="7571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en-US" sz="2400" b="1" dirty="0">
              <a:solidFill>
                <a:srgbClr val="009999"/>
              </a:solidFill>
              <a:latin typeface="Palatino Linotype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9999"/>
                </a:solidFill>
                <a:latin typeface="Palatino Linotype" pitchFamily="18" charset="0"/>
              </a:rPr>
              <a:t>26.5-point </a:t>
            </a:r>
            <a:r>
              <a:rPr lang="en-US" sz="2400" b="1" dirty="0">
                <a:solidFill>
                  <a:srgbClr val="009999"/>
                </a:solidFill>
                <a:latin typeface="Palatino Linotype" pitchFamily="18" charset="0"/>
              </a:rPr>
              <a:t>gain since 2003</a:t>
            </a:r>
          </a:p>
        </p:txBody>
      </p:sp>
      <p:sp>
        <p:nvSpPr>
          <p:cNvPr id="284682" name="AutoShape 10"/>
          <p:cNvSpPr>
            <a:spLocks noChangeArrowheads="1"/>
          </p:cNvSpPr>
          <p:nvPr/>
        </p:nvSpPr>
        <p:spPr bwMode="auto">
          <a:xfrm>
            <a:off x="4724400" y="5257800"/>
            <a:ext cx="457200" cy="679450"/>
          </a:xfrm>
          <a:prstGeom prst="upArrow">
            <a:avLst>
              <a:gd name="adj1" fmla="val 50000"/>
              <a:gd name="adj2" fmla="val 37153"/>
            </a:avLst>
          </a:prstGeom>
          <a:solidFill>
            <a:srgbClr val="009999"/>
          </a:solidFill>
          <a:ln w="12700" cap="sq">
            <a:solidFill>
              <a:schemeClr val="hlink"/>
            </a:solidFill>
            <a:miter lim="800000"/>
            <a:headEnd type="none" w="sm" len="sm"/>
            <a:tailEnd type="none" w="sm" len="sm"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533400"/>
            <a:ext cx="7010400" cy="9144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3200" dirty="0" smtClean="0"/>
              <a:t>Middle School Progress</a:t>
            </a:r>
            <a:br>
              <a:rPr lang="en-US" sz="3200" dirty="0" smtClean="0"/>
            </a:br>
            <a:r>
              <a:rPr lang="en-US" sz="2800" dirty="0" smtClean="0"/>
              <a:t>2009 to 2010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7212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b="1" dirty="0" smtClean="0"/>
              <a:t>Middle School Reading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dirty="0" smtClean="0"/>
              <a:t>Gains at Grade 6, Grades 7 and 8 were stable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dirty="0" smtClean="0"/>
              <a:t>All subgroups show progress.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endParaRPr lang="en-US" dirty="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b="1" dirty="0" smtClean="0">
                <a:solidFill>
                  <a:srgbClr val="009999"/>
                </a:solidFill>
              </a:rPr>
              <a:t>Middle School Math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9999"/>
                </a:solidFill>
              </a:rPr>
              <a:t>Gains at Grade 6 and 7, Grade 8 was stable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9999"/>
                </a:solidFill>
              </a:rPr>
              <a:t>All subgroups show progress but ELL.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1"/>
          <p:cNvSpPr>
            <a:spLocks noChangeArrowheads="1"/>
          </p:cNvSpPr>
          <p:nvPr/>
        </p:nvSpPr>
        <p:spPr bwMode="auto">
          <a:xfrm>
            <a:off x="4419600" y="1752600"/>
            <a:ext cx="4419600" cy="4724400"/>
          </a:xfrm>
          <a:prstGeom prst="rect">
            <a:avLst/>
          </a:prstGeom>
          <a:solidFill>
            <a:srgbClr val="DDDDDD">
              <a:alpha val="50195"/>
            </a:srgbClr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457200"/>
            <a:ext cx="6934200" cy="990600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3200" dirty="0" smtClean="0"/>
              <a:t>Middle School</a:t>
            </a:r>
            <a:br>
              <a:rPr lang="en-US" sz="3200" dirty="0" smtClean="0"/>
            </a:br>
            <a:endParaRPr lang="en-US" sz="2400" dirty="0" smtClean="0"/>
          </a:p>
        </p:txBody>
      </p:sp>
      <p:graphicFrame>
        <p:nvGraphicFramePr>
          <p:cNvPr id="12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0" y="2514600"/>
          <a:ext cx="4308475" cy="2760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161925" y="1828800"/>
            <a:ext cx="41465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 dirty="0">
                <a:solidFill>
                  <a:schemeClr val="accent1"/>
                </a:solidFill>
                <a:latin typeface="Palatino Linotype" pitchFamily="18" charset="0"/>
              </a:rPr>
              <a:t>Reading </a:t>
            </a:r>
            <a:r>
              <a:rPr lang="en-US" sz="2400" b="1" dirty="0" smtClean="0">
                <a:solidFill>
                  <a:schemeClr val="accent1"/>
                </a:solidFill>
                <a:latin typeface="Palatino Linotype" pitchFamily="18" charset="0"/>
              </a:rPr>
              <a:t>2003-2010</a:t>
            </a:r>
            <a:endParaRPr lang="en-US" sz="2400" b="1" dirty="0">
              <a:solidFill>
                <a:schemeClr val="accent1"/>
              </a:solidFill>
              <a:latin typeface="Palatino Linotype" pitchFamily="18" charset="0"/>
            </a:endParaRPr>
          </a:p>
        </p:txBody>
      </p:sp>
      <p:graphicFrame>
        <p:nvGraphicFramePr>
          <p:cNvPr id="13" name="Object 5"/>
          <p:cNvGraphicFramePr>
            <a:graphicFrameLocks noGrp="1" noChangeAspect="1"/>
          </p:cNvGraphicFramePr>
          <p:nvPr>
            <p:ph sz="half" idx="1"/>
          </p:nvPr>
        </p:nvGraphicFramePr>
        <p:xfrm>
          <a:off x="4572000" y="2497138"/>
          <a:ext cx="4267200" cy="2733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4692650" y="1828800"/>
            <a:ext cx="41465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 dirty="0">
                <a:solidFill>
                  <a:srgbClr val="009999"/>
                </a:solidFill>
                <a:latin typeface="Palatino Linotype" pitchFamily="18" charset="0"/>
              </a:rPr>
              <a:t>Math </a:t>
            </a:r>
            <a:r>
              <a:rPr lang="en-US" sz="2400" b="1" dirty="0" smtClean="0">
                <a:solidFill>
                  <a:srgbClr val="009999"/>
                </a:solidFill>
                <a:latin typeface="Palatino Linotype" pitchFamily="18" charset="0"/>
              </a:rPr>
              <a:t>2003-2010</a:t>
            </a:r>
            <a:endParaRPr lang="en-US" sz="2400" b="1" dirty="0">
              <a:solidFill>
                <a:srgbClr val="009999"/>
              </a:solidFill>
              <a:latin typeface="Palatino Linotype" pitchFamily="18" charset="0"/>
            </a:endParaRPr>
          </a:p>
        </p:txBody>
      </p:sp>
      <p:sp>
        <p:nvSpPr>
          <p:cNvPr id="13320" name="Text Box 7"/>
          <p:cNvSpPr txBox="1">
            <a:spLocks noChangeArrowheads="1"/>
          </p:cNvSpPr>
          <p:nvPr/>
        </p:nvSpPr>
        <p:spPr bwMode="auto">
          <a:xfrm>
            <a:off x="685800" y="5592763"/>
            <a:ext cx="3657600" cy="4270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 smtClean="0">
                <a:latin typeface="Palatino Linotype" pitchFamily="18" charset="0"/>
              </a:rPr>
              <a:t>23-point </a:t>
            </a:r>
            <a:r>
              <a:rPr lang="en-US" sz="2200" b="1" dirty="0">
                <a:latin typeface="Palatino Linotype" pitchFamily="18" charset="0"/>
              </a:rPr>
              <a:t>gain since 2003</a:t>
            </a:r>
          </a:p>
        </p:txBody>
      </p:sp>
      <p:sp>
        <p:nvSpPr>
          <p:cNvPr id="13321" name="AutoShape 8"/>
          <p:cNvSpPr>
            <a:spLocks noChangeArrowheads="1"/>
          </p:cNvSpPr>
          <p:nvPr/>
        </p:nvSpPr>
        <p:spPr bwMode="auto">
          <a:xfrm>
            <a:off x="152400" y="5410200"/>
            <a:ext cx="457200" cy="609600"/>
          </a:xfrm>
          <a:prstGeom prst="upArrow">
            <a:avLst>
              <a:gd name="adj1" fmla="val 50000"/>
              <a:gd name="adj2" fmla="val 33333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3322" name="Text Box 9"/>
          <p:cNvSpPr txBox="1">
            <a:spLocks noChangeArrowheads="1"/>
          </p:cNvSpPr>
          <p:nvPr/>
        </p:nvSpPr>
        <p:spPr bwMode="auto">
          <a:xfrm>
            <a:off x="5257800" y="5592763"/>
            <a:ext cx="3429000" cy="4270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 smtClean="0">
                <a:solidFill>
                  <a:srgbClr val="009999"/>
                </a:solidFill>
                <a:latin typeface="Palatino Linotype" pitchFamily="18" charset="0"/>
              </a:rPr>
              <a:t>33-point </a:t>
            </a:r>
            <a:r>
              <a:rPr lang="en-US" sz="2200" b="1" dirty="0">
                <a:solidFill>
                  <a:srgbClr val="009999"/>
                </a:solidFill>
                <a:latin typeface="Palatino Linotype" pitchFamily="18" charset="0"/>
              </a:rPr>
              <a:t>gain since 2003</a:t>
            </a:r>
          </a:p>
        </p:txBody>
      </p:sp>
      <p:sp>
        <p:nvSpPr>
          <p:cNvPr id="13323" name="AutoShape 10"/>
          <p:cNvSpPr>
            <a:spLocks noChangeArrowheads="1"/>
          </p:cNvSpPr>
          <p:nvPr/>
        </p:nvSpPr>
        <p:spPr bwMode="auto">
          <a:xfrm>
            <a:off x="4724400" y="5410200"/>
            <a:ext cx="457200" cy="609600"/>
          </a:xfrm>
          <a:prstGeom prst="upArrow">
            <a:avLst>
              <a:gd name="adj1" fmla="val 50000"/>
              <a:gd name="adj2" fmla="val 33333"/>
            </a:avLst>
          </a:prstGeom>
          <a:solidFill>
            <a:srgbClr val="009999"/>
          </a:solidFill>
          <a:ln w="12700" cap="sq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vert="eaVert"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522288"/>
            <a:ext cx="7239000" cy="773112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3200" dirty="0" smtClean="0"/>
              <a:t>2010 MSA: Services </a:t>
            </a:r>
            <a:r>
              <a:rPr lang="en-US" sz="2800" dirty="0" smtClean="0"/>
              <a:t>groups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848600" cy="4572000"/>
          </a:xfrm>
        </p:spPr>
        <p:txBody>
          <a:bodyPr/>
          <a:lstStyle/>
          <a:p>
            <a:pPr marL="234950" indent="-234950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800" b="1" dirty="0" smtClean="0"/>
              <a:t>Services subgroups made progress in every area but ELL in middle school math and Special Education in elementary reading.</a:t>
            </a:r>
          </a:p>
          <a:p>
            <a:pPr marL="234950" indent="-234950" eaLnBrk="1" hangingPunct="1">
              <a:lnSpc>
                <a:spcPct val="90000"/>
              </a:lnSpc>
              <a:spcBef>
                <a:spcPct val="0"/>
              </a:spcBef>
            </a:pPr>
            <a:endParaRPr lang="en-US" sz="2800" b="1" dirty="0" smtClean="0"/>
          </a:p>
          <a:p>
            <a:pPr marL="234950" indent="-234950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800" b="1" dirty="0" smtClean="0"/>
              <a:t> Continue to close achievement gaps</a:t>
            </a:r>
          </a:p>
          <a:p>
            <a:pPr marL="234950" indent="-234950" eaLnBrk="1" hangingPunct="1">
              <a:lnSpc>
                <a:spcPct val="90000"/>
              </a:lnSpc>
              <a:spcBef>
                <a:spcPct val="0"/>
              </a:spcBef>
            </a:pPr>
            <a:endParaRPr lang="en-US" sz="2800" b="1" dirty="0" smtClean="0"/>
          </a:p>
          <a:p>
            <a:pPr marL="234950" indent="-234950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800" b="1" dirty="0" smtClean="0"/>
              <a:t> Most significant gains</a:t>
            </a:r>
          </a:p>
          <a:p>
            <a:pPr marL="692150" lvl="1" indent="-234950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400" b="1" dirty="0" smtClean="0"/>
              <a:t>Middle school reading and elementary math (all groups)</a:t>
            </a:r>
            <a:endParaRPr lang="en-US" sz="2800" b="1" dirty="0" smtClean="0"/>
          </a:p>
          <a:p>
            <a:pPr marL="234950" indent="-234950" eaLnBrk="1" hangingPunct="1">
              <a:lnSpc>
                <a:spcPct val="90000"/>
              </a:lnSpc>
              <a:spcBef>
                <a:spcPct val="0"/>
              </a:spcBef>
            </a:pPr>
            <a:endParaRPr lang="en-US" sz="2800" b="1" dirty="0" smtClean="0"/>
          </a:p>
          <a:p>
            <a:pPr marL="234950" indent="-234950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800" b="1" dirty="0" smtClean="0"/>
              <a:t> It is harder to erase early deficits in later years.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2003-2010 Gap Reductions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81200"/>
          <a:ext cx="8229600" cy="340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Elementary Reading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Elementary</a:t>
                      </a:r>
                    </a:p>
                    <a:p>
                      <a:pPr algn="ctr"/>
                      <a:r>
                        <a:rPr lang="en-US" dirty="0" smtClean="0"/>
                        <a:t>Math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Middle Reading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Middle</a:t>
                      </a:r>
                    </a:p>
                    <a:p>
                      <a:pPr algn="ctr"/>
                      <a:r>
                        <a:rPr lang="en-US" dirty="0" smtClean="0"/>
                        <a:t>Math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FARMS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8.4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29.1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-9.1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Special Education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13.8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African 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17.3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18.3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17.2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8.4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15.7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6.4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457200"/>
            <a:ext cx="6705600" cy="10668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3200" smtClean="0"/>
              <a:t>Elementary Reading</a:t>
            </a:r>
            <a:br>
              <a:rPr lang="en-US" sz="3200" smtClean="0"/>
            </a:br>
            <a:r>
              <a:rPr lang="en-US" sz="2600" smtClean="0"/>
              <a:t>Closing achievement gaps for all races</a:t>
            </a:r>
            <a:r>
              <a:rPr lang="en-US" sz="3200" smtClean="0"/>
              <a:t> 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98425" y="1677988"/>
          <a:ext cx="8745538" cy="4810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457200"/>
            <a:ext cx="6705600" cy="10668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3200" smtClean="0"/>
              <a:t>Elementary Math</a:t>
            </a:r>
            <a:br>
              <a:rPr lang="en-US" sz="3200" smtClean="0"/>
            </a:br>
            <a:r>
              <a:rPr lang="en-US" sz="2600" smtClean="0"/>
              <a:t>Closing achievement gaps for all races</a:t>
            </a:r>
            <a:r>
              <a:rPr lang="en-US" sz="3200" smtClean="0"/>
              <a:t> 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98425" y="1677988"/>
          <a:ext cx="8745538" cy="4810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457200"/>
            <a:ext cx="6858000" cy="9906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3200" dirty="0" smtClean="0">
                <a:solidFill>
                  <a:srgbClr val="009999"/>
                </a:solidFill>
              </a:rPr>
              <a:t>African American Students</a:t>
            </a:r>
            <a:br>
              <a:rPr lang="en-US" sz="3200" dirty="0" smtClean="0">
                <a:solidFill>
                  <a:srgbClr val="009999"/>
                </a:solidFill>
              </a:rPr>
            </a:br>
            <a:r>
              <a:rPr lang="en-US" sz="2400" dirty="0" smtClean="0">
                <a:solidFill>
                  <a:srgbClr val="009999"/>
                </a:solidFill>
              </a:rPr>
              <a:t>Almost 8 in 10 proficient in Elementary Math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473075" y="1905000"/>
          <a:ext cx="819785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667000" y="4114800"/>
            <a:ext cx="16002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entury Gothic" pitchFamily="34" charset="0"/>
              </a:rPr>
              <a:t>33.1 points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733800" y="2895600"/>
            <a:ext cx="13716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006600"/>
                </a:solidFill>
                <a:latin typeface="Century Gothic" pitchFamily="34" charset="0"/>
              </a:rPr>
              <a:t>14.8 </a:t>
            </a:r>
            <a:r>
              <a:rPr lang="en-US" b="1" dirty="0">
                <a:solidFill>
                  <a:srgbClr val="006600"/>
                </a:solidFill>
                <a:latin typeface="Century Gothic" pitchFamily="34" charset="0"/>
              </a:rPr>
              <a:t>points</a:t>
            </a: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5181601" y="2590800"/>
            <a:ext cx="0" cy="609600"/>
          </a:xfrm>
          <a:prstGeom prst="line">
            <a:avLst/>
          </a:prstGeom>
          <a:noFill/>
          <a:ln w="28575" cap="sq">
            <a:solidFill>
              <a:srgbClr val="0066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 flipH="1">
            <a:off x="2590800" y="3581400"/>
            <a:ext cx="0" cy="1592263"/>
          </a:xfrm>
          <a:prstGeom prst="line">
            <a:avLst/>
          </a:prstGeom>
          <a:noFill/>
          <a:ln w="28575" cap="sq">
            <a:solidFill>
              <a:srgbClr val="0066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457200"/>
            <a:ext cx="6858000" cy="1295400"/>
          </a:xfrm>
        </p:spPr>
        <p:txBody>
          <a:bodyPr/>
          <a:lstStyle/>
          <a:p>
            <a:pPr eaLnBrk="1" hangingPunct="1"/>
            <a:r>
              <a:rPr lang="en-US" sz="3200" smtClean="0"/>
              <a:t>The Achievement Gap:</a:t>
            </a:r>
            <a:br>
              <a:rPr lang="en-US" sz="3200" smtClean="0"/>
            </a:br>
            <a:r>
              <a:rPr lang="en-US" sz="3200" smtClean="0"/>
              <a:t>ELL, Elementary Reading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457200" y="1905000"/>
          <a:ext cx="819785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1905000" y="3733800"/>
            <a:ext cx="0" cy="1524000"/>
          </a:xfrm>
          <a:prstGeom prst="line">
            <a:avLst/>
          </a:prstGeom>
          <a:noFill/>
          <a:ln w="38100" cap="sq">
            <a:solidFill>
              <a:srgbClr val="339966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6705600" y="2743200"/>
            <a:ext cx="0" cy="457200"/>
          </a:xfrm>
          <a:prstGeom prst="line">
            <a:avLst/>
          </a:prstGeom>
          <a:noFill/>
          <a:ln w="38100" cap="sq">
            <a:solidFill>
              <a:srgbClr val="339966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257800" y="2819400"/>
            <a:ext cx="13716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339966"/>
                </a:solidFill>
                <a:latin typeface="Century Gothic" pitchFamily="34" charset="0"/>
              </a:rPr>
              <a:t>14.1 </a:t>
            </a:r>
            <a:r>
              <a:rPr lang="en-US" b="1" dirty="0">
                <a:solidFill>
                  <a:srgbClr val="339966"/>
                </a:solidFill>
                <a:latin typeface="Century Gothic" pitchFamily="34" charset="0"/>
              </a:rPr>
              <a:t>points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981200" y="3810000"/>
            <a:ext cx="16764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339966"/>
                </a:solidFill>
                <a:latin typeface="Century Gothic" pitchFamily="34" charset="0"/>
              </a:rPr>
              <a:t>43.1 points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457200"/>
            <a:ext cx="7162800" cy="609600"/>
          </a:xfrm>
        </p:spPr>
        <p:txBody>
          <a:bodyPr/>
          <a:lstStyle/>
          <a:p>
            <a:pPr eaLnBrk="1" hangingPunct="1"/>
            <a:r>
              <a:rPr lang="en-US" sz="3200" smtClean="0"/>
              <a:t>2010 Maryland School Assessment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974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800" b="1" smtClean="0"/>
              <a:t>Assesses reading and mathematics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sz="2800" b="1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800" b="1" smtClean="0"/>
              <a:t>Administered in Grades 3-8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400" b="1" smtClean="0"/>
              <a:t>362,900 students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sz="2800" b="1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800" b="1" smtClean="0"/>
              <a:t>Students receive a score of </a:t>
            </a:r>
            <a:r>
              <a:rPr lang="en-US" sz="2800" b="1" i="1" smtClean="0"/>
              <a:t>Basic</a:t>
            </a:r>
            <a:r>
              <a:rPr lang="en-US" sz="2800" b="1" smtClean="0"/>
              <a:t>, </a:t>
            </a:r>
            <a:r>
              <a:rPr lang="en-US" sz="2800" b="1" i="1" smtClean="0"/>
              <a:t>Proficien</a:t>
            </a:r>
            <a:r>
              <a:rPr lang="en-US" sz="2800" b="1" smtClean="0"/>
              <a:t>t or </a:t>
            </a:r>
            <a:r>
              <a:rPr lang="en-US" sz="2800" b="1" i="1" smtClean="0"/>
              <a:t>Advanced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sz="2800" b="1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800" b="1" smtClean="0"/>
              <a:t>Fulfills No Child Left Behind requirements, used to determine school Adequate Yearly Progress (AYP)</a:t>
            </a:r>
            <a:endParaRPr lang="en-US" sz="2800" b="1" i="1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sz="2800" b="1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800" b="1" smtClean="0"/>
              <a:t>100% of students must score proficient by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457200"/>
            <a:ext cx="6858000" cy="1219200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rgbClr val="009999"/>
                </a:solidFill>
              </a:rPr>
              <a:t>The Achievement Gap:</a:t>
            </a:r>
            <a:br>
              <a:rPr lang="en-US" sz="3200" smtClean="0">
                <a:solidFill>
                  <a:srgbClr val="009999"/>
                </a:solidFill>
              </a:rPr>
            </a:br>
            <a:r>
              <a:rPr lang="en-US" sz="3200" smtClean="0">
                <a:solidFill>
                  <a:srgbClr val="009999"/>
                </a:solidFill>
              </a:rPr>
              <a:t>FARMS, Elementary Math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457200" y="1905000"/>
          <a:ext cx="819785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1905000" y="3505200"/>
            <a:ext cx="0" cy="1295400"/>
          </a:xfrm>
          <a:prstGeom prst="line">
            <a:avLst/>
          </a:prstGeom>
          <a:noFill/>
          <a:ln w="38100" cap="sq">
            <a:solidFill>
              <a:srgbClr val="339966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6324600" y="2590800"/>
            <a:ext cx="0" cy="533400"/>
          </a:xfrm>
          <a:prstGeom prst="line">
            <a:avLst/>
          </a:prstGeom>
          <a:noFill/>
          <a:ln w="38100" cap="sq">
            <a:solidFill>
              <a:srgbClr val="339966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2133600" y="3657600"/>
            <a:ext cx="16764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339966"/>
                </a:solidFill>
                <a:latin typeface="Century Gothic" pitchFamily="34" charset="0"/>
              </a:rPr>
              <a:t>33.1 points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4800600" y="2743200"/>
            <a:ext cx="16764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339966"/>
                </a:solidFill>
                <a:latin typeface="Century Gothic" pitchFamily="34" charset="0"/>
              </a:rPr>
              <a:t>14.1 </a:t>
            </a:r>
            <a:r>
              <a:rPr lang="en-US" b="1" dirty="0">
                <a:solidFill>
                  <a:srgbClr val="339966"/>
                </a:solidFill>
                <a:latin typeface="Century Gothic" pitchFamily="34" charset="0"/>
              </a:rPr>
              <a:t>points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457200"/>
            <a:ext cx="6858000" cy="1524000"/>
          </a:xfrm>
        </p:spPr>
        <p:txBody>
          <a:bodyPr/>
          <a:lstStyle/>
          <a:p>
            <a:pPr eaLnBrk="1" hangingPunct="1"/>
            <a:r>
              <a:rPr lang="en-US" sz="3200" smtClean="0"/>
              <a:t>The Achievement Gap:</a:t>
            </a:r>
            <a:br>
              <a:rPr lang="en-US" sz="3200" smtClean="0"/>
            </a:br>
            <a:r>
              <a:rPr lang="en-US" sz="3200" smtClean="0"/>
              <a:t>Special Education, Middle School Reading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457200" y="1905000"/>
          <a:ext cx="819785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1828800" y="3581400"/>
            <a:ext cx="0" cy="1676400"/>
          </a:xfrm>
          <a:prstGeom prst="line">
            <a:avLst/>
          </a:prstGeom>
          <a:noFill/>
          <a:ln w="38100" cap="sq">
            <a:solidFill>
              <a:srgbClr val="339966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5715000" y="2743200"/>
            <a:ext cx="0" cy="1143000"/>
          </a:xfrm>
          <a:prstGeom prst="line">
            <a:avLst/>
          </a:prstGeom>
          <a:noFill/>
          <a:ln w="38100" cap="sq">
            <a:solidFill>
              <a:srgbClr val="339966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981200" y="4191000"/>
            <a:ext cx="16764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339966"/>
                </a:solidFill>
              </a:rPr>
              <a:t>45.6 points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4267200" y="3352800"/>
            <a:ext cx="16002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339966"/>
                </a:solidFill>
              </a:rPr>
              <a:t>32.9 </a:t>
            </a:r>
            <a:r>
              <a:rPr lang="en-US" b="1" dirty="0">
                <a:solidFill>
                  <a:srgbClr val="339966"/>
                </a:solidFill>
              </a:rPr>
              <a:t>points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05000" y="274638"/>
            <a:ext cx="6781800" cy="1143000"/>
          </a:xfrm>
        </p:spPr>
        <p:txBody>
          <a:bodyPr/>
          <a:lstStyle/>
          <a:p>
            <a:r>
              <a:rPr lang="en-US" dirty="0" smtClean="0"/>
              <a:t>New Race Codes for 2011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Current Race Codes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American Indian/Alaskan</a:t>
            </a:r>
          </a:p>
          <a:p>
            <a:r>
              <a:rPr lang="en-US" dirty="0" smtClean="0"/>
              <a:t>Asian</a:t>
            </a:r>
          </a:p>
          <a:p>
            <a:r>
              <a:rPr lang="en-US" dirty="0" smtClean="0"/>
              <a:t>African American</a:t>
            </a:r>
          </a:p>
          <a:p>
            <a:r>
              <a:rPr lang="en-US" dirty="0" smtClean="0"/>
              <a:t>White</a:t>
            </a:r>
          </a:p>
          <a:p>
            <a:r>
              <a:rPr lang="en-US" dirty="0" smtClean="0"/>
              <a:t>Hispanic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New Race Codes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Hispanic/Latino</a:t>
            </a:r>
          </a:p>
          <a:p>
            <a:r>
              <a:rPr lang="en-US" dirty="0" smtClean="0"/>
              <a:t>American Indian/Alaskan</a:t>
            </a:r>
          </a:p>
          <a:p>
            <a:r>
              <a:rPr lang="en-US" dirty="0" smtClean="0"/>
              <a:t>Asian</a:t>
            </a:r>
          </a:p>
          <a:p>
            <a:r>
              <a:rPr lang="en-US" dirty="0" smtClean="0"/>
              <a:t>African American</a:t>
            </a:r>
          </a:p>
          <a:p>
            <a:r>
              <a:rPr lang="en-US" dirty="0" smtClean="0"/>
              <a:t>Native Hawaiian/Pacific Islander</a:t>
            </a:r>
          </a:p>
          <a:p>
            <a:r>
              <a:rPr lang="en-US" dirty="0" smtClean="0"/>
              <a:t>White</a:t>
            </a:r>
          </a:p>
          <a:p>
            <a:r>
              <a:rPr lang="en-US" dirty="0" smtClean="0"/>
              <a:t>Two or more races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2667000"/>
            <a:ext cx="6705600" cy="3733800"/>
          </a:xfrm>
        </p:spPr>
        <p:txBody>
          <a:bodyPr/>
          <a:lstStyle/>
          <a:p>
            <a:pPr eaLnBrk="1" hangingPunct="1"/>
            <a:r>
              <a:rPr lang="en-US" sz="3600" smtClean="0"/>
              <a:t>Adequate Yearly Progress</a:t>
            </a:r>
            <a:br>
              <a:rPr lang="en-US" sz="3600" smtClean="0"/>
            </a:br>
            <a:r>
              <a:rPr lang="en-US" sz="3600" smtClean="0"/>
              <a:t>(AYP) </a:t>
            </a:r>
            <a:br>
              <a:rPr lang="en-US" sz="3600" smtClean="0"/>
            </a:br>
            <a:r>
              <a:rPr lang="en-US" sz="3600" smtClean="0"/>
              <a:t>2010 Results</a:t>
            </a:r>
            <a:r>
              <a:rPr lang="en-US" sz="2500" smtClean="0"/>
              <a:t/>
            </a:r>
            <a:br>
              <a:rPr lang="en-US" sz="2500" smtClean="0"/>
            </a:br>
            <a:r>
              <a:rPr lang="en-US" sz="1700" smtClean="0"/>
              <a:t/>
            </a:r>
            <a:br>
              <a:rPr lang="en-US" sz="1700" smtClean="0"/>
            </a:br>
            <a:r>
              <a:rPr lang="en-US" sz="2200" smtClean="0"/>
              <a:t>Leslie Wilson, Assistant Superintendent </a:t>
            </a:r>
            <a:br>
              <a:rPr lang="en-US" sz="2200" smtClean="0"/>
            </a:br>
            <a:r>
              <a:rPr lang="en-US" sz="2200" smtClean="0"/>
              <a:t>Division of Accountability and Assessment</a:t>
            </a:r>
            <a:br>
              <a:rPr lang="en-US" sz="2200" smtClean="0"/>
            </a:br>
            <a:r>
              <a:rPr lang="en-US" sz="2200" smtClean="0"/>
              <a:t>July 20, 2010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1905000"/>
            <a:ext cx="6400800" cy="4397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Lucida Sans Unicode" pitchFamily="34" charset="0"/>
              </a:rPr>
              <a:t>State Board of Education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What is “AYP”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974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b="1" smtClean="0"/>
              <a:t>Adequate Yearly Progress – sufficient progress toward the goal of 100% proficient by 2014.</a:t>
            </a:r>
          </a:p>
          <a:p>
            <a:pPr eaLnBrk="1" hangingPunct="1">
              <a:spcBef>
                <a:spcPct val="0"/>
              </a:spcBef>
            </a:pPr>
            <a:r>
              <a:rPr lang="en-US" b="1" smtClean="0"/>
              <a:t>Determination of school success based on No Child Left Behind</a:t>
            </a:r>
          </a:p>
          <a:p>
            <a:pPr eaLnBrk="1" hangingPunct="1">
              <a:spcBef>
                <a:spcPct val="0"/>
              </a:spcBef>
            </a:pPr>
            <a:r>
              <a:rPr lang="en-US" b="1" smtClean="0"/>
              <a:t>Uses MSA results and attendance data</a:t>
            </a:r>
          </a:p>
          <a:p>
            <a:pPr eaLnBrk="1" hangingPunct="1">
              <a:spcBef>
                <a:spcPct val="0"/>
              </a:spcBef>
            </a:pPr>
            <a:r>
              <a:rPr lang="en-US" b="1" smtClean="0"/>
              <a:t>Schools must meet a yearly target (AMO)</a:t>
            </a:r>
          </a:p>
          <a:p>
            <a:pPr eaLnBrk="1" hangingPunct="1">
              <a:spcBef>
                <a:spcPct val="0"/>
              </a:spcBef>
            </a:pPr>
            <a:r>
              <a:rPr lang="en-US" b="1" smtClean="0"/>
              <a:t>Must meet target for each of 8 subgroups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Sample AYP Chart</a:t>
            </a:r>
          </a:p>
        </p:txBody>
      </p:sp>
      <p:pic>
        <p:nvPicPr>
          <p:cNvPr id="25603" name="Picture 5"/>
          <p:cNvPicPr>
            <a:picLocks noChangeAspect="1" noChangeArrowheads="1"/>
          </p:cNvPicPr>
          <p:nvPr/>
        </p:nvPicPr>
        <p:blipFill>
          <a:blip r:embed="rId3" cstate="print"/>
          <a:srcRect l="19531" t="20833" r="21094" b="9375"/>
          <a:stretch>
            <a:fillRect/>
          </a:stretch>
        </p:blipFill>
        <p:spPr bwMode="auto">
          <a:xfrm>
            <a:off x="1752600" y="1143000"/>
            <a:ext cx="5791200" cy="5562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5604" name="Rectangle 13"/>
          <p:cNvSpPr>
            <a:spLocks noChangeArrowheads="1"/>
          </p:cNvSpPr>
          <p:nvPr/>
        </p:nvSpPr>
        <p:spPr bwMode="auto">
          <a:xfrm>
            <a:off x="1752600" y="2133600"/>
            <a:ext cx="1143000" cy="152400"/>
          </a:xfrm>
          <a:prstGeom prst="rect">
            <a:avLst/>
          </a:prstGeom>
          <a:solidFill>
            <a:srgbClr val="3366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Rectangle 15"/>
          <p:cNvSpPr>
            <a:spLocks noChangeArrowheads="1"/>
          </p:cNvSpPr>
          <p:nvPr/>
        </p:nvSpPr>
        <p:spPr bwMode="auto">
          <a:xfrm>
            <a:off x="3581400" y="2133600"/>
            <a:ext cx="1752600" cy="152400"/>
          </a:xfrm>
          <a:prstGeom prst="rect">
            <a:avLst/>
          </a:prstGeom>
          <a:solidFill>
            <a:srgbClr val="3366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Rectangle 16"/>
          <p:cNvSpPr>
            <a:spLocks noChangeArrowheads="1"/>
          </p:cNvSpPr>
          <p:nvPr/>
        </p:nvSpPr>
        <p:spPr bwMode="auto">
          <a:xfrm>
            <a:off x="6248400" y="2133600"/>
            <a:ext cx="381000" cy="152400"/>
          </a:xfrm>
          <a:prstGeom prst="rect">
            <a:avLst/>
          </a:prstGeom>
          <a:solidFill>
            <a:srgbClr val="3366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52600" y="2514600"/>
            <a:ext cx="990600" cy="30777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2">
                    <a:lumMod val="10000"/>
                  </a:schemeClr>
                </a:solidFill>
              </a:rPr>
              <a:t>2010 AYP</a:t>
            </a:r>
            <a:endParaRPr lang="en-US" sz="1400" dirty="0">
              <a:solidFill>
                <a:schemeClr val="accent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Challenges to Achieving AYP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974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b="1" dirty="0" smtClean="0"/>
              <a:t>Target rises each year</a:t>
            </a:r>
          </a:p>
          <a:p>
            <a:pPr eaLnBrk="1" hangingPunct="1">
              <a:spcBef>
                <a:spcPct val="0"/>
              </a:spcBef>
            </a:pPr>
            <a:r>
              <a:rPr lang="en-US" b="1" dirty="0" smtClean="0"/>
              <a:t>Confidence interval shrinks each year</a:t>
            </a:r>
          </a:p>
          <a:p>
            <a:pPr eaLnBrk="1" hangingPunct="1">
              <a:spcBef>
                <a:spcPct val="0"/>
              </a:spcBef>
            </a:pPr>
            <a:r>
              <a:rPr lang="en-US" b="1" dirty="0" smtClean="0"/>
              <a:t>All subgroups must achieve targets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dirty="0" smtClean="0"/>
              <a:t>Subgroups with 5 students or more counted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dirty="0" smtClean="0"/>
              <a:t>In 2011 we will have 10 subgroups instead of the 8 we have had in the past </a:t>
            </a:r>
          </a:p>
          <a:p>
            <a:pPr eaLnBrk="1" hangingPunct="1">
              <a:spcBef>
                <a:spcPct val="0"/>
              </a:spcBef>
            </a:pPr>
            <a:r>
              <a:rPr lang="en-US" b="1" dirty="0" smtClean="0"/>
              <a:t>Students receiving special services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dirty="0" smtClean="0"/>
              <a:t>Challenged to achieve targets</a:t>
            </a:r>
          </a:p>
          <a:p>
            <a:pPr eaLnBrk="1" hangingPunct="1">
              <a:spcBef>
                <a:spcPct val="0"/>
              </a:spcBef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 AYP Breakdown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905000"/>
          <a:ext cx="8229600" cy="3337560"/>
        </p:xfrm>
        <a:graphic>
          <a:graphicData uri="http://schemas.openxmlformats.org/drawingml/2006/table">
            <a:tbl>
              <a:tblPr firstRow="1" firstCol="1" lastRow="1" bandRow="1">
                <a:tableStyleId>{5C22544A-7EE6-4342-B048-85BDC9FD1C3A}</a:tableStyleId>
              </a:tblPr>
              <a:tblGrid>
                <a:gridCol w="3581400"/>
                <a:gridCol w="2362200"/>
                <a:gridCol w="228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AYP Category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 *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Met AYP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783</a:t>
                      </a:r>
                      <a:endParaRPr lang="en-US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69.9</a:t>
                      </a:r>
                      <a:endParaRPr lang="en-US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In School Improvement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1.7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Exit School</a:t>
                      </a:r>
                      <a:r>
                        <a:rPr lang="en-US" baseline="0" dirty="0" smtClean="0"/>
                        <a:t> Improvement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Not Met</a:t>
                      </a:r>
                      <a:r>
                        <a:rPr lang="en-US" baseline="0" dirty="0" smtClean="0"/>
                        <a:t> AYP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337</a:t>
                      </a:r>
                      <a:endParaRPr lang="en-US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30.1</a:t>
                      </a:r>
                      <a:endParaRPr lang="en-US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Local Attention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16.2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School Improvement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13.9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57912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Percentage is of total number of schools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AYP Results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458200" cy="5026025"/>
          </a:xfrm>
        </p:spPr>
        <p:txBody>
          <a:bodyPr/>
          <a:lstStyle/>
          <a:p>
            <a:pPr eaLnBrk="1" hangingPunct="1"/>
            <a:r>
              <a:rPr lang="en-US" dirty="0" smtClean="0"/>
              <a:t>10 schools exit School Improvement</a:t>
            </a:r>
          </a:p>
          <a:p>
            <a:pPr eaLnBrk="1" hangingPunct="1"/>
            <a:r>
              <a:rPr lang="en-US" dirty="0" smtClean="0"/>
              <a:t>175 schools currently in Sch. Improvement</a:t>
            </a:r>
          </a:p>
          <a:p>
            <a:pPr lvl="1" eaLnBrk="1" hangingPunct="1"/>
            <a:r>
              <a:rPr lang="en-US" dirty="0" smtClean="0"/>
              <a:t>17 more than 2009</a:t>
            </a:r>
          </a:p>
          <a:p>
            <a:pPr eaLnBrk="1" hangingPunct="1"/>
            <a:r>
              <a:rPr lang="en-US" dirty="0" smtClean="0"/>
              <a:t>119 of the 136 schools (88%) that missed last year did not enter school improvement</a:t>
            </a:r>
          </a:p>
          <a:p>
            <a:pPr eaLnBrk="1" hangingPunct="1"/>
            <a:r>
              <a:rPr lang="en-US" dirty="0" smtClean="0"/>
              <a:t>181 schools missed AYP for the first time</a:t>
            </a:r>
          </a:p>
          <a:p>
            <a:pPr eaLnBrk="1" hangingPunct="1"/>
            <a:r>
              <a:rPr lang="en-US" dirty="0" smtClean="0"/>
              <a:t>Special education subgroups account for 77 percent of schools not meeting AYP because of only one subgroup.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School Improvement Categories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762000" y="5334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endParaRPr lang="en-US" sz="3600" b="1">
              <a:solidFill>
                <a:srgbClr val="336699"/>
              </a:solidFill>
              <a:latin typeface="Century Gothic" pitchFamily="34" charset="0"/>
            </a:endParaRPr>
          </a:p>
        </p:txBody>
      </p:sp>
      <p:graphicFrame>
        <p:nvGraphicFramePr>
          <p:cNvPr id="511009" name="Group 33"/>
          <p:cNvGraphicFramePr>
            <a:graphicFrameLocks noGrp="1"/>
          </p:cNvGraphicFramePr>
          <p:nvPr/>
        </p:nvGraphicFramePr>
        <p:xfrm>
          <a:off x="533400" y="1905000"/>
          <a:ext cx="7696200" cy="3869373"/>
        </p:xfrm>
        <a:graphic>
          <a:graphicData uri="http://schemas.openxmlformats.org/drawingml/2006/table">
            <a:tbl>
              <a:tblPr/>
              <a:tblGrid>
                <a:gridCol w="2590800"/>
                <a:gridCol w="2316163"/>
                <a:gridCol w="2789237"/>
              </a:tblGrid>
              <a:tr h="6286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STAGES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PATHWAYS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40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Comprehensive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Needs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Pathway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Focused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Needs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Pathway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069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Developing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Stage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Failing: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-All students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-3+ subgroups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Failing: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-1 to 2 subgroups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Palatino Linotype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Priority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Stage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 MSA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40225"/>
          </a:xfrm>
        </p:spPr>
        <p:txBody>
          <a:bodyPr/>
          <a:lstStyle/>
          <a:p>
            <a:r>
              <a:rPr lang="en-US" dirty="0" smtClean="0"/>
              <a:t>Continued progress</a:t>
            </a:r>
          </a:p>
          <a:p>
            <a:r>
              <a:rPr lang="en-US" dirty="0" smtClean="0"/>
              <a:t>Many LEAs maintaining high performance</a:t>
            </a:r>
          </a:p>
          <a:p>
            <a:r>
              <a:rPr lang="en-US" dirty="0" smtClean="0"/>
              <a:t>Increments of improvement are smaller</a:t>
            </a:r>
          </a:p>
          <a:p>
            <a:r>
              <a:rPr lang="en-US" dirty="0" smtClean="0"/>
              <a:t>Historically lower-performing subgroups continue to make good progress. 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School Improvement Categories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endParaRPr lang="en-US" sz="3600" b="1">
              <a:solidFill>
                <a:srgbClr val="336699"/>
              </a:solidFill>
              <a:latin typeface="Century Gothic" pitchFamily="34" charset="0"/>
            </a:endParaRPr>
          </a:p>
        </p:txBody>
      </p:sp>
      <p:graphicFrame>
        <p:nvGraphicFramePr>
          <p:cNvPr id="512030" name="Group 30"/>
          <p:cNvGraphicFramePr>
            <a:graphicFrameLocks noGrp="1"/>
          </p:cNvGraphicFramePr>
          <p:nvPr/>
        </p:nvGraphicFramePr>
        <p:xfrm>
          <a:off x="533400" y="1905000"/>
          <a:ext cx="7693025" cy="3840798"/>
        </p:xfrm>
        <a:graphic>
          <a:graphicData uri="http://schemas.openxmlformats.org/drawingml/2006/table">
            <a:tbl>
              <a:tblPr/>
              <a:tblGrid>
                <a:gridCol w="2563813"/>
                <a:gridCol w="2565400"/>
                <a:gridCol w="2563812"/>
              </a:tblGrid>
              <a:tr h="5207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STAGES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PATHWAYS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07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Comprehensive Needs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Pathway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Focused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Needs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Pathway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095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Developing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Stage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Schools enter after not achieving AYP two times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Schools enter after not achieving AYP two 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096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Priority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Stage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Schools enter when AYP failed fifth time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Schools enter when AYP failed fifth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Schools in Improvement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endParaRPr lang="en-US" sz="3600" b="1">
              <a:solidFill>
                <a:srgbClr val="336699"/>
              </a:solidFill>
              <a:latin typeface="Century Gothic" pitchFamily="34" charset="0"/>
            </a:endParaRPr>
          </a:p>
        </p:txBody>
      </p:sp>
      <p:graphicFrame>
        <p:nvGraphicFramePr>
          <p:cNvPr id="528416" name="Group 32"/>
          <p:cNvGraphicFramePr>
            <a:graphicFrameLocks noGrp="1"/>
          </p:cNvGraphicFramePr>
          <p:nvPr/>
        </p:nvGraphicFramePr>
        <p:xfrm>
          <a:off x="533400" y="1981200"/>
          <a:ext cx="7693025" cy="3840798"/>
        </p:xfrm>
        <a:graphic>
          <a:graphicData uri="http://schemas.openxmlformats.org/drawingml/2006/table">
            <a:tbl>
              <a:tblPr/>
              <a:tblGrid>
                <a:gridCol w="2563813"/>
                <a:gridCol w="2565400"/>
                <a:gridCol w="2563812"/>
              </a:tblGrid>
              <a:tr h="5207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STAGES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PATHWAYS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07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Comprehensive Needs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Pathway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Focused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Needs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Pathway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095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Developing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Stage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2009 - 41 schools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2010 – 78 schools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2009 - 37 schools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2010 – 22 schools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096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Priority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Stage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2009 - 71 schools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2010 – 73 schools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2009 - 8 schools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2010 – 2 schools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Summary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974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3000" dirty="0" smtClean="0"/>
              <a:t>Student performance continues to improve</a:t>
            </a:r>
            <a:r>
              <a:rPr lang="en-US" dirty="0" smtClean="0"/>
              <a:t>, </a:t>
            </a:r>
          </a:p>
          <a:p>
            <a:pPr lvl="1" eaLnBrk="1" hangingPunct="1">
              <a:spcBef>
                <a:spcPct val="0"/>
              </a:spcBef>
            </a:pPr>
            <a:r>
              <a:rPr lang="en-US" dirty="0" smtClean="0"/>
              <a:t>gains not as dramatic as LEAs maintain high scores</a:t>
            </a:r>
          </a:p>
          <a:p>
            <a:pPr eaLnBrk="1" hangingPunct="1">
              <a:spcBef>
                <a:spcPct val="0"/>
              </a:spcBef>
            </a:pPr>
            <a:r>
              <a:rPr lang="en-US" sz="3000" dirty="0" smtClean="0"/>
              <a:t>Achievement gaps continue closing</a:t>
            </a:r>
          </a:p>
          <a:p>
            <a:pPr lvl="1" eaLnBrk="1" hangingPunct="1">
              <a:spcBef>
                <a:spcPct val="0"/>
              </a:spcBef>
            </a:pPr>
            <a:r>
              <a:rPr lang="en-US" dirty="0" smtClean="0"/>
              <a:t> students receiving services still have challenges</a:t>
            </a:r>
          </a:p>
          <a:p>
            <a:pPr eaLnBrk="1" hangingPunct="1">
              <a:spcBef>
                <a:spcPct val="0"/>
              </a:spcBef>
            </a:pPr>
            <a:r>
              <a:rPr lang="en-US" sz="3000" dirty="0" smtClean="0"/>
              <a:t>Local attention works</a:t>
            </a:r>
          </a:p>
          <a:p>
            <a:pPr eaLnBrk="1" hangingPunct="1">
              <a:spcBef>
                <a:spcPct val="0"/>
              </a:spcBef>
            </a:pPr>
            <a:r>
              <a:rPr lang="en-US" sz="3000" dirty="0" smtClean="0"/>
              <a:t>Evidence of more schools not meeting AYP</a:t>
            </a:r>
            <a:r>
              <a:rPr lang="en-US" dirty="0" smtClean="0"/>
              <a:t> </a:t>
            </a:r>
          </a:p>
          <a:p>
            <a:pPr lvl="1" eaLnBrk="1" hangingPunct="1">
              <a:spcBef>
                <a:spcPct val="0"/>
              </a:spcBef>
            </a:pPr>
            <a:r>
              <a:rPr lang="en-US" dirty="0" smtClean="0"/>
              <a:t>often because of special education subgroups only.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457200"/>
            <a:ext cx="6934200" cy="1066800"/>
          </a:xfrm>
        </p:spPr>
        <p:txBody>
          <a:bodyPr/>
          <a:lstStyle/>
          <a:p>
            <a:pPr eaLnBrk="1" hangingPunct="1"/>
            <a:r>
              <a:rPr lang="en-US" sz="3200" smtClean="0"/>
              <a:t>Vision for the Future: </a:t>
            </a:r>
            <a:br>
              <a:rPr lang="en-US" sz="3200" smtClean="0"/>
            </a:br>
            <a:r>
              <a:rPr lang="en-US" sz="3200" smtClean="0"/>
              <a:t>Common Core Standards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645025"/>
          </a:xfrm>
        </p:spPr>
        <p:txBody>
          <a:bodyPr/>
          <a:lstStyle/>
          <a:p>
            <a:pPr eaLnBrk="1" hangingPunct="1"/>
            <a:r>
              <a:rPr lang="en-US" sz="2800" dirty="0" smtClean="0"/>
              <a:t>Md. has adopted the Common Core Standards and is a governing state in their consortium to develop a national assessment</a:t>
            </a:r>
          </a:p>
          <a:p>
            <a:pPr lvl="1" eaLnBrk="1" hangingPunct="1"/>
            <a:r>
              <a:rPr lang="en-US" sz="2400" dirty="0" smtClean="0"/>
              <a:t>Allow valid comparison among states</a:t>
            </a:r>
          </a:p>
          <a:p>
            <a:pPr lvl="1" eaLnBrk="1" hangingPunct="1"/>
            <a:r>
              <a:rPr lang="en-US" sz="2400" dirty="0" smtClean="0"/>
              <a:t>Ensure students are college or work ready</a:t>
            </a:r>
          </a:p>
          <a:p>
            <a:pPr lvl="1" eaLnBrk="1" hangingPunct="1"/>
            <a:r>
              <a:rPr lang="en-US" sz="2400" dirty="0" smtClean="0"/>
              <a:t>Ensure competitiveness in a global economy</a:t>
            </a:r>
          </a:p>
          <a:p>
            <a:pPr eaLnBrk="1" hangingPunct="1"/>
            <a:r>
              <a:rPr lang="en-US" sz="2800" dirty="0" smtClean="0"/>
              <a:t>Will transition to Common Core Standards curriculum </a:t>
            </a:r>
          </a:p>
          <a:p>
            <a:pPr eaLnBrk="1" hangingPunct="1"/>
            <a:r>
              <a:rPr lang="en-US" sz="2800" dirty="0" smtClean="0"/>
              <a:t>Expect to implement new tests in 2014-2015</a:t>
            </a:r>
          </a:p>
          <a:p>
            <a:pPr eaLnBrk="1" hangingPunct="1"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2667000"/>
            <a:ext cx="6705600" cy="3733800"/>
          </a:xfrm>
        </p:spPr>
        <p:txBody>
          <a:bodyPr/>
          <a:lstStyle/>
          <a:p>
            <a:pPr eaLnBrk="1" hangingPunct="1"/>
            <a:r>
              <a:rPr lang="en-US" sz="3600" smtClean="0">
                <a:latin typeface="Palatino Linotype" pitchFamily="18" charset="0"/>
              </a:rPr>
              <a:t>Questions and Discussion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1905000"/>
            <a:ext cx="6400800" cy="4397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Lucida Sans Unicode" pitchFamily="34" charset="0"/>
              </a:rPr>
              <a:t>State Board of Education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 of Performance of LEAs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09800"/>
          <a:ext cx="8229600" cy="3235960"/>
        </p:xfrm>
        <a:graphic>
          <a:graphicData uri="http://schemas.openxmlformats.org/drawingml/2006/table">
            <a:tbl>
              <a:tblPr firstRow="1" firstCol="1" lastCol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Content and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80-84.9%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85-89.9%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 and Above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80 and Above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Elementary</a:t>
                      </a:r>
                      <a:endParaRPr 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Reading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Mathematics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Middle</a:t>
                      </a:r>
                      <a:endParaRPr 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Reading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Mathematics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16002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Number of LEAs with MSA Proficient/Advanced Scores in Upper Score Ranges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Third-Grade Cohorts</a:t>
            </a: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152400" y="1679575"/>
          <a:ext cx="4413250" cy="4779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04800" y="1066800"/>
            <a:ext cx="373380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chemeClr val="accent1"/>
                </a:solidFill>
              </a:rPr>
              <a:t>Reading </a:t>
            </a:r>
          </a:p>
          <a:p>
            <a:pPr algn="ctr"/>
            <a:r>
              <a:rPr lang="en-US" b="1">
                <a:solidFill>
                  <a:schemeClr val="accent1"/>
                </a:solidFill>
              </a:rPr>
              <a:t>% Proficient + Advanced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4648200" y="990600"/>
            <a:ext cx="373380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009999"/>
                </a:solidFill>
              </a:rPr>
              <a:t>Math </a:t>
            </a:r>
          </a:p>
          <a:p>
            <a:pPr algn="ctr"/>
            <a:r>
              <a:rPr lang="en-US" b="1">
                <a:solidFill>
                  <a:srgbClr val="009999"/>
                </a:solidFill>
              </a:rPr>
              <a:t>% Proficient + Advanced</a:t>
            </a:r>
          </a:p>
        </p:txBody>
      </p:sp>
      <p:graphicFrame>
        <p:nvGraphicFramePr>
          <p:cNvPr id="8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4579938" y="1692275"/>
          <a:ext cx="4405832" cy="4784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>
          <a:xfrm>
            <a:off x="1752600" y="457200"/>
            <a:ext cx="7239000" cy="533400"/>
          </a:xfrm>
        </p:spPr>
        <p:txBody>
          <a:bodyPr/>
          <a:lstStyle/>
          <a:p>
            <a:pPr eaLnBrk="1" hangingPunct="1"/>
            <a:r>
              <a:rPr lang="en-US" sz="2800" smtClean="0"/>
              <a:t>Early Learning Foundations for Success</a:t>
            </a:r>
          </a:p>
        </p:txBody>
      </p:sp>
      <p:graphicFrame>
        <p:nvGraphicFramePr>
          <p:cNvPr id="517171" name="Group 51"/>
          <p:cNvGraphicFramePr>
            <a:graphicFrameLocks noGrp="1"/>
          </p:cNvGraphicFramePr>
          <p:nvPr/>
        </p:nvGraphicFramePr>
        <p:xfrm>
          <a:off x="381000" y="1219200"/>
          <a:ext cx="8255000" cy="4927283"/>
        </p:xfrm>
        <a:graphic>
          <a:graphicData uri="http://schemas.openxmlformats.org/drawingml/2006/table">
            <a:tbl>
              <a:tblPr/>
              <a:tblGrid>
                <a:gridCol w="574675"/>
                <a:gridCol w="5318125"/>
                <a:gridCol w="1185863"/>
                <a:gridCol w="117633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Third Grade MSA Results </a:t>
                      </a: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(proficient or better)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Reading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58.1%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84.0%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25098"/>
                      </a:srgbClr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5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Mathematics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5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65.1%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5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86.0%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56862"/>
                      </a:srgbClr>
                    </a:solidFill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Readiness Programs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14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Pre-kindergarten for 4-year olds from “</a:t>
                      </a:r>
                      <a:r>
                        <a:rPr kumimoji="0" lang="en-US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economically disadvantaged backgrounds</a:t>
                      </a: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4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Limited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4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4F3"/>
                    </a:solidFill>
                  </a:tcPr>
                </a:tc>
              </a:tr>
              <a:tr h="3714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Kindergarten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B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Half-day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B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Full-day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BE2"/>
                    </a:solidFill>
                  </a:tcPr>
                </a:tc>
              </a:tr>
              <a:tr h="3714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All Early Learning Programs coordinated by MSDE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4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4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4F3"/>
                    </a:solidFill>
                  </a:tcPr>
                </a:tc>
              </a:tr>
              <a:tr h="3714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Prepared to Enter First Grade Ready to Learn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(Maryland Model for School Readiness)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B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52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% ready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B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78% ready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BE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>
          <a:xfrm>
            <a:off x="1752600" y="488950"/>
            <a:ext cx="7239000" cy="1035050"/>
          </a:xfrm>
        </p:spPr>
        <p:txBody>
          <a:bodyPr/>
          <a:lstStyle/>
          <a:p>
            <a:pPr eaLnBrk="1" hangingPunct="1"/>
            <a:r>
              <a:rPr lang="en-US" sz="2800" smtClean="0"/>
              <a:t>State Curriculum Assures Continuity</a:t>
            </a:r>
            <a:br>
              <a:rPr lang="en-US" sz="2800" smtClean="0"/>
            </a:br>
            <a:r>
              <a:rPr lang="en-US" sz="2000" i="1" smtClean="0"/>
              <a:t>Statewide K-12 Curriculum Standards</a:t>
            </a:r>
          </a:p>
        </p:txBody>
      </p:sp>
      <p:graphicFrame>
        <p:nvGraphicFramePr>
          <p:cNvPr id="521266" name="Group 50"/>
          <p:cNvGraphicFramePr>
            <a:graphicFrameLocks noGrp="1"/>
          </p:cNvGraphicFramePr>
          <p:nvPr/>
        </p:nvGraphicFramePr>
        <p:xfrm>
          <a:off x="381000" y="1524000"/>
          <a:ext cx="8255000" cy="4194810"/>
        </p:xfrm>
        <a:graphic>
          <a:graphicData uri="http://schemas.openxmlformats.org/drawingml/2006/table">
            <a:tbl>
              <a:tblPr/>
              <a:tblGrid>
                <a:gridCol w="457200"/>
                <a:gridCol w="182563"/>
                <a:gridCol w="5253037"/>
                <a:gridCol w="1185863"/>
                <a:gridCol w="1176337"/>
              </a:tblGrid>
              <a:tr h="3714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Third Grade MSA Results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(proficient or better)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25098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Reading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58.1%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84.0%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25098"/>
                      </a:srgbClr>
                    </a:solidFill>
                  </a:tcPr>
                </a:tc>
              </a:tr>
              <a:tr h="3714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56862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Mathematics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5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65.1%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5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86.0%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56862"/>
                      </a:srgbClr>
                    </a:solidFill>
                  </a:tcPr>
                </a:tc>
              </a:tr>
              <a:tr h="1682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03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     </a:t>
                      </a:r>
                      <a:r>
                        <a:rPr kumimoji="0" lang="en-US" sz="22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Cumulative Impact of State Curriculum 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     </a:t>
                      </a:r>
                      <a:r>
                        <a:rPr kumimoji="0" lang="en-US" sz="22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Teaching and Learning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4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Grades students experiencing instructional continuity with State Curriculum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4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4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K-3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4F3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BE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Teachers Experienced with State Curriculum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B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1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B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8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BE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 idx="4294967295"/>
          </p:nvPr>
        </p:nvSpPr>
        <p:spPr>
          <a:xfrm>
            <a:off x="1752600" y="415925"/>
            <a:ext cx="7239000" cy="727075"/>
          </a:xfrm>
        </p:spPr>
        <p:txBody>
          <a:bodyPr/>
          <a:lstStyle/>
          <a:p>
            <a:pPr eaLnBrk="1" hangingPunct="1">
              <a:lnSpc>
                <a:spcPts val="3600"/>
              </a:lnSpc>
            </a:pPr>
            <a:r>
              <a:rPr lang="en-US" sz="3000" smtClean="0"/>
              <a:t>Bridge to Excellence (BTE)</a:t>
            </a:r>
            <a:endParaRPr lang="en-US" sz="2000" smtClean="0"/>
          </a:p>
        </p:txBody>
      </p:sp>
      <p:graphicFrame>
        <p:nvGraphicFramePr>
          <p:cNvPr id="523305" name="Group 41"/>
          <p:cNvGraphicFramePr>
            <a:graphicFrameLocks noGrp="1"/>
          </p:cNvGraphicFramePr>
          <p:nvPr/>
        </p:nvGraphicFramePr>
        <p:xfrm>
          <a:off x="381000" y="1493838"/>
          <a:ext cx="8229600" cy="3718560"/>
        </p:xfrm>
        <a:graphic>
          <a:graphicData uri="http://schemas.openxmlformats.org/drawingml/2006/table">
            <a:tbl>
              <a:tblPr/>
              <a:tblGrid>
                <a:gridCol w="549275"/>
                <a:gridCol w="5318125"/>
                <a:gridCol w="1185863"/>
                <a:gridCol w="117633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Third Grade MSA Results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(proficient or better)</a:t>
                      </a: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Reading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25098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58.1%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84.0%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25098"/>
                      </a:srgbClr>
                    </a:solidFill>
                  </a:tcPr>
                </a:tc>
              </a:tr>
              <a:tr h="3714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Mathematics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56862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65.1%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5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86.0%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56862"/>
                      </a:srgbClr>
                    </a:solidFill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Cumulative Impact of Bridge to Excellence on Teaching and Learning</a:t>
                      </a: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14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State Education Aid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4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$ 2.5 </a:t>
                      </a:r>
                      <a:r>
                        <a:rPr kumimoji="0" lang="en-U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bil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4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kumimoji="0" lang="en-US" sz="2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4.6 </a:t>
                      </a:r>
                      <a:r>
                        <a:rPr kumimoji="0" lang="en-U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bil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4F3"/>
                    </a:solidFill>
                  </a:tcPr>
                </a:tc>
              </a:tr>
              <a:tr h="3714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Local School System Master Plans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B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1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B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8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BE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 idx="4294967295"/>
          </p:nvPr>
        </p:nvSpPr>
        <p:spPr>
          <a:xfrm>
            <a:off x="1752600" y="415925"/>
            <a:ext cx="7239000" cy="727075"/>
          </a:xfrm>
        </p:spPr>
        <p:txBody>
          <a:bodyPr/>
          <a:lstStyle/>
          <a:p>
            <a:pPr eaLnBrk="1" hangingPunct="1">
              <a:lnSpc>
                <a:spcPts val="3600"/>
              </a:lnSpc>
            </a:pPr>
            <a:r>
              <a:rPr lang="en-US" sz="3000" smtClean="0"/>
              <a:t>Highly Qualified Teachers (HQT)</a:t>
            </a:r>
            <a:endParaRPr lang="en-US" sz="2000" smtClean="0"/>
          </a:p>
        </p:txBody>
      </p:sp>
      <p:graphicFrame>
        <p:nvGraphicFramePr>
          <p:cNvPr id="525367" name="Group 55"/>
          <p:cNvGraphicFramePr>
            <a:graphicFrameLocks noGrp="1"/>
          </p:cNvGraphicFramePr>
          <p:nvPr/>
        </p:nvGraphicFramePr>
        <p:xfrm>
          <a:off x="381000" y="1493838"/>
          <a:ext cx="8229600" cy="3931920"/>
        </p:xfrm>
        <a:graphic>
          <a:graphicData uri="http://schemas.openxmlformats.org/drawingml/2006/table">
            <a:tbl>
              <a:tblPr/>
              <a:tblGrid>
                <a:gridCol w="990600"/>
                <a:gridCol w="4876800"/>
                <a:gridCol w="1185863"/>
                <a:gridCol w="117633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Third Grade MSA Results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(proficient or better)</a:t>
                      </a: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Reading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71.0%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84.0%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25098"/>
                      </a:srgbClr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5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Mathematics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5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72.2%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5686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86.0%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56862"/>
                      </a:srgbClr>
                    </a:solidFill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2004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2009*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1682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Classes Taught by Highly Qualified Teachers (HQT)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B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4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All Classes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4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66.9%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4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88.5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4F3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0E3F9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4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Elementary – High Poverty Schools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4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46.6%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4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79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4F3"/>
                    </a:solidFill>
                  </a:tcPr>
                </a:tc>
              </a:tr>
              <a:tr h="3714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New Nationally Board Certified Teachers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B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3F96"/>
                          </a:solidFill>
                          <a:effectLst/>
                          <a:latin typeface="Calibri" pitchFamily="34" charset="0"/>
                        </a:rPr>
                        <a:t>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B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BE2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1000" y="58674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2010 data not comparable – USDE changed calculation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01_1">
  <a:themeElements>
    <a:clrScheme name="ms01_1 3">
      <a:dk1>
        <a:srgbClr val="0E3F96"/>
      </a:dk1>
      <a:lt1>
        <a:srgbClr val="FFFFFF"/>
      </a:lt1>
      <a:dk2>
        <a:srgbClr val="FFFFFF"/>
      </a:dk2>
      <a:lt2>
        <a:srgbClr val="B2B2B2"/>
      </a:lt2>
      <a:accent1>
        <a:srgbClr val="306FCC"/>
      </a:accent1>
      <a:accent2>
        <a:srgbClr val="99CCFF"/>
      </a:accent2>
      <a:accent3>
        <a:srgbClr val="FFFFFF"/>
      </a:accent3>
      <a:accent4>
        <a:srgbClr val="0A347F"/>
      </a:accent4>
      <a:accent5>
        <a:srgbClr val="ADBBE2"/>
      </a:accent5>
      <a:accent6>
        <a:srgbClr val="8AB9E7"/>
      </a:accent6>
      <a:hlink>
        <a:srgbClr val="25A2AF"/>
      </a:hlink>
      <a:folHlink>
        <a:srgbClr val="6666FF"/>
      </a:folHlink>
    </a:clrScheme>
    <a:fontScheme name="ms01_1">
      <a:majorFont>
        <a:latin typeface="Century Gothic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s01_1 1">
        <a:dk1>
          <a:srgbClr val="808080"/>
        </a:dk1>
        <a:lt1>
          <a:srgbClr val="FFFFFF"/>
        </a:lt1>
        <a:dk2>
          <a:srgbClr val="FFFFFF"/>
        </a:dk2>
        <a:lt2>
          <a:srgbClr val="B2B2B2"/>
        </a:lt2>
        <a:accent1>
          <a:srgbClr val="058089"/>
        </a:accent1>
        <a:accent2>
          <a:srgbClr val="66BE0E"/>
        </a:accent2>
        <a:accent3>
          <a:srgbClr val="FFFFFF"/>
        </a:accent3>
        <a:accent4>
          <a:srgbClr val="6C6C6C"/>
        </a:accent4>
        <a:accent5>
          <a:srgbClr val="AAC0C4"/>
        </a:accent5>
        <a:accent6>
          <a:srgbClr val="5CAC0C"/>
        </a:accent6>
        <a:hlink>
          <a:srgbClr val="2CA9D0"/>
        </a:hlink>
        <a:folHlink>
          <a:srgbClr val="4841D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01_1 2">
        <a:dk1>
          <a:srgbClr val="1D528D"/>
        </a:dk1>
        <a:lt1>
          <a:srgbClr val="FFFFFF"/>
        </a:lt1>
        <a:dk2>
          <a:srgbClr val="FFFFFF"/>
        </a:dk2>
        <a:lt2>
          <a:srgbClr val="CACACA"/>
        </a:lt2>
        <a:accent1>
          <a:srgbClr val="0099CC"/>
        </a:accent1>
        <a:accent2>
          <a:srgbClr val="8BC84E"/>
        </a:accent2>
        <a:accent3>
          <a:srgbClr val="FFFFFF"/>
        </a:accent3>
        <a:accent4>
          <a:srgbClr val="174578"/>
        </a:accent4>
        <a:accent5>
          <a:srgbClr val="AACAE2"/>
        </a:accent5>
        <a:accent6>
          <a:srgbClr val="7DB546"/>
        </a:accent6>
        <a:hlink>
          <a:srgbClr val="6E81E0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01_1 3">
        <a:dk1>
          <a:srgbClr val="0E3F96"/>
        </a:dk1>
        <a:lt1>
          <a:srgbClr val="FFFFFF"/>
        </a:lt1>
        <a:dk2>
          <a:srgbClr val="FFFFFF"/>
        </a:dk2>
        <a:lt2>
          <a:srgbClr val="B2B2B2"/>
        </a:lt2>
        <a:accent1>
          <a:srgbClr val="306FCC"/>
        </a:accent1>
        <a:accent2>
          <a:srgbClr val="99CCFF"/>
        </a:accent2>
        <a:accent3>
          <a:srgbClr val="FFFFFF"/>
        </a:accent3>
        <a:accent4>
          <a:srgbClr val="0A347F"/>
        </a:accent4>
        <a:accent5>
          <a:srgbClr val="ADBBE2"/>
        </a:accent5>
        <a:accent6>
          <a:srgbClr val="8AB9E7"/>
        </a:accent6>
        <a:hlink>
          <a:srgbClr val="25A2AF"/>
        </a:hlink>
        <a:folHlink>
          <a:srgbClr val="66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s01_1 3">
    <a:dk1>
      <a:srgbClr val="0E3F96"/>
    </a:dk1>
    <a:lt1>
      <a:srgbClr val="FFFFFF"/>
    </a:lt1>
    <a:dk2>
      <a:srgbClr val="FFFFFF"/>
    </a:dk2>
    <a:lt2>
      <a:srgbClr val="B2B2B2"/>
    </a:lt2>
    <a:accent1>
      <a:srgbClr val="306FCC"/>
    </a:accent1>
    <a:accent2>
      <a:srgbClr val="99CCFF"/>
    </a:accent2>
    <a:accent3>
      <a:srgbClr val="FFFFFF"/>
    </a:accent3>
    <a:accent4>
      <a:srgbClr val="0A347F"/>
    </a:accent4>
    <a:accent5>
      <a:srgbClr val="ADBBE2"/>
    </a:accent5>
    <a:accent6>
      <a:srgbClr val="8AB9E7"/>
    </a:accent6>
    <a:hlink>
      <a:srgbClr val="25A2AF"/>
    </a:hlink>
    <a:folHlink>
      <a:srgbClr val="6666FF"/>
    </a:folHlink>
  </a:clrScheme>
  <a:fontScheme name="ms01_1">
    <a:majorFont>
      <a:latin typeface="Century Gothic"/>
      <a:ea typeface=""/>
      <a:cs typeface=""/>
    </a:majorFont>
    <a:minorFont>
      <a:latin typeface="Palatino Linotype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ms01_1 3">
    <a:dk1>
      <a:srgbClr val="0E3F96"/>
    </a:dk1>
    <a:lt1>
      <a:srgbClr val="FFFFFF"/>
    </a:lt1>
    <a:dk2>
      <a:srgbClr val="FFFFFF"/>
    </a:dk2>
    <a:lt2>
      <a:srgbClr val="B2B2B2"/>
    </a:lt2>
    <a:accent1>
      <a:srgbClr val="306FCC"/>
    </a:accent1>
    <a:accent2>
      <a:srgbClr val="99CCFF"/>
    </a:accent2>
    <a:accent3>
      <a:srgbClr val="FFFFFF"/>
    </a:accent3>
    <a:accent4>
      <a:srgbClr val="0A347F"/>
    </a:accent4>
    <a:accent5>
      <a:srgbClr val="ADBBE2"/>
    </a:accent5>
    <a:accent6>
      <a:srgbClr val="8AB9E7"/>
    </a:accent6>
    <a:hlink>
      <a:srgbClr val="25A2AF"/>
    </a:hlink>
    <a:folHlink>
      <a:srgbClr val="6666FF"/>
    </a:folHlink>
  </a:clrScheme>
  <a:fontScheme name="ms01_1">
    <a:majorFont>
      <a:latin typeface="Century Gothic"/>
      <a:ea typeface=""/>
      <a:cs typeface=""/>
    </a:majorFont>
    <a:minorFont>
      <a:latin typeface="Palatino Linotype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ms01_1 3">
    <a:dk1>
      <a:srgbClr val="0E3F96"/>
    </a:dk1>
    <a:lt1>
      <a:srgbClr val="FFFFFF"/>
    </a:lt1>
    <a:dk2>
      <a:srgbClr val="FFFFFF"/>
    </a:dk2>
    <a:lt2>
      <a:srgbClr val="B2B2B2"/>
    </a:lt2>
    <a:accent1>
      <a:srgbClr val="306FCC"/>
    </a:accent1>
    <a:accent2>
      <a:srgbClr val="99CCFF"/>
    </a:accent2>
    <a:accent3>
      <a:srgbClr val="FFFFFF"/>
    </a:accent3>
    <a:accent4>
      <a:srgbClr val="0A347F"/>
    </a:accent4>
    <a:accent5>
      <a:srgbClr val="ADBBE2"/>
    </a:accent5>
    <a:accent6>
      <a:srgbClr val="8AB9E7"/>
    </a:accent6>
    <a:hlink>
      <a:srgbClr val="25A2AF"/>
    </a:hlink>
    <a:folHlink>
      <a:srgbClr val="6666FF"/>
    </a:folHlink>
  </a:clrScheme>
  <a:fontScheme name="ms01_1">
    <a:majorFont>
      <a:latin typeface="Century Gothic"/>
      <a:ea typeface=""/>
      <a:cs typeface=""/>
    </a:majorFont>
    <a:minorFont>
      <a:latin typeface="Palatino Linotype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</Template>
  <TotalTime>27717</TotalTime>
  <Words>1817</Words>
  <Application>Microsoft Office PowerPoint</Application>
  <PresentationFormat>On-screen Show (4:3)</PresentationFormat>
  <Paragraphs>474</Paragraphs>
  <Slides>34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ms01_1</vt:lpstr>
      <vt:lpstr>Maryland School Assessment (MSA)  2010 Results  Leslie Wilson, Assistant State Superintendent  Division of Accountability and Assessment July 20, 2010</vt:lpstr>
      <vt:lpstr>2010 Maryland School Assessment</vt:lpstr>
      <vt:lpstr>2010 MSA Summary</vt:lpstr>
      <vt:lpstr>Range of Performance of LEAs</vt:lpstr>
      <vt:lpstr>Third-Grade Cohorts</vt:lpstr>
      <vt:lpstr>Early Learning Foundations for Success</vt:lpstr>
      <vt:lpstr>State Curriculum Assures Continuity Statewide K-12 Curriculum Standards</vt:lpstr>
      <vt:lpstr>Bridge to Excellence (BTE)</vt:lpstr>
      <vt:lpstr>Highly Qualified Teachers (HQT)</vt:lpstr>
      <vt:lpstr>Elementary Progress: </vt:lpstr>
      <vt:lpstr>Elementary Gains Reading and Math</vt:lpstr>
      <vt:lpstr>Middle School Progress 2009 to 2010</vt:lpstr>
      <vt:lpstr>Middle School </vt:lpstr>
      <vt:lpstr>2010 MSA: Services groups</vt:lpstr>
      <vt:lpstr>2003-2010 Gap Reductions</vt:lpstr>
      <vt:lpstr>Elementary Reading Closing achievement gaps for all races </vt:lpstr>
      <vt:lpstr>Elementary Math Closing achievement gaps for all races </vt:lpstr>
      <vt:lpstr>African American Students Almost 8 in 10 proficient in Elementary Math</vt:lpstr>
      <vt:lpstr>The Achievement Gap: ELL, Elementary Reading</vt:lpstr>
      <vt:lpstr>The Achievement Gap: FARMS, Elementary Math</vt:lpstr>
      <vt:lpstr>The Achievement Gap: Special Education, Middle School Reading</vt:lpstr>
      <vt:lpstr>New Race Codes for 2011</vt:lpstr>
      <vt:lpstr>Adequate Yearly Progress (AYP)  2010 Results  Leslie Wilson, Assistant Superintendent  Division of Accountability and Assessment July 20, 2010</vt:lpstr>
      <vt:lpstr>What is “AYP”</vt:lpstr>
      <vt:lpstr>Sample AYP Chart</vt:lpstr>
      <vt:lpstr>Challenges to Achieving AYP</vt:lpstr>
      <vt:lpstr>2010 AYP Breakdown</vt:lpstr>
      <vt:lpstr>AYP Results</vt:lpstr>
      <vt:lpstr>School Improvement Categories</vt:lpstr>
      <vt:lpstr>School Improvement Categories</vt:lpstr>
      <vt:lpstr>Schools in Improvement</vt:lpstr>
      <vt:lpstr>Summary</vt:lpstr>
      <vt:lpstr>Vision for the Future:  Common Core Standards</vt:lpstr>
      <vt:lpstr>Questions and Discussion</vt:lpstr>
    </vt:vector>
  </TitlesOfParts>
  <Company> Maryland State Dept. of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Leslie Wilson</dc:creator>
  <cp:lastModifiedBy>CNecessary</cp:lastModifiedBy>
  <cp:revision>740</cp:revision>
  <dcterms:created xsi:type="dcterms:W3CDTF">2005-11-02T20:16:02Z</dcterms:created>
  <dcterms:modified xsi:type="dcterms:W3CDTF">2010-07-20T12:13:39Z</dcterms:modified>
</cp:coreProperties>
</file>