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10.xml" ContentType="application/vnd.openxmlformats-officedocument.drawingml.chart+xml"/>
  <Default Extension="vml" ContentType="application/vnd.openxmlformats-officedocument.vmlDrawing"/>
  <Override PartName="/ppt/charts/chart4.xml" ContentType="application/vnd.openxmlformats-officedocument.drawingml.chart+xml"/>
  <Override PartName="/ppt/drawings/drawing8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1" r:id="rId2"/>
    <p:sldId id="317" r:id="rId3"/>
    <p:sldId id="318" r:id="rId4"/>
    <p:sldId id="320" r:id="rId5"/>
    <p:sldId id="322" r:id="rId6"/>
    <p:sldId id="296" r:id="rId7"/>
    <p:sldId id="319" r:id="rId8"/>
    <p:sldId id="312" r:id="rId9"/>
    <p:sldId id="302" r:id="rId10"/>
    <p:sldId id="326" r:id="rId11"/>
    <p:sldId id="314" r:id="rId12"/>
    <p:sldId id="306" r:id="rId13"/>
    <p:sldId id="327" r:id="rId14"/>
    <p:sldId id="321" r:id="rId15"/>
    <p:sldId id="323" r:id="rId16"/>
    <p:sldId id="305" r:id="rId17"/>
    <p:sldId id="301" r:id="rId18"/>
    <p:sldId id="299" r:id="rId19"/>
    <p:sldId id="303" r:id="rId20"/>
    <p:sldId id="325" r:id="rId21"/>
    <p:sldId id="324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78E"/>
    <a:srgbClr val="A50021"/>
    <a:srgbClr val="262673"/>
    <a:srgbClr val="FF9900"/>
    <a:srgbClr val="002060"/>
    <a:srgbClr val="CC0066"/>
    <a:srgbClr val="B9DEE5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kazoo\dctal\sas\SAS-Share\CTE%20Report%20Card%202010\STEM-Related%20CTE%20EnrollmentTrend.xls" TargetMode="External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azoo\dctal\sas\SAS-Share\CTE%20Report%20Card%202010\BRAC-Related%20CTE%20Enrollment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kazoo\dctal\sas\SAS-Share\CTE%20Report%20Card%202010\Dual%20Completers%20by%20Program%2009.xls" TargetMode="External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kazoo\dctal\sas\SAS-Share\CTE%20Report%20Card%202010\HSA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kazoo\dctal\sas\SAS-Share\CTE%20Report%20Card%202010\Technical%20Skill%20Attainment.xls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kazoo\dctal\sas\SAS-Share\CTE%20Report%20Card%202010\Comparative%20Graduation%20Rates%2009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kazoo\dctal\sas\SAS-Share\CTE%20Report%20Card%202010\Comparative%20Graduation%20Rates%2009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kazoo\dctal\sas\SAS-Share\CTE%20Report%20Card%202010\Placement%20Trend.xls" TargetMode="External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pmikos\Desktop\2009%20Totals%20and%20Targets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kazoo\dctal\sas\SAS-Share\CTE%20Report%20Card%202010\Programs%20of%20Study%20Enrollment%20Trend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600">
                <a:latin typeface="+mj-lt"/>
              </a:defRPr>
            </a:pPr>
            <a:r>
              <a:rPr lang="en-US" dirty="0"/>
              <a:t>Percent of High School CTE </a:t>
            </a:r>
            <a:r>
              <a:rPr lang="en-US" dirty="0" smtClean="0"/>
              <a:t>Enrollment </a:t>
            </a:r>
            <a:r>
              <a:rPr lang="en-US" sz="1200" dirty="0" smtClean="0"/>
              <a:t>(10-12)</a:t>
            </a:r>
            <a:endParaRPr lang="en-US" sz="1200" dirty="0"/>
          </a:p>
        </c:rich>
      </c:tx>
      <c:layout>
        <c:manualLayout>
          <c:xMode val="edge"/>
          <c:yMode val="edge"/>
          <c:x val="0.21820839895013214"/>
          <c:y val="8.1081081081081086E-2"/>
        </c:manualLayout>
      </c:layout>
    </c:title>
    <c:plotArea>
      <c:layout>
        <c:manualLayout>
          <c:layoutTarget val="inner"/>
          <c:xMode val="edge"/>
          <c:yMode val="edge"/>
          <c:x val="0.28300393700787535"/>
          <c:y val="0.22041072568631664"/>
          <c:w val="0.48732545931758675"/>
          <c:h val="0.6585479179967368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High School CTE Enrollment</c:v>
                </c:pt>
              </c:strCache>
            </c:strRef>
          </c:tx>
          <c:explosion val="25"/>
          <c:dPt>
            <c:idx val="0"/>
            <c:explosion val="4"/>
          </c:dPt>
          <c:dPt>
            <c:idx val="1"/>
            <c:explosion val="7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1.8433595800524942E-2"/>
                  <c:y val="-0.11505604029226103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+mj-lt"/>
                    </a:defRPr>
                  </a:pPr>
                  <a:endParaRPr lang="en-US"/>
                </a:p>
              </c:txPr>
              <c:showPercent val="1"/>
            </c:dLbl>
            <c:showPercent val="1"/>
          </c:dLbls>
          <c:cat>
            <c:strRef>
              <c:f>Sheet1!$A$2:$A$3</c:f>
              <c:strCache>
                <c:ptCount val="2"/>
                <c:pt idx="0">
                  <c:v>Not enrolled</c:v>
                </c:pt>
                <c:pt idx="1">
                  <c:v>Enrolled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b="0" dirty="0">
                <a:solidFill>
                  <a:schemeClr val="accent2">
                    <a:lumMod val="50000"/>
                  </a:schemeClr>
                </a:solidFill>
              </a:rPr>
              <a:t>STEM-Related CTE Programs, Enrollment Trend 2007-2009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'Stem Enrollment Data'!$B$3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1"/>
              <c:layout>
                <c:manualLayout>
                  <c:x val="0"/>
                  <c:y val="6.053640017198094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'Stem Enrollment Data'!$A$4:$A$7</c:f>
              <c:strCache>
                <c:ptCount val="4"/>
                <c:pt idx="0">
                  <c:v>Biomedical Sciences (PLTW)</c:v>
                </c:pt>
                <c:pt idx="1">
                  <c:v>IT/Computer Sci. (Oracle and NAF)</c:v>
                </c:pt>
                <c:pt idx="2">
                  <c:v>IT Networking Academy (Cisco)</c:v>
                </c:pt>
                <c:pt idx="3">
                  <c:v>Pre-Engineering (PLTW)</c:v>
                </c:pt>
              </c:strCache>
            </c:strRef>
          </c:cat>
          <c:val>
            <c:numRef>
              <c:f>'Stem Enrollment Data'!$B$4:$B$7</c:f>
              <c:numCache>
                <c:formatCode>General</c:formatCode>
                <c:ptCount val="4"/>
                <c:pt idx="0">
                  <c:v>0</c:v>
                </c:pt>
                <c:pt idx="1">
                  <c:v>519</c:v>
                </c:pt>
                <c:pt idx="2">
                  <c:v>679</c:v>
                </c:pt>
                <c:pt idx="3" formatCode="#,##0">
                  <c:v>2513</c:v>
                </c:pt>
              </c:numCache>
            </c:numRef>
          </c:val>
        </c:ser>
        <c:ser>
          <c:idx val="1"/>
          <c:order val="1"/>
          <c:tx>
            <c:strRef>
              <c:f>'Stem Enrollment Data'!$C$3</c:f>
              <c:strCache>
                <c:ptCount val="1"/>
                <c:pt idx="0">
                  <c:v>2008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6.053640017198094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'Stem Enrollment Data'!$A$4:$A$7</c:f>
              <c:strCache>
                <c:ptCount val="4"/>
                <c:pt idx="0">
                  <c:v>Biomedical Sciences (PLTW)</c:v>
                </c:pt>
                <c:pt idx="1">
                  <c:v>IT/Computer Sci. (Oracle and NAF)</c:v>
                </c:pt>
                <c:pt idx="2">
                  <c:v>IT Networking Academy (Cisco)</c:v>
                </c:pt>
                <c:pt idx="3">
                  <c:v>Pre-Engineering (PLTW)</c:v>
                </c:pt>
              </c:strCache>
            </c:strRef>
          </c:cat>
          <c:val>
            <c:numRef>
              <c:f>'Stem Enrollment Data'!$C$4:$C$7</c:f>
              <c:numCache>
                <c:formatCode>General</c:formatCode>
                <c:ptCount val="4"/>
                <c:pt idx="0">
                  <c:v>181</c:v>
                </c:pt>
                <c:pt idx="1">
                  <c:v>743</c:v>
                </c:pt>
                <c:pt idx="2">
                  <c:v>960</c:v>
                </c:pt>
                <c:pt idx="3" formatCode="#,##0">
                  <c:v>3228</c:v>
                </c:pt>
              </c:numCache>
            </c:numRef>
          </c:val>
        </c:ser>
        <c:ser>
          <c:idx val="2"/>
          <c:order val="2"/>
          <c:tx>
            <c:strRef>
              <c:f>'Stem Enrollment Data'!$D$3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'Stem Enrollment Data'!$A$4:$A$7</c:f>
              <c:strCache>
                <c:ptCount val="4"/>
                <c:pt idx="0">
                  <c:v>Biomedical Sciences (PLTW)</c:v>
                </c:pt>
                <c:pt idx="1">
                  <c:v>IT/Computer Sci. (Oracle and NAF)</c:v>
                </c:pt>
                <c:pt idx="2">
                  <c:v>IT Networking Academy (Cisco)</c:v>
                </c:pt>
                <c:pt idx="3">
                  <c:v>Pre-Engineering (PLTW)</c:v>
                </c:pt>
              </c:strCache>
            </c:strRef>
          </c:cat>
          <c:val>
            <c:numRef>
              <c:f>'Stem Enrollment Data'!$D$4:$D$7</c:f>
              <c:numCache>
                <c:formatCode>#,##0</c:formatCode>
                <c:ptCount val="4"/>
                <c:pt idx="0" formatCode="General">
                  <c:v>440</c:v>
                </c:pt>
                <c:pt idx="1">
                  <c:v>1590</c:v>
                </c:pt>
                <c:pt idx="2">
                  <c:v>1197</c:v>
                </c:pt>
                <c:pt idx="3">
                  <c:v>5096</c:v>
                </c:pt>
              </c:numCache>
            </c:numRef>
          </c:val>
        </c:ser>
        <c:axId val="42898944"/>
        <c:axId val="42900480"/>
      </c:barChart>
      <c:catAx>
        <c:axId val="428989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900480"/>
        <c:crosses val="autoZero"/>
        <c:auto val="1"/>
        <c:lblAlgn val="ctr"/>
        <c:lblOffset val="100"/>
      </c:catAx>
      <c:valAx>
        <c:axId val="429004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 of</a:t>
                </a:r>
                <a:r>
                  <a:rPr lang="en-US" sz="1400" baseline="0"/>
                  <a:t> Students</a:t>
                </a:r>
                <a:endParaRPr lang="en-US" sz="140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2898944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txPr>
    <a:bodyPr/>
    <a:lstStyle/>
    <a:p>
      <a:pPr>
        <a:defRPr b="1"/>
      </a:pPr>
      <a:endParaRPr lang="en-US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b="0" dirty="0">
                <a:solidFill>
                  <a:schemeClr val="tx2">
                    <a:lumMod val="75000"/>
                  </a:schemeClr>
                </a:solidFill>
              </a:rPr>
              <a:t>BRAC-Related CTE</a:t>
            </a:r>
            <a:r>
              <a:rPr lang="en-US" sz="1600" b="0" baseline="0" dirty="0">
                <a:solidFill>
                  <a:schemeClr val="tx2">
                    <a:lumMod val="75000"/>
                  </a:schemeClr>
                </a:solidFill>
              </a:rPr>
              <a:t> Programs, Enrollment Trend 2007-2009</a:t>
            </a:r>
            <a:endParaRPr lang="en-US" sz="1600" b="0" dirty="0">
              <a:solidFill>
                <a:schemeClr val="tx2">
                  <a:lumMod val="75000"/>
                </a:schemeClr>
              </a:solidFill>
            </a:endParaRP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'BRAC Data'!$B$3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</c:dLbls>
          <c:cat>
            <c:strRef>
              <c:f>'BRAC Data'!$A$4:$A$7</c:f>
              <c:strCache>
                <c:ptCount val="4"/>
                <c:pt idx="0">
                  <c:v>Homeland Security</c:v>
                </c:pt>
                <c:pt idx="1">
                  <c:v>Teacher Academy of Maryland</c:v>
                </c:pt>
                <c:pt idx="2">
                  <c:v>Information Technology</c:v>
                </c:pt>
                <c:pt idx="3">
                  <c:v>Project Lead the Way (Engineering)</c:v>
                </c:pt>
              </c:strCache>
            </c:strRef>
          </c:cat>
          <c:val>
            <c:numRef>
              <c:f>'BRAC Data'!$B$4:$B$7</c:f>
              <c:numCache>
                <c:formatCode>General</c:formatCode>
                <c:ptCount val="4"/>
                <c:pt idx="0">
                  <c:v>0</c:v>
                </c:pt>
                <c:pt idx="1">
                  <c:v>580</c:v>
                </c:pt>
                <c:pt idx="2">
                  <c:v>1457</c:v>
                </c:pt>
                <c:pt idx="3" formatCode="#,##0">
                  <c:v>2513</c:v>
                </c:pt>
              </c:numCache>
            </c:numRef>
          </c:val>
        </c:ser>
        <c:ser>
          <c:idx val="1"/>
          <c:order val="1"/>
          <c:tx>
            <c:strRef>
              <c:f>'BRAC Data'!$C$3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0C378E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</c:dLbls>
          <c:cat>
            <c:strRef>
              <c:f>'BRAC Data'!$A$4:$A$7</c:f>
              <c:strCache>
                <c:ptCount val="4"/>
                <c:pt idx="0">
                  <c:v>Homeland Security</c:v>
                </c:pt>
                <c:pt idx="1">
                  <c:v>Teacher Academy of Maryland</c:v>
                </c:pt>
                <c:pt idx="2">
                  <c:v>Information Technology</c:v>
                </c:pt>
                <c:pt idx="3">
                  <c:v>Project Lead the Way (Engineering)</c:v>
                </c:pt>
              </c:strCache>
            </c:strRef>
          </c:cat>
          <c:val>
            <c:numRef>
              <c:f>'BRAC Data'!$C$4:$C$7</c:f>
              <c:numCache>
                <c:formatCode>#,##0</c:formatCode>
                <c:ptCount val="4"/>
                <c:pt idx="0" formatCode="General">
                  <c:v>59</c:v>
                </c:pt>
                <c:pt idx="1">
                  <c:v>1182</c:v>
                </c:pt>
                <c:pt idx="2" formatCode="General">
                  <c:v>1703</c:v>
                </c:pt>
                <c:pt idx="3">
                  <c:v>3228</c:v>
                </c:pt>
              </c:numCache>
            </c:numRef>
          </c:val>
        </c:ser>
        <c:ser>
          <c:idx val="2"/>
          <c:order val="2"/>
          <c:tx>
            <c:strRef>
              <c:f>'BRAC Data'!$D$3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1">
                  <a:shade val="50000"/>
                </a:schemeClr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</c:dLbls>
          <c:cat>
            <c:strRef>
              <c:f>'BRAC Data'!$A$4:$A$7</c:f>
              <c:strCache>
                <c:ptCount val="4"/>
                <c:pt idx="0">
                  <c:v>Homeland Security</c:v>
                </c:pt>
                <c:pt idx="1">
                  <c:v>Teacher Academy of Maryland</c:v>
                </c:pt>
                <c:pt idx="2">
                  <c:v>Information Technology</c:v>
                </c:pt>
                <c:pt idx="3">
                  <c:v>Project Lead the Way (Engineering)</c:v>
                </c:pt>
              </c:strCache>
            </c:strRef>
          </c:cat>
          <c:val>
            <c:numRef>
              <c:f>'BRAC Data'!$D$4:$D$7</c:f>
              <c:numCache>
                <c:formatCode>#,##0</c:formatCode>
                <c:ptCount val="4"/>
                <c:pt idx="0" formatCode="General">
                  <c:v>102</c:v>
                </c:pt>
                <c:pt idx="1">
                  <c:v>2022</c:v>
                </c:pt>
                <c:pt idx="2" formatCode="General">
                  <c:v>2765</c:v>
                </c:pt>
                <c:pt idx="3">
                  <c:v>5096</c:v>
                </c:pt>
              </c:numCache>
            </c:numRef>
          </c:val>
        </c:ser>
        <c:axId val="43006592"/>
        <c:axId val="43028864"/>
      </c:barChart>
      <c:catAx>
        <c:axId val="430065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3028864"/>
        <c:crosses val="autoZero"/>
        <c:auto val="1"/>
        <c:lblAlgn val="ctr"/>
        <c:lblOffset val="100"/>
      </c:catAx>
      <c:valAx>
        <c:axId val="430288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 of  Students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3006592"/>
        <c:crosses val="autoZero"/>
        <c:crossBetween val="between"/>
      </c:valAx>
      <c:spPr>
        <a:noFill/>
      </c:spPr>
    </c:plotArea>
    <c:legend>
      <c:legendPos val="r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600" b="0" i="0" u="none" strike="noStrike" baseline="0" dirty="0">
                <a:solidFill>
                  <a:schemeClr val="tx1"/>
                </a:solidFill>
                <a:latin typeface="+mn-lt"/>
              </a:rPr>
              <a:t>Percent of CTE Completers who also met </a:t>
            </a:r>
          </a:p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600" b="0" i="0" u="none" strike="noStrike" baseline="0" dirty="0">
                <a:solidFill>
                  <a:schemeClr val="tx1"/>
                </a:solidFill>
                <a:latin typeface="+mn-lt"/>
              </a:rPr>
              <a:t>University of Maryland System Entrance Requirements 2009</a:t>
            </a:r>
          </a:p>
        </c:rich>
      </c:tx>
    </c:title>
    <c:plotArea>
      <c:layout>
        <c:manualLayout>
          <c:layoutTarget val="inner"/>
          <c:xMode val="edge"/>
          <c:yMode val="edge"/>
          <c:x val="0.12197802197802222"/>
          <c:y val="0.12121212121212183"/>
          <c:w val="0.87472527472527994"/>
          <c:h val="0.54625539595171946"/>
        </c:manualLayout>
      </c:layout>
      <c:barChart>
        <c:barDir val="col"/>
        <c:grouping val="clustered"/>
        <c:ser>
          <c:idx val="0"/>
          <c:order val="0"/>
          <c:tx>
            <c:strRef>
              <c:f>'data sheet'!$B$3</c:f>
              <c:strCache>
                <c:ptCount val="1"/>
                <c:pt idx="0">
                  <c:v>num</c:v>
                </c:pt>
              </c:strCache>
            </c:strRef>
          </c:tx>
          <c:cat>
            <c:strRef>
              <c:f>'data sheet'!$A$4:$A$9</c:f>
              <c:strCache>
                <c:ptCount val="6"/>
                <c:pt idx="0">
                  <c:v>Academy of Health Professions</c:v>
                </c:pt>
                <c:pt idx="1">
                  <c:v>Cisco Academy</c:v>
                </c:pt>
                <c:pt idx="2">
                  <c:v>Teacher Academy of Maryland</c:v>
                </c:pt>
                <c:pt idx="3">
                  <c:v>Project Lead the Way</c:v>
                </c:pt>
                <c:pt idx="4">
                  <c:v>Oracle Academy</c:v>
                </c:pt>
                <c:pt idx="5">
                  <c:v>Print Ed</c:v>
                </c:pt>
              </c:strCache>
            </c:strRef>
          </c:cat>
          <c:val>
            <c:numRef>
              <c:f>'data sheet'!$B$4:$B$9</c:f>
            </c:numRef>
          </c:val>
        </c:ser>
        <c:ser>
          <c:idx val="1"/>
          <c:order val="1"/>
          <c:tx>
            <c:strRef>
              <c:f>'data sheet'!$C$3</c:f>
              <c:strCache>
                <c:ptCount val="1"/>
                <c:pt idx="0">
                  <c:v>denom</c:v>
                </c:pt>
              </c:strCache>
            </c:strRef>
          </c:tx>
          <c:cat>
            <c:strRef>
              <c:f>'data sheet'!$A$4:$A$9</c:f>
              <c:strCache>
                <c:ptCount val="6"/>
                <c:pt idx="0">
                  <c:v>Academy of Health Professions</c:v>
                </c:pt>
                <c:pt idx="1">
                  <c:v>Cisco Academy</c:v>
                </c:pt>
                <c:pt idx="2">
                  <c:v>Teacher Academy of Maryland</c:v>
                </c:pt>
                <c:pt idx="3">
                  <c:v>Project Lead the Way</c:v>
                </c:pt>
                <c:pt idx="4">
                  <c:v>Oracle Academy</c:v>
                </c:pt>
                <c:pt idx="5">
                  <c:v>Print Ed</c:v>
                </c:pt>
              </c:strCache>
            </c:strRef>
          </c:cat>
          <c:val>
            <c:numRef>
              <c:f>'data sheet'!$C$4:$C$9</c:f>
            </c:numRef>
          </c:val>
        </c:ser>
        <c:ser>
          <c:idx val="2"/>
          <c:order val="2"/>
          <c:tx>
            <c:strRef>
              <c:f>'data sheet'!$D$3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rgbClr val="A50021"/>
            </a:solidFill>
          </c:spPr>
          <c:dLbls>
            <c:dLbl>
              <c:idx val="0"/>
              <c:layout>
                <c:manualLayout>
                  <c:x val="0"/>
                  <c:y val="8.0715200229307428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6.0536400171980944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8.0715200229307428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3.0864197530864421E-3"/>
                  <c:y val="7.205042849203020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showVal val="1"/>
          </c:dLbls>
          <c:cat>
            <c:strRef>
              <c:f>'data sheet'!$A$4:$A$9</c:f>
              <c:strCache>
                <c:ptCount val="6"/>
                <c:pt idx="0">
                  <c:v>Academy of Health Professions</c:v>
                </c:pt>
                <c:pt idx="1">
                  <c:v>Cisco Academy</c:v>
                </c:pt>
                <c:pt idx="2">
                  <c:v>Teacher Academy of Maryland</c:v>
                </c:pt>
                <c:pt idx="3">
                  <c:v>Project Lead the Way</c:v>
                </c:pt>
                <c:pt idx="4">
                  <c:v>Oracle Academy</c:v>
                </c:pt>
                <c:pt idx="5">
                  <c:v>Print Ed</c:v>
                </c:pt>
              </c:strCache>
            </c:strRef>
          </c:cat>
          <c:val>
            <c:numRef>
              <c:f>'data sheet'!$D$4:$D$9</c:f>
              <c:numCache>
                <c:formatCode>0.00</c:formatCode>
                <c:ptCount val="6"/>
                <c:pt idx="0">
                  <c:v>64.705882352941003</c:v>
                </c:pt>
                <c:pt idx="1">
                  <c:v>67.153284671532845</c:v>
                </c:pt>
                <c:pt idx="2">
                  <c:v>70.281124497991996</c:v>
                </c:pt>
                <c:pt idx="3">
                  <c:v>80.540000000000006</c:v>
                </c:pt>
                <c:pt idx="4">
                  <c:v>85.185185185185148</c:v>
                </c:pt>
                <c:pt idx="5">
                  <c:v>98.876404494382015</c:v>
                </c:pt>
              </c:numCache>
            </c:numRef>
          </c:val>
        </c:ser>
        <c:axId val="43081088"/>
        <c:axId val="43086976"/>
      </c:barChart>
      <c:catAx>
        <c:axId val="43081088"/>
        <c:scaling>
          <c:orientation val="minMax"/>
        </c:scaling>
        <c:axPos val="b"/>
        <c:numFmt formatCode="General" sourceLinked="1"/>
        <c:tickLblPos val="nextTo"/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3086976"/>
        <c:crosses val="autoZero"/>
        <c:lblAlgn val="ctr"/>
        <c:lblOffset val="100"/>
      </c:catAx>
      <c:valAx>
        <c:axId val="43086976"/>
        <c:scaling>
          <c:orientation val="minMax"/>
          <c:max val="100"/>
        </c:scaling>
        <c:axPos val="l"/>
        <c:majorGridlines/>
        <c:numFmt formatCode="0.00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30810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600">
                <a:latin typeface="+mj-lt"/>
              </a:defRPr>
            </a:pPr>
            <a:r>
              <a:rPr lang="en-US" sz="1600" dirty="0">
                <a:latin typeface="+mj-lt"/>
              </a:rPr>
              <a:t>Percent of High School CTE Graduates</a:t>
            </a:r>
          </a:p>
        </c:rich>
      </c:tx>
      <c:layout>
        <c:manualLayout>
          <c:xMode val="edge"/>
          <c:yMode val="edge"/>
          <c:x val="0.22154173228346474"/>
          <c:y val="0.13513513513513564"/>
        </c:manualLayout>
      </c:layout>
    </c:title>
    <c:plotArea>
      <c:layout>
        <c:manualLayout>
          <c:layoutTarget val="inner"/>
          <c:xMode val="edge"/>
          <c:yMode val="edge"/>
          <c:x val="0.28300393700787535"/>
          <c:y val="0.32401432928992208"/>
          <c:w val="0.47732545931758652"/>
          <c:h val="0.6450344044832259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High School CTE Enrollment</c:v>
                </c:pt>
              </c:strCache>
            </c:strRef>
          </c:tx>
          <c:explosion val="12"/>
          <c:dPt>
            <c:idx val="0"/>
            <c:explosion val="5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2.8362729658792545E-2"/>
                  <c:y val="5.7396609207633204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+mj-lt"/>
                    </a:defRPr>
                  </a:pPr>
                  <a:endParaRPr lang="en-US"/>
                </a:p>
              </c:txPr>
              <c:showPercent val="1"/>
            </c:dLbl>
            <c:showPercent val="1"/>
          </c:dLbls>
          <c:cat>
            <c:strRef>
              <c:f>Sheet1!$A$2:$A$3</c:f>
              <c:strCache>
                <c:ptCount val="2"/>
                <c:pt idx="0">
                  <c:v>Non CTE Grad.</c:v>
                </c:pt>
                <c:pt idx="1">
                  <c:v>Graduated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n-US" b="0" dirty="0">
                <a:solidFill>
                  <a:srgbClr val="002060"/>
                </a:solidFill>
              </a:rPr>
              <a:t>Percentage of CTE Students Achieving</a:t>
            </a:r>
            <a:r>
              <a:rPr lang="en-US" b="0" baseline="0" dirty="0">
                <a:solidFill>
                  <a:srgbClr val="002060"/>
                </a:solidFill>
              </a:rPr>
              <a:t> Proficiency in </a:t>
            </a:r>
          </a:p>
          <a:p>
            <a:pPr algn="ctr">
              <a:defRPr/>
            </a:pPr>
            <a:r>
              <a:rPr lang="en-US" b="0" baseline="0" dirty="0" smtClean="0">
                <a:solidFill>
                  <a:srgbClr val="002060"/>
                </a:solidFill>
              </a:rPr>
              <a:t>HSA </a:t>
            </a:r>
            <a:r>
              <a:rPr lang="en-US" b="0" baseline="0" dirty="0">
                <a:solidFill>
                  <a:srgbClr val="002060"/>
                </a:solidFill>
              </a:rPr>
              <a:t>English and HSA Math, 2008-2009</a:t>
            </a:r>
            <a:endParaRPr lang="en-US" b="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4706012442889091"/>
          <c:y val="0"/>
        </c:manualLayout>
      </c:layout>
    </c:title>
    <c:plotArea>
      <c:layout>
        <c:manualLayout>
          <c:layoutTarget val="inner"/>
          <c:xMode val="edge"/>
          <c:yMode val="edge"/>
          <c:x val="6.7802628136537535E-2"/>
          <c:y val="0.11434309108074786"/>
          <c:w val="0.83439274579314959"/>
          <c:h val="0.80276589382392072"/>
        </c:manualLayout>
      </c:layout>
      <c:barChart>
        <c:barDir val="col"/>
        <c:grouping val="clustered"/>
        <c:ser>
          <c:idx val="0"/>
          <c:order val="0"/>
          <c:tx>
            <c:strRef>
              <c:f>'HSA Data'!$B$3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-2.9761904761904556E-3"/>
                  <c:y val="-7.2463768115942203E-3"/>
                </c:manualLayout>
              </c:layout>
              <c:showVal val="1"/>
            </c:dLbl>
            <c:dLbl>
              <c:idx val="1"/>
              <c:layout>
                <c:manualLayout>
                  <c:x val="-1.48809523809524E-3"/>
                  <c:y val="-1.432024801247670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'HSA Data'!$A$4:$A$5</c:f>
              <c:strCache>
                <c:ptCount val="2"/>
                <c:pt idx="0">
                  <c:v>HSA English</c:v>
                </c:pt>
                <c:pt idx="1">
                  <c:v>HSA Math</c:v>
                </c:pt>
              </c:strCache>
            </c:strRef>
          </c:cat>
          <c:val>
            <c:numRef>
              <c:f>'HSA Data'!$B$4:$B$5</c:f>
              <c:numCache>
                <c:formatCode>General</c:formatCode>
                <c:ptCount val="2"/>
                <c:pt idx="0" formatCode="0.00">
                  <c:v>59.7</c:v>
                </c:pt>
                <c:pt idx="1">
                  <c:v>60.47</c:v>
                </c:pt>
              </c:numCache>
            </c:numRef>
          </c:val>
        </c:ser>
        <c:ser>
          <c:idx val="1"/>
          <c:order val="1"/>
          <c:tx>
            <c:strRef>
              <c:f>'HSA Data'!$C$3</c:f>
              <c:strCache>
                <c:ptCount val="1"/>
                <c:pt idx="0">
                  <c:v>2009</c:v>
                </c:pt>
              </c:strCache>
            </c:strRef>
          </c:tx>
          <c:dLbls>
            <c:dLbl>
              <c:idx val="0"/>
              <c:layout>
                <c:manualLayout>
                  <c:x val="1.5432098765432208E-3"/>
                  <c:y val="9.8918073831437761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1.01010101010101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'HSA Data'!$A$4:$A$5</c:f>
              <c:strCache>
                <c:ptCount val="2"/>
                <c:pt idx="0">
                  <c:v>HSA English</c:v>
                </c:pt>
                <c:pt idx="1">
                  <c:v>HSA Math</c:v>
                </c:pt>
              </c:strCache>
            </c:strRef>
          </c:cat>
          <c:val>
            <c:numRef>
              <c:f>'HSA Data'!$C$4:$C$5</c:f>
              <c:numCache>
                <c:formatCode>General</c:formatCode>
                <c:ptCount val="2"/>
                <c:pt idx="0" formatCode="0.00">
                  <c:v>83</c:v>
                </c:pt>
                <c:pt idx="1">
                  <c:v>87.47</c:v>
                </c:pt>
              </c:numCache>
            </c:numRef>
          </c:val>
        </c:ser>
        <c:axId val="66039808"/>
        <c:axId val="66041728"/>
      </c:barChart>
      <c:catAx>
        <c:axId val="660398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6041728"/>
        <c:crosses val="autoZero"/>
        <c:auto val="1"/>
        <c:lblAlgn val="ctr"/>
        <c:lblOffset val="100"/>
      </c:catAx>
      <c:valAx>
        <c:axId val="66041728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660398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</c:chart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>
                <a:solidFill>
                  <a:schemeClr val="tx2">
                    <a:lumMod val="75000"/>
                  </a:schemeClr>
                </a:solidFill>
              </a:rPr>
              <a:t>Technical Skill Attainment - Number of</a:t>
            </a:r>
            <a:r>
              <a:rPr lang="en-US" b="0" baseline="0" dirty="0">
                <a:solidFill>
                  <a:schemeClr val="tx2">
                    <a:lumMod val="75000"/>
                  </a:schemeClr>
                </a:solidFill>
              </a:rPr>
              <a:t> CTE Concentrators </a:t>
            </a:r>
          </a:p>
          <a:p>
            <a:pPr>
              <a:defRPr/>
            </a:pPr>
            <a:r>
              <a:rPr lang="en-US" b="0" baseline="0" dirty="0">
                <a:solidFill>
                  <a:schemeClr val="tx2">
                    <a:lumMod val="75000"/>
                  </a:schemeClr>
                </a:solidFill>
              </a:rPr>
              <a:t>who met Industry Standards 2008-2009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'Tech Skill Data (2)'!$A$4</c:f>
              <c:strCache>
                <c:ptCount val="1"/>
                <c:pt idx="0">
                  <c:v>Technical Skill Attainment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1"/>
              <c:layout>
                <c:manualLayout>
                  <c:x val="0"/>
                  <c:y val="-1.0089400028663429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numRef>
              <c:f>'Tech Skill Data (2)'!$B$3:$C$3</c:f>
              <c:numCache>
                <c:formatCode>General</c:formatCode>
                <c:ptCount val="2"/>
                <c:pt idx="0">
                  <c:v>2008</c:v>
                </c:pt>
                <c:pt idx="1">
                  <c:v>2009</c:v>
                </c:pt>
              </c:numCache>
            </c:numRef>
          </c:cat>
          <c:val>
            <c:numRef>
              <c:f>'Tech Skill Data (2)'!$B$4:$C$4</c:f>
              <c:numCache>
                <c:formatCode>#,##0</c:formatCode>
                <c:ptCount val="2"/>
                <c:pt idx="0">
                  <c:v>1140</c:v>
                </c:pt>
                <c:pt idx="1">
                  <c:v>3403</c:v>
                </c:pt>
              </c:numCache>
            </c:numRef>
          </c:val>
        </c:ser>
        <c:axId val="41469824"/>
        <c:axId val="42539264"/>
      </c:barChart>
      <c:catAx>
        <c:axId val="414698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2539264"/>
        <c:crosses val="autoZero"/>
        <c:auto val="1"/>
        <c:lblAlgn val="ctr"/>
        <c:lblOffset val="100"/>
      </c:catAx>
      <c:valAx>
        <c:axId val="425392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 of Students</a:t>
                </a:r>
              </a:p>
            </c:rich>
          </c:tx>
          <c:layout/>
        </c:title>
        <c:numFmt formatCode="#,##0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1469824"/>
        <c:crosses val="autoZero"/>
        <c:crossBetween val="between"/>
      </c:valAx>
    </c:plotArea>
    <c:plotVisOnly val="1"/>
    <c:dispBlanksAs val="gap"/>
  </c:chart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+mj-lt"/>
              </a:rPr>
              <a:t>Comparison of 2009 Graduation Rates</a:t>
            </a:r>
          </a:p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0" i="0" u="none" strike="noStrike" baseline="0" dirty="0">
                <a:solidFill>
                  <a:schemeClr val="tx1"/>
                </a:solidFill>
                <a:latin typeface="+mj-lt"/>
              </a:rPr>
              <a:t>Grade 9-12 Compared to Grade 10-12 for All </a:t>
            </a:r>
            <a:r>
              <a:rPr lang="en-US" sz="1800" b="0" i="0" u="none" strike="noStrike" baseline="0" dirty="0" smtClean="0">
                <a:solidFill>
                  <a:schemeClr val="tx1"/>
                </a:solidFill>
                <a:latin typeface="+mj-lt"/>
              </a:rPr>
              <a:t>vs. CTE </a:t>
            </a:r>
            <a:endParaRPr lang="en-US" sz="1800" b="0" i="0" u="none" strike="noStrike" baseline="0" dirty="0">
              <a:solidFill>
                <a:schemeClr val="tx1"/>
              </a:solidFill>
              <a:latin typeface="+mj-lt"/>
            </a:endParaRPr>
          </a:p>
        </c:rich>
      </c:tx>
      <c:layout>
        <c:manualLayout>
          <c:xMode val="edge"/>
          <c:yMode val="edge"/>
          <c:x val="0.15607756025909605"/>
          <c:y val="1.726770713371998E-2"/>
        </c:manualLayout>
      </c:layout>
    </c:title>
    <c:plotArea>
      <c:layout>
        <c:manualLayout>
          <c:layoutTarget val="inner"/>
          <c:xMode val="edge"/>
          <c:yMode val="edge"/>
          <c:x val="8.8008800880088181E-2"/>
          <c:y val="0.18731117824773424"/>
          <c:w val="0.911991199119912"/>
          <c:h val="0.57452165156092661"/>
        </c:manualLayout>
      </c:layout>
      <c:barChart>
        <c:barDir val="col"/>
        <c:grouping val="clustered"/>
        <c:ser>
          <c:idx val="0"/>
          <c:order val="0"/>
          <c:tx>
            <c:strRef>
              <c:f>'Comparative Grad Data'!$B$3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A50021"/>
            </a:solidFill>
          </c:spPr>
          <c:dPt>
            <c:idx val="0"/>
            <c:spPr>
              <a:solidFill>
                <a:srgbClr val="262673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Calibri"/>
                    <a:ea typeface="Calibri"/>
                    <a:cs typeface="Calibri"/>
                  </a:defRPr>
                </a:pPr>
                <a:endParaRPr lang="en-US"/>
              </a:p>
            </c:txPr>
            <c:dLblPos val="inEnd"/>
            <c:showVal val="1"/>
          </c:dLbls>
          <c:cat>
            <c:strRef>
              <c:f>'Comparative Grad Data'!$A$4:$A$6</c:f>
              <c:strCache>
                <c:ptCount val="3"/>
                <c:pt idx="0">
                  <c:v>All 9th-12th Grade</c:v>
                </c:pt>
                <c:pt idx="1">
                  <c:v>All Students</c:v>
                </c:pt>
                <c:pt idx="2">
                  <c:v>All CTE Concentrators</c:v>
                </c:pt>
              </c:strCache>
            </c:strRef>
          </c:cat>
          <c:val>
            <c:numRef>
              <c:f>'Comparative Grad Data'!$B$4:$B$6</c:f>
              <c:numCache>
                <c:formatCode>0.0</c:formatCode>
                <c:ptCount val="3"/>
                <c:pt idx="0">
                  <c:v>85.2</c:v>
                </c:pt>
                <c:pt idx="1">
                  <c:v>90.1</c:v>
                </c:pt>
                <c:pt idx="2">
                  <c:v>98.542132374380373</c:v>
                </c:pt>
              </c:numCache>
            </c:numRef>
          </c:val>
        </c:ser>
        <c:gapWidth val="75"/>
        <c:overlap val="-25"/>
        <c:axId val="42596992"/>
        <c:axId val="42058112"/>
      </c:barChart>
      <c:catAx>
        <c:axId val="425969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 anchor="b" anchorCtr="0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2058112"/>
        <c:crosses val="autoZero"/>
        <c:auto val="1"/>
        <c:lblAlgn val="ctr"/>
        <c:lblOffset val="100"/>
      </c:catAx>
      <c:valAx>
        <c:axId val="42058112"/>
        <c:scaling>
          <c:orientation val="minMax"/>
          <c:max val="100"/>
        </c:scaling>
        <c:axPos val="l"/>
        <c:majorGridlines/>
        <c:numFmt formatCode="0.0" sourceLinked="1"/>
        <c:maj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25969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b="0" dirty="0" smtClean="0"/>
              <a:t>CTE Grade </a:t>
            </a:r>
            <a:r>
              <a:rPr lang="en-US" sz="1600" b="0" dirty="0"/>
              <a:t>10-12 Graduation Rate: Comparison by </a:t>
            </a:r>
            <a:r>
              <a:rPr lang="en-US" sz="1600" b="0" dirty="0" smtClean="0"/>
              <a:t>Subgroups</a:t>
            </a:r>
            <a:endParaRPr lang="en-US" sz="1600" b="0" dirty="0"/>
          </a:p>
        </c:rich>
      </c:tx>
      <c:layout>
        <c:manualLayout>
          <c:xMode val="edge"/>
          <c:yMode val="edge"/>
          <c:x val="0.15224102054810726"/>
          <c:y val="1.4837707786526681E-2"/>
        </c:manualLayout>
      </c:layout>
    </c:title>
    <c:plotArea>
      <c:layout>
        <c:manualLayout>
          <c:layoutTarget val="inner"/>
          <c:xMode val="edge"/>
          <c:yMode val="edge"/>
          <c:x val="7.2590040828229854E-2"/>
          <c:y val="8.6439946592581543E-2"/>
          <c:w val="0.80486755127831244"/>
          <c:h val="0.78443107024958059"/>
        </c:manualLayout>
      </c:layout>
      <c:barChart>
        <c:barDir val="col"/>
        <c:grouping val="clustered"/>
        <c:ser>
          <c:idx val="0"/>
          <c:order val="0"/>
          <c:tx>
            <c:strRef>
              <c:f>'Comparative Grad Data'!$B$7</c:f>
              <c:strCache>
                <c:ptCount val="1"/>
                <c:pt idx="0">
                  <c:v>All 10-12</c:v>
                </c:pt>
              </c:strCache>
            </c:strRef>
          </c:tx>
          <c:spPr>
            <a:solidFill>
              <a:srgbClr val="0C378E"/>
            </a:solidFill>
          </c:spPr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inEnd"/>
            <c:showVal val="1"/>
          </c:dLbls>
          <c:cat>
            <c:strRef>
              <c:f>('Comparative Grad Data'!$A$8:$A$9,'Comparative Grad Data'!$A$12,'Comparative Grad Data'!$A$15,'Comparative Grad Data'!$A$18,'Comparative Grad Data'!$A$21)</c:f>
              <c:strCache>
                <c:ptCount val="6"/>
                <c:pt idx="0">
                  <c:v>White</c:v>
                </c:pt>
                <c:pt idx="1">
                  <c:v>African American </c:v>
                </c:pt>
                <c:pt idx="2">
                  <c:v>Hispanic </c:v>
                </c:pt>
                <c:pt idx="3">
                  <c:v>Asian  </c:v>
                </c:pt>
                <c:pt idx="4">
                  <c:v>Special Ed </c:v>
                </c:pt>
                <c:pt idx="5">
                  <c:v>Economically Disadvantaged </c:v>
                </c:pt>
              </c:strCache>
            </c:strRef>
          </c:cat>
          <c:val>
            <c:numRef>
              <c:f>('Comparative Grad Data'!$B$8:$B$9,'Comparative Grad Data'!$B$12,'Comparative Grad Data'!$B$15,'Comparative Grad Data'!$B$18,'Comparative Grad Data'!$B$21)</c:f>
              <c:numCache>
                <c:formatCode>0.0</c:formatCode>
                <c:ptCount val="6"/>
                <c:pt idx="0">
                  <c:v>92.2</c:v>
                </c:pt>
                <c:pt idx="1">
                  <c:v>87.240000000000023</c:v>
                </c:pt>
                <c:pt idx="2">
                  <c:v>84.63</c:v>
                </c:pt>
                <c:pt idx="3">
                  <c:v>95.910000000000025</c:v>
                </c:pt>
                <c:pt idx="4">
                  <c:v>78.64</c:v>
                </c:pt>
                <c:pt idx="5">
                  <c:v>90.31</c:v>
                </c:pt>
              </c:numCache>
            </c:numRef>
          </c:val>
        </c:ser>
        <c:ser>
          <c:idx val="1"/>
          <c:order val="1"/>
          <c:tx>
            <c:strRef>
              <c:f>'Comparative Grad Data'!$C$7</c:f>
              <c:strCache>
                <c:ptCount val="1"/>
                <c:pt idx="0">
                  <c:v>CTE 10-12</c:v>
                </c:pt>
              </c:strCache>
            </c:strRef>
          </c:tx>
          <c:spPr>
            <a:solidFill>
              <a:srgbClr val="A50021"/>
            </a:solidFill>
          </c:spPr>
          <c:dLbls>
            <c:txPr>
              <a:bodyPr/>
              <a:lstStyle/>
              <a:p>
                <a:pPr>
                  <a:defRPr sz="1100" baseline="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inEnd"/>
            <c:showVal val="1"/>
          </c:dLbls>
          <c:cat>
            <c:strRef>
              <c:f>('Comparative Grad Data'!$A$8:$A$9,'Comparative Grad Data'!$A$12,'Comparative Grad Data'!$A$15,'Comparative Grad Data'!$A$18,'Comparative Grad Data'!$A$21)</c:f>
              <c:strCache>
                <c:ptCount val="6"/>
                <c:pt idx="0">
                  <c:v>White</c:v>
                </c:pt>
                <c:pt idx="1">
                  <c:v>African American </c:v>
                </c:pt>
                <c:pt idx="2">
                  <c:v>Hispanic </c:v>
                </c:pt>
                <c:pt idx="3">
                  <c:v>Asian  </c:v>
                </c:pt>
                <c:pt idx="4">
                  <c:v>Special Ed </c:v>
                </c:pt>
                <c:pt idx="5">
                  <c:v>Economically Disadvantaged </c:v>
                </c:pt>
              </c:strCache>
            </c:strRef>
          </c:cat>
          <c:val>
            <c:numRef>
              <c:f>('Comparative Grad Data'!$C$8:$C$9,'Comparative Grad Data'!$C$12,'Comparative Grad Data'!$C$15,'Comparative Grad Data'!$C$18,'Comparative Grad Data'!$C$21)</c:f>
              <c:numCache>
                <c:formatCode>0.0</c:formatCode>
                <c:ptCount val="6"/>
                <c:pt idx="0" formatCode="General">
                  <c:v>98.6</c:v>
                </c:pt>
                <c:pt idx="1">
                  <c:v>98.5</c:v>
                </c:pt>
                <c:pt idx="2">
                  <c:v>97.9</c:v>
                </c:pt>
                <c:pt idx="3">
                  <c:v>99.1</c:v>
                </c:pt>
                <c:pt idx="4">
                  <c:v>96.9</c:v>
                </c:pt>
                <c:pt idx="5">
                  <c:v>97.9</c:v>
                </c:pt>
              </c:numCache>
            </c:numRef>
          </c:val>
        </c:ser>
        <c:axId val="42546688"/>
        <c:axId val="42548224"/>
      </c:barChart>
      <c:catAx>
        <c:axId val="42546688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 anchor="b" anchorCtr="0"/>
          <a:lstStyle/>
          <a:p>
            <a:pPr>
              <a:defRPr/>
            </a:pPr>
            <a:endParaRPr lang="en-US"/>
          </a:p>
        </c:txPr>
        <c:crossAx val="42548224"/>
        <c:crosses val="autoZero"/>
        <c:lblAlgn val="ctr"/>
        <c:lblOffset val="100"/>
      </c:catAx>
      <c:valAx>
        <c:axId val="42548224"/>
        <c:scaling>
          <c:orientation val="minMax"/>
          <c:max val="100"/>
        </c:scaling>
        <c:axPos val="l"/>
        <c:majorGridlines/>
        <c:numFmt formatCode="0.0" sourceLinked="1"/>
        <c:majorTickMark val="none"/>
        <c:tickLblPos val="nextTo"/>
        <c:crossAx val="42546688"/>
        <c:crosses val="autoZero"/>
        <c:crossBetween val="between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</a:rPr>
              <a:t>Percentage of CTE Completers Employed,</a:t>
            </a:r>
            <a:r>
              <a:rPr lang="en-US" sz="1600" b="0" baseline="0" dirty="0">
                <a:solidFill>
                  <a:schemeClr val="tx1"/>
                </a:solidFill>
              </a:rPr>
              <a:t> </a:t>
            </a:r>
            <a:r>
              <a:rPr lang="en-US" sz="1600" b="0" dirty="0">
                <a:solidFill>
                  <a:schemeClr val="tx1"/>
                </a:solidFill>
              </a:rPr>
              <a:t>Enrolled in Postsecondary Education in Maryland or in the Military</a:t>
            </a:r>
            <a:r>
              <a:rPr lang="en-US" sz="1600" b="0" baseline="0" dirty="0">
                <a:solidFill>
                  <a:schemeClr val="tx1"/>
                </a:solidFill>
              </a:rPr>
              <a:t> two quarters after Graduation 2006-2009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200" b="0" dirty="0" smtClean="0">
                <a:solidFill>
                  <a:schemeClr val="tx1"/>
                </a:solidFill>
              </a:rPr>
              <a:t>(n = 4,307 out of 13,304)</a:t>
            </a:r>
            <a:endParaRPr lang="en-US" sz="1200" b="0" dirty="0">
              <a:solidFill>
                <a:schemeClr val="tx1"/>
              </a:solidFill>
            </a:endParaRPr>
          </a:p>
        </c:rich>
      </c:tx>
    </c:title>
    <c:plotArea>
      <c:layout>
        <c:manualLayout>
          <c:layoutTarget val="inner"/>
          <c:xMode val="edge"/>
          <c:yMode val="edge"/>
          <c:x val="0.10173605035481693"/>
          <c:y val="0.18205196978354782"/>
          <c:w val="0.88437506075629357"/>
          <c:h val="0.7121558583560833"/>
        </c:manualLayout>
      </c:layout>
      <c:lineChart>
        <c:grouping val="standard"/>
        <c:ser>
          <c:idx val="0"/>
          <c:order val="0"/>
          <c:tx>
            <c:strRef>
              <c:f>'Placement Data'!$A$4</c:f>
              <c:strCache>
                <c:ptCount val="1"/>
                <c:pt idx="0">
                  <c:v>State Placement Rate 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dLbls>
            <c:dLbl>
              <c:idx val="1"/>
              <c:layout>
                <c:manualLayout>
                  <c:x val="-3.407953622097061E-2"/>
                  <c:y val="-2.487029162656085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407953622097061E-2"/>
                  <c:y val="-2.2852411620828052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t"/>
            <c:showVal val="1"/>
          </c:dLbls>
          <c:cat>
            <c:numRef>
              <c:f>'Placement Data'!$B$3:$E$3</c:f>
              <c:numCache>
                <c:formatCode>General</c:formatCode>
                <c:ptCount val="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</c:numCache>
            </c:numRef>
          </c:cat>
          <c:val>
            <c:numRef>
              <c:f>'Placement Data'!$B$4:$E$4</c:f>
              <c:numCache>
                <c:formatCode>General</c:formatCode>
                <c:ptCount val="4"/>
                <c:pt idx="0">
                  <c:v>80.440000000000026</c:v>
                </c:pt>
                <c:pt idx="1">
                  <c:v>75.31</c:v>
                </c:pt>
                <c:pt idx="2">
                  <c:v>78.06</c:v>
                </c:pt>
                <c:pt idx="3">
                  <c:v>75.61999999999999</c:v>
                </c:pt>
              </c:numCache>
            </c:numRef>
          </c:val>
        </c:ser>
        <c:marker val="1"/>
        <c:axId val="42579456"/>
        <c:axId val="42685568"/>
      </c:lineChart>
      <c:catAx>
        <c:axId val="425794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 baseline="0"/>
            </a:pPr>
            <a:endParaRPr lang="en-US"/>
          </a:p>
        </c:txPr>
        <c:crossAx val="42685568"/>
        <c:crosses val="autoZero"/>
        <c:auto val="1"/>
        <c:lblAlgn val="ctr"/>
        <c:lblOffset val="100"/>
      </c:catAx>
      <c:valAx>
        <c:axId val="42685568"/>
        <c:scaling>
          <c:orientation val="minMax"/>
          <c:max val="1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Percentage</a:t>
                </a:r>
                <a:r>
                  <a:rPr lang="en-US" sz="1400" baseline="0"/>
                  <a:t>  of  Students  Placed</a:t>
                </a:r>
                <a:endParaRPr lang="en-US" sz="1400"/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2579456"/>
        <c:crosses val="autoZero"/>
        <c:crossBetween val="between"/>
      </c:valAx>
    </c:plotArea>
    <c:plotVisOnly val="1"/>
    <c:dispBlanksAs val="gap"/>
  </c:chart>
  <c:externalData r:id="rId2"/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600" b="0" dirty="0"/>
              <a:t>Comparison of Enrollment and Completion in Non-Traditional Programs </a:t>
            </a:r>
          </a:p>
        </c:rich>
      </c:tx>
      <c:layout>
        <c:manualLayout>
          <c:xMode val="edge"/>
          <c:yMode val="edge"/>
          <c:x val="0.11161028482550792"/>
          <c:y val="1.9359636833089444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'2009 Totals '!$B$41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0C378E"/>
            </a:solidFill>
          </c:spPr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Val val="1"/>
          </c:dLbls>
          <c:cat>
            <c:strRef>
              <c:f>'2009 Totals '!$A$42:$A$43</c:f>
              <c:strCache>
                <c:ptCount val="2"/>
                <c:pt idx="0">
                  <c:v>Participation</c:v>
                </c:pt>
                <c:pt idx="1">
                  <c:v>Completion</c:v>
                </c:pt>
              </c:strCache>
            </c:strRef>
          </c:cat>
          <c:val>
            <c:numRef>
              <c:f>'2009 Totals '!$B$42:$B$43</c:f>
              <c:numCache>
                <c:formatCode>General</c:formatCode>
                <c:ptCount val="2"/>
                <c:pt idx="0">
                  <c:v>43.4</c:v>
                </c:pt>
                <c:pt idx="1">
                  <c:v>24.7</c:v>
                </c:pt>
              </c:numCache>
            </c:numRef>
          </c:val>
        </c:ser>
        <c:ser>
          <c:idx val="1"/>
          <c:order val="1"/>
          <c:tx>
            <c:strRef>
              <c:f>'2009 Totals '!$C$41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A50021"/>
            </a:solidFill>
          </c:spPr>
          <c:dLbls>
            <c:dLbl>
              <c:idx val="0"/>
              <c:layout>
                <c:manualLayout>
                  <c:x val="0"/>
                  <c:y val="9.7228810752540445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Val val="1"/>
          </c:dLbls>
          <c:cat>
            <c:strRef>
              <c:f>'2009 Totals '!$A$42:$A$43</c:f>
              <c:strCache>
                <c:ptCount val="2"/>
                <c:pt idx="0">
                  <c:v>Participation</c:v>
                </c:pt>
                <c:pt idx="1">
                  <c:v>Completion</c:v>
                </c:pt>
              </c:strCache>
            </c:strRef>
          </c:cat>
          <c:val>
            <c:numRef>
              <c:f>'2009 Totals '!$C$42:$C$43</c:f>
              <c:numCache>
                <c:formatCode>General</c:formatCode>
                <c:ptCount val="2"/>
                <c:pt idx="0">
                  <c:v>42.4</c:v>
                </c:pt>
                <c:pt idx="1">
                  <c:v>37.4</c:v>
                </c:pt>
              </c:numCache>
            </c:numRef>
          </c:val>
        </c:ser>
        <c:axId val="42724352"/>
        <c:axId val="42746624"/>
      </c:barChart>
      <c:catAx>
        <c:axId val="42724352"/>
        <c:scaling>
          <c:orientation val="minMax"/>
        </c:scaling>
        <c:axPos val="b"/>
        <c:numFmt formatCode="General" sourceLinked="1"/>
        <c:majorTickMark val="none"/>
        <c:tickLblPos val="nextTo"/>
        <c:crossAx val="42746624"/>
        <c:crosses val="autoZero"/>
        <c:auto val="1"/>
        <c:lblAlgn val="ctr"/>
        <c:lblOffset val="100"/>
      </c:catAx>
      <c:valAx>
        <c:axId val="427466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42724352"/>
        <c:crosses val="autoZero"/>
        <c:crossBetween val="between"/>
      </c:valAx>
    </c:plotArea>
    <c:legend>
      <c:legendPos val="r"/>
    </c:legend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b="0" dirty="0" smtClean="0">
                <a:solidFill>
                  <a:schemeClr val="accent1">
                    <a:lumMod val="25000"/>
                  </a:schemeClr>
                </a:solidFill>
              </a:rPr>
              <a:t>Increasing Enrollment </a:t>
            </a:r>
            <a:r>
              <a:rPr lang="en-US" sz="1600" b="0" dirty="0">
                <a:solidFill>
                  <a:schemeClr val="accent1">
                    <a:lumMod val="25000"/>
                  </a:schemeClr>
                </a:solidFill>
              </a:rPr>
              <a:t>in State CTE Programs of Study</a:t>
            </a:r>
            <a:r>
              <a:rPr lang="en-US" sz="1600" b="0" baseline="0" dirty="0">
                <a:solidFill>
                  <a:schemeClr val="accent1">
                    <a:lumMod val="25000"/>
                  </a:schemeClr>
                </a:solidFill>
              </a:rPr>
              <a:t> (POS) </a:t>
            </a:r>
            <a:endParaRPr lang="en-US" sz="1600" b="0" baseline="0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en-US" sz="1600" b="0" baseline="0" dirty="0" smtClean="0">
                <a:solidFill>
                  <a:schemeClr val="accent1">
                    <a:lumMod val="25000"/>
                  </a:schemeClr>
                </a:solidFill>
              </a:rPr>
              <a:t>2007 </a:t>
            </a:r>
            <a:r>
              <a:rPr lang="en-US" sz="1600" b="0" baseline="0" dirty="0">
                <a:solidFill>
                  <a:schemeClr val="accent1">
                    <a:lumMod val="25000"/>
                  </a:schemeClr>
                </a:solidFill>
              </a:rPr>
              <a:t>- 2009</a:t>
            </a:r>
            <a:endParaRPr lang="en-US" sz="1600" b="0" dirty="0">
              <a:solidFill>
                <a:schemeClr val="accent1">
                  <a:lumMod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14540145549988079"/>
          <c:y val="1.529141011413938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'POS Trend Data b'!$A$4</c:f>
              <c:strCache>
                <c:ptCount val="1"/>
                <c:pt idx="0">
                  <c:v>Enrollment</c:v>
                </c:pt>
              </c:strCache>
            </c:strRef>
          </c:tx>
          <c:spPr>
            <a:solidFill>
              <a:srgbClr val="0C378E"/>
            </a:solidFill>
          </c:spPr>
          <c:dLbls>
            <c:dLbl>
              <c:idx val="0"/>
              <c:layout>
                <c:manualLayout>
                  <c:x val="-2.6857979629136219E-17"/>
                  <c:y val="-8.071520022930817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-8.0715200229307428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5151515151516327E-3"/>
                  <c:y val="5.097164190695750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numRef>
              <c:f>'POS Trend Data b'!$B$3:$D$3</c:f>
              <c:numCache>
                <c:formatCode>General</c:formatCod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numCache>
            </c:numRef>
          </c:cat>
          <c:val>
            <c:numRef>
              <c:f>'POS Trend Data b'!$B$4:$D$4</c:f>
              <c:numCache>
                <c:formatCode>#,##0</c:formatCode>
                <c:ptCount val="3"/>
                <c:pt idx="0">
                  <c:v>18813</c:v>
                </c:pt>
                <c:pt idx="1">
                  <c:v>33707</c:v>
                </c:pt>
                <c:pt idx="2">
                  <c:v>42253</c:v>
                </c:pt>
              </c:numCache>
            </c:numRef>
          </c:val>
        </c:ser>
        <c:axId val="42763776"/>
        <c:axId val="42765312"/>
      </c:barChart>
      <c:catAx>
        <c:axId val="427637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2765312"/>
        <c:crosses val="autoZero"/>
        <c:auto val="1"/>
        <c:lblAlgn val="ctr"/>
        <c:lblOffset val="100"/>
      </c:catAx>
      <c:valAx>
        <c:axId val="427653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Students Enrolled</a:t>
                </a:r>
              </a:p>
            </c:rich>
          </c:tx>
        </c:title>
        <c:numFmt formatCode="#,##0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42763776"/>
        <c:crosses val="autoZero"/>
        <c:crossBetween val="between"/>
      </c:valAx>
    </c:plotArea>
    <c:plotVisOnly val="1"/>
    <c:dispBlanksAs val="gap"/>
  </c:chart>
  <c:externalData r:id="rId2"/>
  <c:userShapes r:id="rId3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0.4375</cdr:x>
      <cdr:y>0.44928</cdr:y>
    </cdr:from>
    <cdr:to>
      <cdr:x>0.52679</cdr:x>
      <cdr:y>0.57971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33800" y="2362200"/>
          <a:ext cx="7620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2009</a:t>
          </a:r>
        </a:p>
        <a:p xmlns:a="http://schemas.openxmlformats.org/drawingml/2006/main">
          <a:r>
            <a:rPr lang="en-US" sz="1100" b="1" dirty="0" smtClean="0"/>
            <a:t>Target</a:t>
          </a:r>
        </a:p>
        <a:p xmlns:a="http://schemas.openxmlformats.org/drawingml/2006/main">
          <a:r>
            <a:rPr lang="en-US" b="1" dirty="0" smtClean="0"/>
            <a:t>60.0%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0.83036</cdr:x>
      <cdr:y>0.44928</cdr:y>
    </cdr:from>
    <cdr:to>
      <cdr:x>0.91071</cdr:x>
      <cdr:y>0.57971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086600" y="2362200"/>
          <a:ext cx="6858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100" b="1" dirty="0" smtClean="0"/>
            <a:t>2009</a:t>
          </a:r>
        </a:p>
        <a:p xmlns:a="http://schemas.openxmlformats.org/drawingml/2006/main">
          <a:r>
            <a:rPr lang="en-US" sz="1100" b="1" dirty="0" smtClean="0"/>
            <a:t>Target</a:t>
          </a:r>
        </a:p>
        <a:p xmlns:a="http://schemas.openxmlformats.org/drawingml/2006/main">
          <a:r>
            <a:rPr lang="en-US" b="1" dirty="0" smtClean="0"/>
            <a:t>60.9%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0.28571</cdr:x>
      <cdr:y>0.43478</cdr:y>
    </cdr:from>
    <cdr:to>
      <cdr:x>0.44643</cdr:x>
      <cdr:y>0.43478</cdr:y>
    </cdr:to>
    <cdr:cxnSp macro="">
      <cdr:nvCxnSpPr>
        <cdr:cNvPr id="9" name="Straight Connector 8"/>
        <cdr:cNvCxnSpPr/>
      </cdr:nvCxnSpPr>
      <cdr:spPr>
        <a:xfrm xmlns:a="http://schemas.openxmlformats.org/drawingml/2006/main">
          <a:off x="2438400" y="2286000"/>
          <a:ext cx="137160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0.70996</cdr:x>
      <cdr:y>0.38611</cdr:y>
    </cdr:from>
    <cdr:to>
      <cdr:x>0.81481</cdr:x>
      <cdr:y>0.68186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42687" y="2071157"/>
          <a:ext cx="862913" cy="1586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>
              <a:solidFill>
                <a:schemeClr val="bg1"/>
              </a:solidFill>
            </a:rPr>
            <a:t>     35.17</a:t>
          </a:r>
          <a:r>
            <a:rPr lang="en-US" sz="1100" b="1" dirty="0" smtClean="0">
              <a:solidFill>
                <a:schemeClr val="bg1"/>
              </a:solidFill>
            </a:rPr>
            <a:t>%</a:t>
          </a:r>
        </a:p>
        <a:p xmlns:a="http://schemas.openxmlformats.org/drawingml/2006/main">
          <a:endParaRPr lang="en-US" sz="1100" b="1" dirty="0" smtClean="0">
            <a:solidFill>
              <a:schemeClr val="bg1"/>
            </a:solidFill>
          </a:endParaRPr>
        </a:p>
        <a:p xmlns:a="http://schemas.openxmlformats.org/drawingml/2006/main">
          <a:r>
            <a:rPr lang="en-US" sz="1100" b="1" dirty="0" smtClean="0">
              <a:solidFill>
                <a:schemeClr val="bg1"/>
              </a:solidFill>
            </a:rPr>
            <a:t>of all CTE</a:t>
          </a:r>
        </a:p>
        <a:p xmlns:a="http://schemas.openxmlformats.org/drawingml/2006/main">
          <a:r>
            <a:rPr lang="en-US" sz="1100" b="1" dirty="0" smtClean="0">
              <a:solidFill>
                <a:schemeClr val="bg1"/>
              </a:solidFill>
            </a:rPr>
            <a:t>students in</a:t>
          </a:r>
        </a:p>
        <a:p xmlns:a="http://schemas.openxmlformats.org/drawingml/2006/main">
          <a:r>
            <a:rPr lang="en-US" sz="1100" b="1" dirty="0" smtClean="0">
              <a:solidFill>
                <a:schemeClr val="bg1"/>
              </a:solidFill>
            </a:rPr>
            <a:t>a related</a:t>
          </a:r>
        </a:p>
        <a:p xmlns:a="http://schemas.openxmlformats.org/drawingml/2006/main">
          <a:r>
            <a:rPr lang="en-US" sz="1100" b="1" dirty="0" smtClean="0">
              <a:solidFill>
                <a:schemeClr val="bg1"/>
              </a:solidFill>
            </a:rPr>
            <a:t> program</a:t>
          </a:r>
        </a:p>
        <a:p xmlns:a="http://schemas.openxmlformats.org/drawingml/2006/main">
          <a:r>
            <a:rPr lang="en-US" b="1" dirty="0" smtClean="0">
              <a:solidFill>
                <a:schemeClr val="bg1"/>
              </a:solidFill>
            </a:rPr>
            <a:t> </a:t>
          </a:r>
        </a:p>
        <a:p xmlns:a="http://schemas.openxmlformats.org/drawingml/2006/main">
          <a:r>
            <a:rPr lang="en-US" b="1" dirty="0" smtClean="0">
              <a:solidFill>
                <a:schemeClr val="bg1"/>
              </a:solidFill>
            </a:rPr>
            <a:t>(n=9,676)</a:t>
          </a:r>
          <a:endParaRPr lang="en-US" sz="11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0.26764</cdr:x>
      <cdr:y>0.747</cdr:y>
    </cdr:from>
    <cdr:to>
      <cdr:x>0.37312</cdr:x>
      <cdr:y>0.92334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20192" y="4701442"/>
          <a:ext cx="914400" cy="1109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>
              <a:solidFill>
                <a:schemeClr val="bg1"/>
              </a:solidFill>
            </a:rPr>
            <a:t>    26.70%</a:t>
          </a:r>
        </a:p>
      </cdr:txBody>
    </cdr:sp>
  </cdr:relSizeAnchor>
  <cdr:relSizeAnchor xmlns:cdr="http://schemas.openxmlformats.org/drawingml/2006/chartDrawing">
    <cdr:from>
      <cdr:x>0.60185</cdr:x>
      <cdr:y>0.29831</cdr:y>
    </cdr:from>
    <cdr:to>
      <cdr:x>0.91667</cdr:x>
      <cdr:y>0.29831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4953000" y="1600200"/>
          <a:ext cx="259080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175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0.88889</cdr:x>
      <cdr:y>0.35513</cdr:y>
    </cdr:from>
    <cdr:to>
      <cdr:x>0.98148</cdr:x>
      <cdr:y>0.49719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315200" y="1905000"/>
          <a:ext cx="7620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200" b="1" dirty="0" smtClean="0"/>
            <a:t>2009</a:t>
          </a:r>
        </a:p>
        <a:p xmlns:a="http://schemas.openxmlformats.org/drawingml/2006/main">
          <a:r>
            <a:rPr lang="en-US" sz="1200" b="1" dirty="0" smtClean="0"/>
            <a:t>Target</a:t>
          </a:r>
        </a:p>
        <a:p xmlns:a="http://schemas.openxmlformats.org/drawingml/2006/main">
          <a:r>
            <a:rPr lang="en-US" sz="1200" b="1" dirty="0" smtClean="0"/>
            <a:t>35%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0.24074</cdr:x>
      <cdr:y>0.41196</cdr:y>
    </cdr:from>
    <cdr:to>
      <cdr:x>0.36523</cdr:x>
      <cdr:y>0.54255</cdr:y>
    </cdr:to>
    <cdr:pic>
      <cdr:nvPicPr>
        <cdr:cNvPr id="6" name="Picture 5" descr="MCj01051880000[1]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981200" y="2209800"/>
          <a:ext cx="1024462" cy="7005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0.77982</cdr:x>
      <cdr:y>0.82303</cdr:y>
    </cdr:from>
    <cdr:to>
      <cdr:x>0.94495</cdr:x>
      <cdr:y>0.88515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7000" y="4038600"/>
          <a:ext cx="1371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>
              <a:latin typeface="Calibri" pitchFamily="34" charset="0"/>
            </a:rPr>
            <a:t>Grade 10-12</a:t>
          </a:r>
          <a:endParaRPr lang="en-US" sz="1200" b="1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0.49541</cdr:x>
      <cdr:y>0.82303</cdr:y>
    </cdr:from>
    <cdr:to>
      <cdr:x>0.66055</cdr:x>
      <cdr:y>0.88515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114800" y="4038600"/>
          <a:ext cx="1371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200" b="1" dirty="0" smtClean="0">
              <a:latin typeface="Calibri" pitchFamily="34" charset="0"/>
            </a:rPr>
            <a:t>Grade 10-12</a:t>
          </a:r>
          <a:endParaRPr lang="en-US" sz="1200" b="1" dirty="0">
            <a:latin typeface="Calibri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0.88288</cdr:x>
      <cdr:y>0.26708</cdr:y>
    </cdr:from>
    <cdr:to>
      <cdr:x>0.97297</cdr:x>
      <cdr:y>0.41546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67600" y="1371600"/>
          <a:ext cx="761979" cy="762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200" dirty="0" smtClean="0"/>
            <a:t>2009</a:t>
          </a:r>
        </a:p>
        <a:p xmlns:a="http://schemas.openxmlformats.org/drawingml/2006/main">
          <a:r>
            <a:rPr lang="en-US" sz="1200" dirty="0" smtClean="0"/>
            <a:t>Target</a:t>
          </a:r>
        </a:p>
        <a:p xmlns:a="http://schemas.openxmlformats.org/drawingml/2006/main">
          <a:r>
            <a:rPr lang="en-US" sz="1200" dirty="0" smtClean="0"/>
            <a:t>82.0%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0.87387</cdr:x>
      <cdr:y>0.25224</cdr:y>
    </cdr:from>
    <cdr:to>
      <cdr:x>0.89189</cdr:x>
      <cdr:y>0.26708</cdr:y>
    </cdr:to>
    <cdr:sp macro="" textlink="">
      <cdr:nvSpPr>
        <cdr:cNvPr id="4" name="Straight Arrow Connector 3"/>
        <cdr:cNvSpPr/>
      </cdr:nvSpPr>
      <cdr:spPr>
        <a:xfrm xmlns:a="http://schemas.openxmlformats.org/drawingml/2006/main" rot="10800000">
          <a:off x="7391400" y="1295400"/>
          <a:ext cx="152400" cy="762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0.9009</cdr:x>
      <cdr:y>0.55</cdr:y>
    </cdr:from>
    <cdr:to>
      <cdr:x>0.98198</cdr:x>
      <cdr:y>0.76667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620000" y="2514600"/>
          <a:ext cx="685800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buClr>
              <a:srgbClr val="0C378E"/>
            </a:buClr>
            <a:buFont typeface="Wingdings" pitchFamily="2" charset="2"/>
            <a:buChar char="§"/>
          </a:pPr>
          <a:r>
            <a:rPr lang="en-US" sz="1200" dirty="0" smtClean="0">
              <a:solidFill>
                <a:srgbClr val="0C378E"/>
              </a:solidFill>
            </a:rPr>
            <a:t>  All</a:t>
          </a:r>
        </a:p>
        <a:p xmlns:a="http://schemas.openxmlformats.org/drawingml/2006/main">
          <a:endParaRPr lang="en-US" sz="1100" dirty="0" smtClean="0"/>
        </a:p>
        <a:p xmlns:a="http://schemas.openxmlformats.org/drawingml/2006/main">
          <a:pPr>
            <a:buClr>
              <a:srgbClr val="A50021"/>
            </a:buClr>
            <a:buFont typeface="Wingdings" pitchFamily="2" charset="2"/>
            <a:buChar char="§"/>
          </a:pPr>
          <a:r>
            <a:rPr lang="en-US" dirty="0"/>
            <a:t> </a:t>
          </a:r>
          <a:r>
            <a:rPr lang="en-US" dirty="0" smtClean="0"/>
            <a:t> </a:t>
          </a:r>
          <a:r>
            <a:rPr lang="en-US" sz="1200" dirty="0" smtClean="0">
              <a:solidFill>
                <a:srgbClr val="C00000"/>
              </a:solidFill>
            </a:rPr>
            <a:t>CTE</a:t>
          </a:r>
          <a:endParaRPr lang="en-US" sz="1200" dirty="0">
            <a:solidFill>
              <a:srgbClr val="C0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0.56481</cdr:x>
      <cdr:y>0.45184</cdr:y>
    </cdr:from>
    <cdr:to>
      <cdr:x>0.97222</cdr:x>
      <cdr:y>0.58738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48200" y="2286000"/>
          <a:ext cx="3352822" cy="6857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solidFill>
                <a:srgbClr val="0C378E"/>
              </a:solidFill>
            </a:rPr>
            <a:t>2009 Student Placement:</a:t>
          </a:r>
        </a:p>
        <a:p xmlns:a="http://schemas.openxmlformats.org/drawingml/2006/main">
          <a:r>
            <a:rPr lang="en-US" sz="1400" b="1" dirty="0" smtClean="0">
              <a:solidFill>
                <a:srgbClr val="0C378E"/>
              </a:solidFill>
            </a:rPr>
            <a:t>* </a:t>
          </a:r>
          <a:r>
            <a:rPr lang="en-US" sz="1400" dirty="0" smtClean="0">
              <a:solidFill>
                <a:srgbClr val="0C378E"/>
              </a:solidFill>
            </a:rPr>
            <a:t>Does not include out-of-state colleges</a:t>
          </a:r>
        </a:p>
        <a:p xmlns:a="http://schemas.openxmlformats.org/drawingml/2006/main">
          <a:endParaRPr lang="en-US" sz="1400" b="1" dirty="0"/>
        </a:p>
      </cdr:txBody>
    </cdr:sp>
  </cdr:relSizeAnchor>
  <cdr:relSizeAnchor xmlns:cdr="http://schemas.openxmlformats.org/drawingml/2006/chartDrawing">
    <cdr:from>
      <cdr:x>0.90741</cdr:x>
      <cdr:y>0.1958</cdr:y>
    </cdr:from>
    <cdr:to>
      <cdr:x>0.99074</cdr:x>
      <cdr:y>0.33135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467600" y="990600"/>
          <a:ext cx="6858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200" b="1" dirty="0" smtClean="0"/>
            <a:t>2009</a:t>
          </a:r>
        </a:p>
        <a:p xmlns:a="http://schemas.openxmlformats.org/drawingml/2006/main">
          <a:r>
            <a:rPr lang="en-US" sz="1200" b="1" dirty="0" smtClean="0"/>
            <a:t>Target</a:t>
          </a:r>
        </a:p>
        <a:p xmlns:a="http://schemas.openxmlformats.org/drawingml/2006/main">
          <a:r>
            <a:rPr lang="en-US" sz="1200" b="1" dirty="0" smtClean="0"/>
            <a:t>78%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0.91667</cdr:x>
      <cdr:y>0.33135</cdr:y>
    </cdr:from>
    <cdr:to>
      <cdr:x>0.92593</cdr:x>
      <cdr:y>0.34641</cdr:y>
    </cdr:to>
    <cdr:sp macro="" textlink="">
      <cdr:nvSpPr>
        <cdr:cNvPr id="4" name="Diamond 3"/>
        <cdr:cNvSpPr/>
      </cdr:nvSpPr>
      <cdr:spPr>
        <a:xfrm xmlns:a="http://schemas.openxmlformats.org/drawingml/2006/main">
          <a:off x="7543800" y="1676400"/>
          <a:ext cx="76200" cy="76200"/>
        </a:xfrm>
        <a:prstGeom xmlns:a="http://schemas.openxmlformats.org/drawingml/2006/main" prst="diamond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0.26852</cdr:x>
      <cdr:y>0.25254</cdr:y>
    </cdr:from>
    <cdr:to>
      <cdr:x>0.42593</cdr:x>
      <cdr:y>0.25254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2209800" y="1143000"/>
          <a:ext cx="1295400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0.39815</cdr:x>
      <cdr:y>0.30305</cdr:y>
    </cdr:from>
    <cdr:to>
      <cdr:x>0.49074</cdr:x>
      <cdr:y>0.47141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276600" y="1371600"/>
          <a:ext cx="761979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dirty="0" smtClean="0"/>
            <a:t>2009</a:t>
          </a:r>
        </a:p>
        <a:p xmlns:a="http://schemas.openxmlformats.org/drawingml/2006/main">
          <a:r>
            <a:rPr lang="en-US" dirty="0" smtClean="0"/>
            <a:t>Target</a:t>
          </a:r>
        </a:p>
        <a:p xmlns:a="http://schemas.openxmlformats.org/drawingml/2006/main">
          <a:r>
            <a:rPr lang="en-US" dirty="0" smtClean="0"/>
            <a:t>41.0%</a:t>
          </a:r>
          <a:endParaRPr lang="en-US" dirty="0"/>
        </a:p>
      </cdr:txBody>
    </cdr:sp>
  </cdr:relSizeAnchor>
  <cdr:relSizeAnchor xmlns:cdr="http://schemas.openxmlformats.org/drawingml/2006/chartDrawing">
    <cdr:from>
      <cdr:x>0.82407</cdr:x>
      <cdr:y>0.50509</cdr:y>
    </cdr:from>
    <cdr:to>
      <cdr:x>0.91666</cdr:x>
      <cdr:y>0.67345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781800" y="2286000"/>
          <a:ext cx="761979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dirty="0" smtClean="0"/>
            <a:t>2009</a:t>
          </a:r>
        </a:p>
        <a:p xmlns:a="http://schemas.openxmlformats.org/drawingml/2006/main">
          <a:r>
            <a:rPr lang="en-US" dirty="0" smtClean="0"/>
            <a:t>Target</a:t>
          </a:r>
        </a:p>
        <a:p xmlns:a="http://schemas.openxmlformats.org/drawingml/2006/main">
          <a:r>
            <a:rPr lang="en-US" dirty="0" smtClean="0"/>
            <a:t>27.5%</a:t>
          </a:r>
          <a:endParaRPr lang="en-US" dirty="0"/>
        </a:p>
      </cdr:txBody>
    </cdr:sp>
  </cdr:relSizeAnchor>
  <cdr:relSizeAnchor xmlns:cdr="http://schemas.openxmlformats.org/drawingml/2006/chartDrawing">
    <cdr:from>
      <cdr:x>0.7037</cdr:x>
      <cdr:y>0.48825</cdr:y>
    </cdr:from>
    <cdr:to>
      <cdr:x>0.86111</cdr:x>
      <cdr:y>0.48825</cdr:y>
    </cdr:to>
    <cdr:sp macro="" textlink="">
      <cdr:nvSpPr>
        <cdr:cNvPr id="6" name="Straight Connector 5"/>
        <cdr:cNvSpPr/>
      </cdr:nvSpPr>
      <cdr:spPr>
        <a:xfrm xmlns:a="http://schemas.openxmlformats.org/drawingml/2006/main">
          <a:off x="5791200" y="2209800"/>
          <a:ext cx="129540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000000"/>
              </a:solidFill>
              <a:latin typeface="Arial"/>
            </a:defRPr>
          </a:lvl1pPr>
          <a:lvl2pPr marL="457200" indent="0">
            <a:defRPr sz="1100">
              <a:solidFill>
                <a:srgbClr val="000000"/>
              </a:solidFill>
              <a:latin typeface="Arial"/>
            </a:defRPr>
          </a:lvl2pPr>
          <a:lvl3pPr marL="914400" indent="0">
            <a:defRPr sz="1100">
              <a:solidFill>
                <a:srgbClr val="000000"/>
              </a:solidFill>
              <a:latin typeface="Arial"/>
            </a:defRPr>
          </a:lvl3pPr>
          <a:lvl4pPr marL="1371600" indent="0">
            <a:defRPr sz="1100">
              <a:solidFill>
                <a:srgbClr val="000000"/>
              </a:solidFill>
              <a:latin typeface="Arial"/>
            </a:defRPr>
          </a:lvl4pPr>
          <a:lvl5pPr marL="1828800" indent="0">
            <a:defRPr sz="1100">
              <a:solidFill>
                <a:srgbClr val="000000"/>
              </a:solidFill>
              <a:latin typeface="Arial"/>
            </a:defRPr>
          </a:lvl5pPr>
          <a:lvl6pPr marL="2286000" indent="0">
            <a:defRPr sz="1100">
              <a:solidFill>
                <a:srgbClr val="000000"/>
              </a:solidFill>
              <a:latin typeface="Arial"/>
            </a:defRPr>
          </a:lvl6pPr>
          <a:lvl7pPr marL="2743200" indent="0">
            <a:defRPr sz="1100">
              <a:solidFill>
                <a:srgbClr val="000000"/>
              </a:solidFill>
              <a:latin typeface="Arial"/>
            </a:defRPr>
          </a:lvl7pPr>
          <a:lvl8pPr marL="3200400" indent="0">
            <a:defRPr sz="1100">
              <a:solidFill>
                <a:srgbClr val="000000"/>
              </a:solidFill>
              <a:latin typeface="Arial"/>
            </a:defRPr>
          </a:lvl8pPr>
          <a:lvl9pPr marL="3657600" indent="0">
            <a:defRPr sz="11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</cdr:x>
      <cdr:y>0.64224</cdr:y>
    </cdr:from>
    <cdr:to>
      <cdr:x>0.35455</cdr:x>
      <cdr:y>0.87289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76400" y="3200400"/>
          <a:ext cx="1295400" cy="1149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bg1"/>
              </a:solidFill>
            </a:rPr>
            <a:t>15.69%  of  all</a:t>
          </a:r>
        </a:p>
        <a:p xmlns:a="http://schemas.openxmlformats.org/drawingml/2006/main">
          <a:r>
            <a:rPr lang="en-US" baseline="0" dirty="0">
              <a:solidFill>
                <a:schemeClr val="bg1"/>
              </a:solidFill>
            </a:rPr>
            <a:t> CTE students</a:t>
          </a:r>
          <a:endParaRPr lang="en-US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0.49585</cdr:x>
      <cdr:y>0.41716</cdr:y>
    </cdr:from>
    <cdr:to>
      <cdr:x>0.60854</cdr:x>
      <cdr:y>0.56245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298462" y="2625481"/>
          <a:ext cx="976923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0.49091</cdr:x>
      <cdr:y>0.41522</cdr:y>
    </cdr:from>
    <cdr:to>
      <cdr:x>0.60133</cdr:x>
      <cdr:y>0.5605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14800" y="2069109"/>
          <a:ext cx="925548" cy="723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bg1"/>
              </a:solidFill>
            </a:rPr>
            <a:t>26.21%  of</a:t>
          </a:r>
          <a:r>
            <a:rPr lang="en-US" baseline="0" dirty="0">
              <a:solidFill>
                <a:schemeClr val="bg1"/>
              </a:solidFill>
            </a:rPr>
            <a:t> all</a:t>
          </a:r>
        </a:p>
        <a:p xmlns:a="http://schemas.openxmlformats.org/drawingml/2006/main">
          <a:r>
            <a:rPr lang="en-US" baseline="0" dirty="0">
              <a:solidFill>
                <a:schemeClr val="bg1"/>
              </a:solidFill>
            </a:rPr>
            <a:t>CTE students</a:t>
          </a:r>
          <a:endParaRPr lang="en-US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0.7818</cdr:x>
      <cdr:y>0.24253</cdr:y>
    </cdr:from>
    <cdr:to>
      <cdr:x>0.89731</cdr:x>
      <cdr:y>0.38782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777404" y="1526442"/>
          <a:ext cx="100134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0.77273</cdr:x>
      <cdr:y>0.26582</cdr:y>
    </cdr:from>
    <cdr:to>
      <cdr:x>0.89151</cdr:x>
      <cdr:y>0.4111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77000" y="1324624"/>
          <a:ext cx="995637" cy="723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bg1"/>
              </a:solidFill>
            </a:rPr>
            <a:t>39.26%  of  all</a:t>
          </a:r>
        </a:p>
        <a:p xmlns:a="http://schemas.openxmlformats.org/drawingml/2006/main">
          <a:r>
            <a:rPr lang="en-US" dirty="0">
              <a:solidFill>
                <a:schemeClr val="bg1"/>
              </a:solidFill>
            </a:rPr>
            <a:t> CTE students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0.11791</cdr:x>
      <cdr:y>0.40287</cdr:y>
    </cdr:from>
    <cdr:to>
      <cdr:x>0.99536</cdr:x>
      <cdr:y>0.405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1022125" y="2535528"/>
          <a:ext cx="7606584" cy="13416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0.50926</cdr:x>
      <cdr:y>0.2374</cdr:y>
    </cdr:from>
    <cdr:to>
      <cdr:x>0.62037</cdr:x>
      <cdr:y>0.34127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191000" y="1219200"/>
          <a:ext cx="914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chemeClr val="accent2"/>
              </a:solidFill>
              <a:latin typeface="+mj-lt"/>
            </a:rPr>
            <a:t>State</a:t>
          </a:r>
        </a:p>
        <a:p xmlns:a="http://schemas.openxmlformats.org/drawingml/2006/main">
          <a:r>
            <a:rPr lang="en-US" sz="1400" dirty="0">
              <a:solidFill>
                <a:schemeClr val="accent2"/>
              </a:solidFill>
              <a:latin typeface="+mj-lt"/>
            </a:rPr>
            <a:t> 48.31</a:t>
          </a:r>
        </a:p>
      </cdr:txBody>
    </cdr:sp>
  </cdr:relSizeAnchor>
  <cdr:relSizeAnchor xmlns:cdr="http://schemas.openxmlformats.org/drawingml/2006/chartDrawing">
    <cdr:from>
      <cdr:x>0.55556</cdr:x>
      <cdr:y>0.34584</cdr:y>
    </cdr:from>
    <cdr:to>
      <cdr:x>0.56465</cdr:x>
      <cdr:y>0.38695</cdr:y>
    </cdr:to>
    <cdr:sp macro="" textlink="">
      <cdr:nvSpPr>
        <cdr:cNvPr id="6" name="Straight Arrow Connector 5"/>
        <cdr:cNvSpPr/>
      </cdr:nvSpPr>
      <cdr:spPr>
        <a:xfrm xmlns:a="http://schemas.openxmlformats.org/drawingml/2006/main" rot="5400000" flipV="1">
          <a:off x="4500704" y="1900096"/>
          <a:ext cx="217403" cy="74811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ysClr val="windowText" lastClr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67C98879-D6AA-44F7-A587-477D2D22B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A33D8637-D5DB-4D70-9294-A63763536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9797B-149D-4FBF-A2FA-7E76F2C2A2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9797B-149D-4FBF-A2FA-7E76F2C2A26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4BCDC6-2C91-41ED-9E49-52A5FC273A79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9E497-ED85-47AB-9874-987A1031CC05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550BA-CB0D-4B17-BC19-D653409A7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12A4B-67F2-4518-A635-F5F3007C1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7E279-62B4-4F68-BA21-84E67A611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4E733-A304-4986-8241-BF4E54F76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5308-B177-405D-A2DC-55611F08E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7504F-FAA8-455E-A00D-9B42F086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30F8-BD6E-4FCE-BA38-FCE7513AD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07E0A-C8BE-42D3-BA24-BFF69BD3F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2415C-4572-49B1-AE64-12B8E8CF5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9F568-96D8-4BD3-B959-1FCC29DB4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F6316-7FA0-4A98-BA39-49A450D59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C8C6B-912A-4379-8873-FD78390CD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087CC-1CAC-4BAF-812B-78B9679BF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106463A-0AAB-406E-BE2B-5004F590A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mhill\Local%20Settings\Temporary%20Internet%20Files\Content.IE5\QYH8QBLS\paths%5b1%5d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38200" y="136525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accent2"/>
                </a:solidFill>
                <a:latin typeface="Comic Sans MS" pitchFamily="66" charset="0"/>
              </a:rPr>
              <a:t>Maryland Career and Technology Education Status Report</a:t>
            </a:r>
            <a:endParaRPr lang="en-US" sz="3600" b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4099" name="Picture 3" descr="paths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09600" y="1524000"/>
            <a:ext cx="3432175" cy="457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67200" y="1907701"/>
            <a:ext cx="46482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Presentation to the Maryland State Board of Education</a:t>
            </a:r>
          </a:p>
          <a:p>
            <a:pPr algn="ctr"/>
            <a:endParaRPr lang="en-US" sz="2400" dirty="0"/>
          </a:p>
          <a:p>
            <a:pPr algn="ctr"/>
            <a:r>
              <a:rPr lang="en-US" dirty="0" smtClean="0"/>
              <a:t>March 23, 2010</a:t>
            </a:r>
          </a:p>
          <a:p>
            <a:pPr algn="ctr"/>
            <a:endParaRPr lang="en-US" sz="2400" dirty="0"/>
          </a:p>
          <a:p>
            <a:pPr algn="ctr"/>
            <a:r>
              <a:rPr lang="en-US" dirty="0" smtClean="0"/>
              <a:t>Katharine M. Oliver</a:t>
            </a:r>
          </a:p>
          <a:p>
            <a:pPr algn="ctr"/>
            <a:r>
              <a:rPr lang="en-US" dirty="0" smtClean="0"/>
              <a:t>Assistant </a:t>
            </a:r>
            <a:r>
              <a:rPr lang="en-US" dirty="0"/>
              <a:t>S</a:t>
            </a:r>
            <a:r>
              <a:rPr lang="en-US" dirty="0" smtClean="0"/>
              <a:t>tate Superintendent</a:t>
            </a:r>
          </a:p>
          <a:p>
            <a:pPr algn="ctr"/>
            <a:r>
              <a:rPr lang="en-US" dirty="0" smtClean="0"/>
              <a:t>Division of Career and College Readiness 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 </a:t>
            </a:r>
          </a:p>
        </p:txBody>
      </p:sp>
      <p:pic>
        <p:nvPicPr>
          <p:cNvPr id="4101" name="Picture 5" descr="MSDE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15075" y="5981700"/>
            <a:ext cx="28289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CTE Graduation Rate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3058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Grade 10-12 CTE Graduation Rate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447800"/>
          <a:ext cx="8458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990600" y="2514600"/>
            <a:ext cx="6477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3200" dirty="0" smtClean="0">
                <a:solidFill>
                  <a:srgbClr val="0C378E"/>
                </a:solidFill>
                <a:latin typeface="Comic Sans MS" pitchFamily="66" charset="0"/>
              </a:rPr>
              <a:t>CTE Placement: </a:t>
            </a:r>
            <a:br>
              <a:rPr lang="en-US" sz="3200" dirty="0" smtClean="0">
                <a:solidFill>
                  <a:srgbClr val="0C378E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0C378E"/>
                </a:solidFill>
                <a:latin typeface="Comic Sans MS" pitchFamily="66" charset="0"/>
              </a:rPr>
              <a:t>Transitioning to College and Careers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229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Non-Traditional Placement and Completion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</a:rPr>
              <a:t>MSDE Achievement Matters Most– </a:t>
            </a:r>
            <a:r>
              <a:rPr lang="en-US" sz="2400" i="1" kern="0" dirty="0" smtClean="0">
                <a:latin typeface="+mn-lt"/>
              </a:rPr>
              <a:t>Managing For Results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i="1" dirty="0" smtClean="0"/>
              <a:t>Participation and performance of all high school student subgroups in challenging instructional programs -- </a:t>
            </a:r>
            <a:r>
              <a:rPr lang="en-US" dirty="0" smtClean="0">
                <a:latin typeface="+mj-lt"/>
              </a:rPr>
              <a:t>Dual Completion (CTE/USM)</a:t>
            </a:r>
            <a:endParaRPr lang="en-US" i="1" kern="0" dirty="0" smtClean="0">
              <a:latin typeface="+mj-lt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i="1" kern="0" dirty="0" smtClean="0">
              <a:latin typeface="+mn-lt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</a:rPr>
              <a:t>Education Week </a:t>
            </a:r>
            <a:r>
              <a:rPr lang="en-US" sz="2400" i="1" kern="0" dirty="0" smtClean="0">
                <a:latin typeface="+mn-lt"/>
              </a:rPr>
              <a:t>– Quality Counts</a:t>
            </a:r>
            <a:endParaRPr lang="en-US" i="1" kern="0" dirty="0" smtClean="0">
              <a:latin typeface="+mj-lt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i="1" dirty="0" smtClean="0">
                <a:latin typeface="+mj-lt"/>
              </a:rPr>
              <a:t>#1 in </a:t>
            </a:r>
            <a:r>
              <a:rPr lang="en-US" b="1" i="1" dirty="0" smtClean="0">
                <a:latin typeface="+mj-lt"/>
              </a:rPr>
              <a:t>Transitions &amp; Alignment</a:t>
            </a:r>
            <a:r>
              <a:rPr lang="en-US" i="1" dirty="0" smtClean="0">
                <a:latin typeface="+mj-lt"/>
              </a:rPr>
              <a:t>, aligning preK-12 standards with early learning &amp; college and career expectations. Score/Grade: 96.4%/A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</a:rPr>
              <a:t>P-20 Leadership Council – </a:t>
            </a:r>
            <a:r>
              <a:rPr lang="en-US" sz="2400" i="1" kern="0" dirty="0" smtClean="0">
                <a:latin typeface="+mn-lt"/>
              </a:rPr>
              <a:t>CTE Task Force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+mj-lt"/>
              </a:rPr>
              <a:t>Expand CTE program offerings </a:t>
            </a:r>
            <a:r>
              <a:rPr lang="en-US" sz="1600" dirty="0" smtClean="0">
                <a:latin typeface="+mj-lt"/>
              </a:rPr>
              <a:t>to ensure responsiveness to economic and workforce development needs and provide career opportunities for all Maryland students.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1200" dirty="0" smtClean="0">
              <a:solidFill>
                <a:schemeClr val="accent2"/>
              </a:solidFill>
              <a:latin typeface="+mj-lt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+mj-lt"/>
              </a:rPr>
              <a:t>Ensure academic and technical rigor </a:t>
            </a:r>
            <a:r>
              <a:rPr lang="en-US" sz="1600" dirty="0" smtClean="0">
                <a:latin typeface="+mj-lt"/>
              </a:rPr>
              <a:t>of CTE programs that prepare Maryland high school graduates for successful transition to college and careers.</a:t>
            </a: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1200" dirty="0" smtClean="0">
              <a:solidFill>
                <a:schemeClr val="accent2"/>
              </a:solidFill>
              <a:latin typeface="+mj-lt"/>
            </a:endParaRPr>
          </a:p>
          <a:p>
            <a:pPr marL="800100" lvl="1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+mj-lt"/>
              </a:rPr>
              <a:t>Increase access to CTE programs </a:t>
            </a:r>
            <a:r>
              <a:rPr lang="en-US" sz="1600" dirty="0" smtClean="0">
                <a:latin typeface="+mj-lt"/>
              </a:rPr>
              <a:t>so that all of Maryland’s students have opportunities for career preparation and are provided support for successful transition from high school to college and careers.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1600" kern="0" dirty="0" smtClean="0">
              <a:solidFill>
                <a:srgbClr val="FF0000"/>
              </a:solidFill>
              <a:latin typeface="+mj-lt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sz="2500" kern="0" dirty="0">
              <a:solidFill>
                <a:srgbClr val="FF0000"/>
              </a:solidFill>
              <a:latin typeface="+mn-lt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sz="1200" kern="0" dirty="0">
              <a:latin typeface="+mn-lt"/>
            </a:endParaRPr>
          </a:p>
        </p:txBody>
      </p:sp>
      <p:sp>
        <p:nvSpPr>
          <p:cNvPr id="5129" name="Text Box 38"/>
          <p:cNvSpPr txBox="1">
            <a:spLocks noChangeArrowheads="1"/>
          </p:cNvSpPr>
          <p:nvPr/>
        </p:nvSpPr>
        <p:spPr bwMode="auto">
          <a:xfrm>
            <a:off x="8077200" y="5638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4%</a:t>
            </a:r>
          </a:p>
        </p:txBody>
      </p:sp>
      <p:pic>
        <p:nvPicPr>
          <p:cNvPr id="5130" name="Picture 31" descr="MSD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6776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676400" y="152400"/>
            <a:ext cx="586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CTE State Results</a:t>
            </a:r>
            <a:endParaRPr lang="en-US" sz="3600" kern="0" dirty="0" smtClean="0">
              <a:solidFill>
                <a:schemeClr val="accent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8" name="Picture 7" descr="CTE Task Forc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0"/>
            <a:ext cx="1905000" cy="11750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4800600" y="1752600"/>
            <a:ext cx="4343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endParaRPr lang="en-US" sz="1000" b="0" dirty="0">
              <a:latin typeface="Calibri" pitchFamily="34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solidFill>
                  <a:srgbClr val="0C378E"/>
                </a:solidFill>
                <a:latin typeface="Calibri" pitchFamily="34" charset="0"/>
              </a:rPr>
              <a:t>Arts, Media, &amp; Communication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latin typeface="Calibri" pitchFamily="34" charset="0"/>
              </a:rPr>
              <a:t>Business, Management &amp; Finance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solidFill>
                  <a:srgbClr val="0C378E"/>
                </a:solidFill>
                <a:latin typeface="Calibri" pitchFamily="34" charset="0"/>
              </a:rPr>
              <a:t>Construction &amp; Development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latin typeface="Calibri" pitchFamily="34" charset="0"/>
              </a:rPr>
              <a:t>Consumer Services, Hospitality, &amp; Tourism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solidFill>
                  <a:srgbClr val="0C378E"/>
                </a:solidFill>
                <a:latin typeface="Calibri" pitchFamily="34" charset="0"/>
              </a:rPr>
              <a:t>Environmental, Agricultural, &amp; </a:t>
            </a:r>
            <a:br>
              <a:rPr lang="en-US" sz="2000" b="0" dirty="0">
                <a:solidFill>
                  <a:srgbClr val="0C378E"/>
                </a:solidFill>
                <a:latin typeface="Calibri" pitchFamily="34" charset="0"/>
              </a:rPr>
            </a:br>
            <a:r>
              <a:rPr lang="en-US" sz="2000" b="0" dirty="0">
                <a:solidFill>
                  <a:srgbClr val="0C378E"/>
                </a:solidFill>
                <a:latin typeface="Calibri" pitchFamily="34" charset="0"/>
              </a:rPr>
              <a:t>Natural Resources Systems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latin typeface="Calibri" pitchFamily="34" charset="0"/>
              </a:rPr>
              <a:t>Health &amp; Biosciences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solidFill>
                  <a:srgbClr val="0C378E"/>
                </a:solidFill>
                <a:latin typeface="Calibri" pitchFamily="34" charset="0"/>
              </a:rPr>
              <a:t>Human Resource Services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latin typeface="Calibri" pitchFamily="34" charset="0"/>
              </a:rPr>
              <a:t>Information Technology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solidFill>
                  <a:srgbClr val="0C378E"/>
                </a:solidFill>
                <a:latin typeface="Calibri" pitchFamily="34" charset="0"/>
              </a:rPr>
              <a:t>Manufacturing, Engineering &amp; Technology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>
                <a:latin typeface="Calibri" pitchFamily="34" charset="0"/>
              </a:rPr>
              <a:t>Transportation Technologies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14400" y="152400"/>
            <a:ext cx="77724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Access,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Rigor and Expansion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48 CTE Programs of Study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6" name="Content Placeholder 3" descr="Blue Bo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838200" y="1828799"/>
            <a:ext cx="3536819" cy="453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6781800" cy="868362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CTE State Programs of Study</a:t>
            </a:r>
            <a:endParaRPr lang="en-US" sz="32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3820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31" descr="MSDE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6776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868362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STEM – Related CTE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229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CTE Task Forc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0"/>
            <a:ext cx="1828800" cy="1128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868362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BRAC-Related CTE</a:t>
            </a:r>
          </a:p>
        </p:txBody>
      </p:sp>
      <p:pic>
        <p:nvPicPr>
          <p:cNvPr id="6" name="Picture 5" descr="CTE Task Force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0"/>
            <a:ext cx="1828800" cy="1128052"/>
          </a:xfrm>
          <a:prstGeom prst="rect">
            <a:avLst/>
          </a:prstGeom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38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69342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Dual Completion for </a:t>
            </a:r>
            <a:b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CTE Programs of Study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0" descr="[enlarged color line drawing, Maryland State Flag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8751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1" descr="MSDE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763" y="971550"/>
            <a:ext cx="168592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 idx="4294967295"/>
          </p:nvPr>
        </p:nvSpPr>
        <p:spPr>
          <a:xfrm>
            <a:off x="1752600" y="0"/>
            <a:ext cx="7315200" cy="13716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accent2"/>
                </a:solidFill>
                <a:latin typeface="Comic Sans MS" pitchFamily="66" charset="0"/>
              </a:rPr>
              <a:t>Maryland CTE is a Critical Component of Education Reform</a:t>
            </a:r>
          </a:p>
        </p:txBody>
      </p:sp>
      <p:pic>
        <p:nvPicPr>
          <p:cNvPr id="5" name="Content Placeholder 3" descr="red bo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352800" y="2327304"/>
            <a:ext cx="2209800" cy="3159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0" descr="[enlarged color line drawing, Maryland State Flag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8751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1" descr="MSDE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763" y="971550"/>
            <a:ext cx="168592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FTP Doc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400" y="2272374"/>
            <a:ext cx="2325171" cy="3214026"/>
          </a:xfrm>
          <a:prstGeom prst="rect">
            <a:avLst/>
          </a:prstGeom>
        </p:spPr>
      </p:pic>
      <p:pic>
        <p:nvPicPr>
          <p:cNvPr id="10" name="Picture 9" descr="Blue Book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72200" y="2286000"/>
            <a:ext cx="2286000" cy="3200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981200"/>
          <a:ext cx="8305800" cy="4267200"/>
        </p:xfrm>
        <a:graphic>
          <a:graphicData uri="http://schemas.openxmlformats.org/presentationml/2006/ole">
            <p:oleObj spid="_x0000_s1026" name="Worksheet" r:id="rId3" imgW="9229864" imgH="3962437" progId="Excel.Sheet.8">
              <p:embed/>
            </p:oleObj>
          </a:graphicData>
        </a:graphic>
      </p:graphicFrame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1524000" y="4343400"/>
            <a:ext cx="6477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" name="TextBox 1"/>
          <p:cNvSpPr txBox="1"/>
          <p:nvPr/>
        </p:nvSpPr>
        <p:spPr>
          <a:xfrm>
            <a:off x="6629400" y="4648200"/>
            <a:ext cx="838200" cy="4572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+mj-lt"/>
              </a:rPr>
              <a:t>State:</a:t>
            </a:r>
          </a:p>
          <a:p>
            <a:r>
              <a:rPr lang="en-US" sz="1400" dirty="0" smtClean="0">
                <a:latin typeface="+mj-lt"/>
              </a:rPr>
              <a:t>48.31%</a:t>
            </a:r>
            <a:endParaRPr lang="en-US" sz="1400" dirty="0">
              <a:latin typeface="+mj-lt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64770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PLTW High School Completion</a:t>
            </a:r>
            <a:b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by Race/Ethnicity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"/>
            <a:ext cx="23706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Arrow Connector 12"/>
          <p:cNvCxnSpPr/>
          <p:nvPr/>
        </p:nvCxnSpPr>
        <p:spPr>
          <a:xfrm rot="5400000" flipH="1" flipV="1">
            <a:off x="6743700" y="4533900"/>
            <a:ext cx="2286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1143000" y="0"/>
            <a:ext cx="72390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/>
                </a:solidFill>
                <a:latin typeface="Comic Sans MS" pitchFamily="66" charset="0"/>
              </a:rPr>
              <a:t>Continuing the Progress</a:t>
            </a:r>
            <a:endParaRPr lang="en-US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228600" y="1295400"/>
            <a:ext cx="8686800" cy="5410200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Complete development of 48 CTE Programs of Study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Support/incentives for school system adoption of programs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Expand partnership with Higher Education for CTE Program Affiliates</a:t>
            </a:r>
          </a:p>
          <a:p>
            <a:pPr>
              <a:buFont typeface="Arial" pitchFamily="34" charset="0"/>
              <a:buNone/>
            </a:pPr>
            <a:endParaRPr lang="en-US" sz="12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Increase student access to industry certifications and early college credit related to the CTE program of study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Ensure alignment to academic and technical standards for college and career readiness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Support school system coordination and administration of technical assessments (assessment centers and funding for students)</a:t>
            </a:r>
          </a:p>
          <a:p>
            <a:pPr>
              <a:buFont typeface="Arial" pitchFamily="34" charset="0"/>
              <a:buNone/>
            </a:pPr>
            <a:endParaRPr lang="en-US" sz="1200" dirty="0" smtClean="0">
              <a:latin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</a:rPr>
              <a:t>Providing accurate and timely performance data for the continuous improvement of Maryland’s system of CTE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Align federal/state measures as part of continued development of the LDS</a:t>
            </a:r>
          </a:p>
          <a:p>
            <a:pPr lvl="1"/>
            <a:r>
              <a:rPr lang="en-US" sz="1800" dirty="0" smtClean="0">
                <a:latin typeface="Calibri" pitchFamily="34" charset="0"/>
              </a:rPr>
              <a:t>Secure access to placement data to report postsecondary/employment after high school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 idx="4294967295"/>
          </p:nvPr>
        </p:nvSpPr>
        <p:spPr>
          <a:xfrm>
            <a:off x="1676400" y="152400"/>
            <a:ext cx="74676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accent2"/>
                </a:solidFill>
                <a:latin typeface="Comic Sans MS" pitchFamily="66" charset="0"/>
              </a:rPr>
              <a:t>21</a:t>
            </a:r>
            <a:r>
              <a:rPr lang="en-US" sz="3600" baseline="30000" dirty="0" smtClean="0">
                <a:solidFill>
                  <a:schemeClr val="accent2"/>
                </a:solidFill>
                <a:latin typeface="Comic Sans MS" pitchFamily="66" charset="0"/>
              </a:rPr>
              <a:t>st</a:t>
            </a:r>
            <a:r>
              <a:rPr lang="en-US" sz="3600" dirty="0" smtClean="0">
                <a:solidFill>
                  <a:schemeClr val="accent2"/>
                </a:solidFill>
                <a:latin typeface="Comic Sans MS" pitchFamily="66" charset="0"/>
              </a:rPr>
              <a:t> Century CTE</a:t>
            </a:r>
          </a:p>
        </p:txBody>
      </p:sp>
      <p:sp>
        <p:nvSpPr>
          <p:cNvPr id="9220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5105400"/>
          </a:xfrm>
        </p:spPr>
        <p:txBody>
          <a:bodyPr/>
          <a:lstStyle/>
          <a:p>
            <a:pPr lvl="2" eaLnBrk="1" hangingPunct="1">
              <a:buFont typeface="Wingdings" pitchFamily="2" charset="2"/>
              <a:buChar char="§"/>
            </a:pPr>
            <a:endParaRPr lang="en-US" sz="800" dirty="0" smtClean="0">
              <a:latin typeface="Calibri" pitchFamily="34" charset="0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Today’s CTE prepares students for both college </a:t>
            </a:r>
            <a:r>
              <a:rPr lang="en-US" u="sng" dirty="0" smtClean="0">
                <a:latin typeface="+mj-lt"/>
              </a:rPr>
              <a:t>and</a:t>
            </a:r>
            <a:r>
              <a:rPr lang="en-US" dirty="0" smtClean="0">
                <a:latin typeface="+mj-lt"/>
              </a:rPr>
              <a:t> careers through rigorous </a:t>
            </a:r>
            <a:r>
              <a:rPr lang="en-US" i="1" dirty="0" smtClean="0">
                <a:latin typeface="+mj-lt"/>
              </a:rPr>
              <a:t>programs of study</a:t>
            </a:r>
            <a:r>
              <a:rPr lang="en-US" dirty="0" smtClean="0">
                <a:latin typeface="+mj-lt"/>
              </a:rPr>
              <a:t>.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sz="1200" dirty="0" smtClean="0">
              <a:latin typeface="+mj-lt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The focus has moved from preparing students with trade specific skills to preparing them with academic and technical knowledge to be successful in a wide range of career opportunities </a:t>
            </a:r>
            <a:r>
              <a:rPr lang="en-US" sz="2000" dirty="0" smtClean="0">
                <a:latin typeface="+mj-lt"/>
              </a:rPr>
              <a:t>(and advanced education and training). 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en-US" sz="1200" dirty="0" smtClean="0">
              <a:latin typeface="+mj-lt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Increased accountability supports CTE program improvement with an emphasis on academic and technical skill attainment (industry certification) – </a:t>
            </a:r>
            <a:r>
              <a:rPr lang="en-US" i="1" dirty="0" smtClean="0">
                <a:latin typeface="+mj-lt"/>
              </a:rPr>
              <a:t>College and Career Readiness</a:t>
            </a:r>
          </a:p>
        </p:txBody>
      </p:sp>
      <p:pic>
        <p:nvPicPr>
          <p:cNvPr id="4" name="Picture 30" descr="[enlarged color line drawing, Maryland State Flag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8751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1" descr="MSDE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763" y="971550"/>
            <a:ext cx="168592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99418" cy="68604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47368"/>
                <a:gridCol w="1321268"/>
                <a:gridCol w="1398989"/>
                <a:gridCol w="1321268"/>
                <a:gridCol w="1554433"/>
                <a:gridCol w="233165"/>
                <a:gridCol w="1822927"/>
              </a:tblGrid>
              <a:tr h="45525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97"/>
                          </a:solidFill>
                          <a:latin typeface="Calibri" pitchFamily="34" charset="0"/>
                        </a:rPr>
                        <a:t>High School Program</a:t>
                      </a:r>
                      <a:endParaRPr lang="en-US" sz="1800" dirty="0">
                        <a:solidFill>
                          <a:srgbClr val="FFFF97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9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97"/>
                          </a:solidFill>
                          <a:latin typeface="Calibri" pitchFamily="34" charset="0"/>
                        </a:rPr>
                        <a:t>College Program</a:t>
                      </a:r>
                      <a:endParaRPr lang="en-US" sz="1800" dirty="0">
                        <a:solidFill>
                          <a:srgbClr val="FFFF97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0000"/>
                    </a:solidFill>
                  </a:tcPr>
                </a:tc>
              </a:tr>
              <a:tr h="358681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Requirements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Grade 9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Grade 10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Grade 11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Grade 12</a:t>
                      </a:r>
                      <a:endParaRPr lang="en-US" sz="15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itchFamily="34" charset="0"/>
                        </a:rPr>
                        <a:t>English/Lang.</a:t>
                      </a:r>
                      <a:r>
                        <a:rPr lang="en-US" sz="1500" baseline="0" dirty="0" smtClean="0">
                          <a:latin typeface="Calibri" pitchFamily="34" charset="0"/>
                        </a:rPr>
                        <a:t> Arts</a:t>
                      </a:r>
                    </a:p>
                    <a:p>
                      <a:r>
                        <a:rPr lang="en-US" sz="1500" baseline="0" dirty="0" smtClean="0">
                          <a:latin typeface="Calibri" pitchFamily="34" charset="0"/>
                        </a:rPr>
                        <a:t>(__ Credits)</a:t>
                      </a:r>
                    </a:p>
                    <a:p>
                      <a:r>
                        <a:rPr lang="en-US" sz="1400" baseline="0" dirty="0" smtClean="0">
                          <a:latin typeface="Calibri" pitchFamily="34" charset="0"/>
                        </a:rPr>
                        <a:t>Include AP options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6029">
                <a:tc rowSpan="3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English – 4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English</a:t>
                      </a:r>
                      <a:r>
                        <a:rPr lang="en-US" sz="1500" baseline="0" dirty="0" smtClean="0">
                          <a:latin typeface="Calibri" pitchFamily="34" charset="0"/>
                        </a:rPr>
                        <a:t> 9</a:t>
                      </a:r>
                      <a:endParaRPr lang="en-US" sz="15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English 10</a:t>
                      </a:r>
                      <a:endParaRPr lang="en-US" sz="15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English 11</a:t>
                      </a:r>
                      <a:endParaRPr lang="en-US" sz="15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English 12</a:t>
                      </a:r>
                      <a:endParaRPr lang="en-US" sz="15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0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AP</a:t>
                      </a:r>
                      <a:r>
                        <a:rPr lang="en-US" sz="1500" baseline="0" dirty="0" smtClean="0">
                          <a:latin typeface="Calibri" pitchFamily="34" charset="0"/>
                        </a:rPr>
                        <a:t> Language</a:t>
                      </a:r>
                      <a:endParaRPr lang="en-US" sz="15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AP Literature</a:t>
                      </a:r>
                      <a:endParaRPr lang="en-US" sz="15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Humanities/Social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Studies </a:t>
                      </a:r>
                      <a:r>
                        <a:rPr lang="en-US" sz="1500" baseline="0" dirty="0" smtClean="0">
                          <a:latin typeface="Calibri" pitchFamily="34" charset="0"/>
                        </a:rPr>
                        <a:t>(__ Credits)</a:t>
                      </a:r>
                    </a:p>
                    <a:p>
                      <a:r>
                        <a:rPr lang="en-US" sz="1400" baseline="0" dirty="0" smtClean="0">
                          <a:latin typeface="Calibri" pitchFamily="34" charset="0"/>
                        </a:rPr>
                        <a:t>Include AP options</a:t>
                      </a:r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06029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Social Studies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- 3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Us Govt.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World History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US History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Government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 European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 US History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 Government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5987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Mathematics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- 4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Algebra I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Geometry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Algebra II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Trigonometry or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Pre-Calculus or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Calculus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Mathematics </a:t>
                      </a:r>
                    </a:p>
                    <a:p>
                      <a:r>
                        <a:rPr lang="en-US" sz="1500" baseline="0" dirty="0" smtClean="0">
                          <a:latin typeface="Calibri" pitchFamily="34" charset="0"/>
                        </a:rPr>
                        <a:t>(__ Credits)</a:t>
                      </a:r>
                    </a:p>
                    <a:p>
                      <a:r>
                        <a:rPr lang="en-US" sz="1400" baseline="0" dirty="0" smtClean="0">
                          <a:latin typeface="Calibri" pitchFamily="34" charset="0"/>
                        </a:rPr>
                        <a:t>Include AP options</a:t>
                      </a:r>
                      <a:endParaRPr lang="en-US" sz="1400" dirty="0" smtClean="0">
                        <a:latin typeface="Calibri" pitchFamily="34" charset="0"/>
                      </a:endParaRPr>
                    </a:p>
                    <a:p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318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 Calculus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706">
                <a:tc rowSpan="3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Science - 3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Earth or Physical Sci.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Biology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Chemistry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Physics 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364"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500" dirty="0" smtClean="0">
                          <a:latin typeface="Calibri" pitchFamily="34" charset="0"/>
                        </a:rPr>
                        <a:t>Science (__Credits)</a:t>
                      </a:r>
                    </a:p>
                    <a:p>
                      <a:r>
                        <a:rPr lang="en-US" sz="1400" dirty="0" smtClean="0">
                          <a:latin typeface="Calibri" pitchFamily="34" charset="0"/>
                        </a:rPr>
                        <a:t>Include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AP Options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7"/>
                    </a:solidFill>
                  </a:tcPr>
                </a:tc>
              </a:tr>
              <a:tr h="3060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Biology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 Chemistry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 Physics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184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Phys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Ed. - .5/ Health Ed. - .5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.5 Phys Ed.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.5 Health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963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Fine Arts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- 1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.5 Fine Arts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.5 Fine Arts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236"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Career Program</a:t>
                      </a:r>
                    </a:p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Concentration</a:t>
                      </a:r>
                    </a:p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(__Credits)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Include 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Articulation Options,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Dual Enrollment, Credit by Exam and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Pre-apprenticeship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FB4"/>
                    </a:solidFill>
                  </a:tcPr>
                </a:tc>
              </a:tr>
              <a:tr h="53112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Tech Ed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Foundations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500" dirty="0" smtClean="0">
                          <a:latin typeface="Calibri" pitchFamily="34" charset="0"/>
                        </a:rPr>
                        <a:t>To</a:t>
                      </a:r>
                      <a:r>
                        <a:rPr lang="en-US" sz="1500" baseline="0" dirty="0" smtClean="0">
                          <a:latin typeface="Calibri" pitchFamily="34" charset="0"/>
                        </a:rPr>
                        <a:t> Technology</a:t>
                      </a:r>
                      <a:endParaRPr lang="en-US" sz="15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616">
                <a:tc row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CTE Completer - 4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en-US" sz="1500" b="1" dirty="0" smtClean="0">
                          <a:latin typeface="Calibri" pitchFamily="34" charset="0"/>
                        </a:rPr>
                        <a:t>CTE</a:t>
                      </a:r>
                      <a:r>
                        <a:rPr lang="en-US" sz="1500" b="1" baseline="0" dirty="0" smtClean="0">
                          <a:latin typeface="Calibri" pitchFamily="34" charset="0"/>
                        </a:rPr>
                        <a:t> Program Sequence</a:t>
                      </a:r>
                      <a:endParaRPr lang="en-US" sz="1500" b="1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F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CTE Course (1)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F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CTE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Course (1)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F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en-US" sz="1400" dirty="0" smtClean="0">
                          <a:latin typeface="Calibri" pitchFamily="34" charset="0"/>
                        </a:rPr>
                        <a:t>CTE Courses (2)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F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3606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Foreign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Lang. - 2 and/or</a:t>
                      </a:r>
                    </a:p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Adv. Tech Ed. - 2 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Language</a:t>
                      </a:r>
                    </a:p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Spanish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I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Language</a:t>
                      </a:r>
                    </a:p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Spanish II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Language</a:t>
                      </a:r>
                    </a:p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Spanish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Advance Technology Education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50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15400" cy="762000"/>
          </a:xfrm>
        </p:spPr>
        <p:txBody>
          <a:bodyPr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sz="3600" b="1" dirty="0" smtClean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  <a:ea typeface="+mn-ea"/>
                <a:cs typeface="+mn-cs"/>
              </a:rPr>
              <a:t>Maryland CTE Today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46482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bg2">
                  <a:lumMod val="25000"/>
                </a:schemeClr>
              </a:buClr>
              <a:buSzPct val="85000"/>
              <a:buFontTx/>
              <a:buNone/>
            </a:pPr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25000"/>
                </a:schemeClr>
              </a:buClr>
              <a:buSzPct val="85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Half (50%) of all grade 10-12 high school students enroll in CTE courses (107,615)</a:t>
            </a:r>
          </a:p>
          <a:p>
            <a:pPr>
              <a:lnSpc>
                <a:spcPct val="80000"/>
              </a:lnSpc>
              <a:buClr>
                <a:schemeClr val="bg2">
                  <a:lumMod val="25000"/>
                </a:schemeClr>
              </a:buClr>
              <a:buSzPct val="85000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25000"/>
                </a:schemeClr>
              </a:buClr>
              <a:buSzPct val="85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20% of the class of 2009 completed a CTE program of study (11,786)</a:t>
            </a:r>
          </a:p>
          <a:p>
            <a:pPr marL="274320" lvl="1" indent="-274320">
              <a:lnSpc>
                <a:spcPct val="90000"/>
              </a:lnSpc>
              <a:buClr>
                <a:schemeClr val="bg2">
                  <a:lumMod val="25000"/>
                </a:schemeClr>
              </a:buClr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90000"/>
              </a:lnSpc>
              <a:buClr>
                <a:schemeClr val="bg2">
                  <a:lumMod val="25000"/>
                </a:schemeClr>
              </a:buClr>
              <a:buSzPct val="85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48% of the CTE graduates also completed the coursework for entrance to USM, this is considered a “Dual Completer” (5,694)</a:t>
            </a:r>
          </a:p>
          <a:p>
            <a:pPr>
              <a:lnSpc>
                <a:spcPct val="90000"/>
              </a:lnSpc>
              <a:buClr>
                <a:schemeClr val="bg2">
                  <a:lumMod val="25000"/>
                </a:schemeClr>
              </a:buClr>
              <a:buSzPct val="85000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0" y="6461125"/>
            <a:ext cx="304800" cy="320675"/>
          </a:xfrm>
        </p:spPr>
        <p:txBody>
          <a:bodyPr/>
          <a:lstStyle/>
          <a:p>
            <a:pPr>
              <a:defRPr/>
            </a:pPr>
            <a:fld id="{605648B2-9665-4A01-8158-A8D03490DF8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029200" y="1447800"/>
          <a:ext cx="3810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029200" y="3810000"/>
          <a:ext cx="3810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Graphic spid="9" grpId="0">
        <p:bldAsOne/>
      </p:bldGraphic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1752600"/>
            <a:ext cx="9067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sz="1200" kern="0" dirty="0">
              <a:latin typeface="+mn-lt"/>
            </a:endParaRPr>
          </a:p>
        </p:txBody>
      </p:sp>
      <p:pic>
        <p:nvPicPr>
          <p:cNvPr id="5125" name="Picture 30" descr="[enlarged color line drawing, Maryland State Flag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8751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31" descr="MSDE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763" y="971550"/>
            <a:ext cx="1685926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676400" y="152400"/>
            <a:ext cx="6858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CTE in Maryland: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Getting</a:t>
            </a:r>
            <a:r>
              <a:rPr kumimoji="0" lang="en-US" sz="36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Results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52400" y="2438400"/>
            <a:ext cx="8991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Federal Accountability Measures: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Carl D. Perkins Career and Technical Education Act of 2006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</a:rPr>
              <a:t>Maryland Accountability Measures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2971800" y="152400"/>
            <a:ext cx="6019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CTE Federal Accountability Measures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001000" cy="41703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600" dirty="0" smtClean="0"/>
              <a:t>Academic Attainment: 		Reading/Language Arts &amp; Mathematics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2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600" dirty="0" smtClean="0"/>
              <a:t>Technical Skill Attainment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2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600" dirty="0" smtClean="0"/>
              <a:t>Secondary School Completion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2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600" dirty="0" smtClean="0"/>
              <a:t>Student Graduation Rate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2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600" dirty="0" smtClean="0"/>
              <a:t>Secondary Placement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200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600" dirty="0" smtClean="0"/>
              <a:t>Non-Traditional Participation &amp; Completion</a:t>
            </a:r>
            <a:r>
              <a:rPr lang="en-US" sz="2400" dirty="0" smtClean="0"/>
              <a:t>	</a:t>
            </a:r>
          </a:p>
        </p:txBody>
      </p:sp>
      <p:pic>
        <p:nvPicPr>
          <p:cNvPr id="14" name="Picture 6" descr="MCj010518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819400"/>
            <a:ext cx="1024462" cy="700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ova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962400" cy="822553"/>
          </a:xfrm>
          <a:prstGeom prst="rect">
            <a:avLst/>
          </a:prstGeom>
        </p:spPr>
      </p:pic>
      <p:pic>
        <p:nvPicPr>
          <p:cNvPr id="10" name="Picture 5" descr="ed_ncl_mn_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0"/>
            <a:ext cx="2438400" cy="44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HSA Proficiency Gains in CTE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534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324600" y="3581400"/>
            <a:ext cx="1371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8382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accent2"/>
                </a:solidFill>
                <a:latin typeface="Comic Sans MS" pitchFamily="66" charset="0"/>
              </a:rPr>
              <a:t>Students Achieving Industry Standards</a:t>
            </a:r>
            <a:endParaRPr lang="en-US" sz="3200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5538</TotalTime>
  <Words>1029</Words>
  <Application>Microsoft Office PowerPoint</Application>
  <PresentationFormat>On-screen Show (4:3)</PresentationFormat>
  <Paragraphs>253</Paragraphs>
  <Slides>21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Worksheet</vt:lpstr>
      <vt:lpstr>Slide 1</vt:lpstr>
      <vt:lpstr>Maryland CTE is a Critical Component of Education Reform</vt:lpstr>
      <vt:lpstr>21st Century CTE</vt:lpstr>
      <vt:lpstr>Slide 4</vt:lpstr>
      <vt:lpstr>Maryland CTE Today</vt:lpstr>
      <vt:lpstr>Slide 6</vt:lpstr>
      <vt:lpstr>Slide 7</vt:lpstr>
      <vt:lpstr>HSA Proficiency Gains in CTE</vt:lpstr>
      <vt:lpstr>Students Achieving Industry Standards</vt:lpstr>
      <vt:lpstr>CTE Graduation Rate</vt:lpstr>
      <vt:lpstr>Grade 10-12 CTE Graduation Rate</vt:lpstr>
      <vt:lpstr>CTE Placement:  Transitioning to College and Careers</vt:lpstr>
      <vt:lpstr>Non-Traditional Placement and Completion</vt:lpstr>
      <vt:lpstr>Slide 14</vt:lpstr>
      <vt:lpstr>Slide 15</vt:lpstr>
      <vt:lpstr>CTE State Programs of Study</vt:lpstr>
      <vt:lpstr>STEM – Related CTE</vt:lpstr>
      <vt:lpstr>BRAC-Related CTE</vt:lpstr>
      <vt:lpstr>Dual Completion for  CTE Programs of Study</vt:lpstr>
      <vt:lpstr>PLTW High School Completion by Race/Ethnicity</vt:lpstr>
      <vt:lpstr>Continuing the Progress</vt:lpstr>
    </vt:vector>
  </TitlesOfParts>
  <Company>msde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pmikos</dc:creator>
  <cp:lastModifiedBy>CNecessary</cp:lastModifiedBy>
  <cp:revision>362</cp:revision>
  <dcterms:created xsi:type="dcterms:W3CDTF">2007-03-01T19:40:24Z</dcterms:created>
  <dcterms:modified xsi:type="dcterms:W3CDTF">2010-03-22T15:44:48Z</dcterms:modified>
</cp:coreProperties>
</file>