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6" r:id="rId2"/>
    <p:sldMasterId id="2147483688" r:id="rId3"/>
  </p:sldMasterIdLst>
  <p:notesMasterIdLst>
    <p:notesMasterId r:id="rId57"/>
  </p:notesMasterIdLst>
  <p:handoutMasterIdLst>
    <p:handoutMasterId r:id="rId58"/>
  </p:handoutMasterIdLst>
  <p:sldIdLst>
    <p:sldId id="355" r:id="rId4"/>
    <p:sldId id="272" r:id="rId5"/>
    <p:sldId id="274" r:id="rId6"/>
    <p:sldId id="277" r:id="rId7"/>
    <p:sldId id="278" r:id="rId8"/>
    <p:sldId id="279" r:id="rId9"/>
    <p:sldId id="359" r:id="rId10"/>
    <p:sldId id="285" r:id="rId11"/>
    <p:sldId id="287" r:id="rId12"/>
    <p:sldId id="288" r:id="rId13"/>
    <p:sldId id="357" r:id="rId14"/>
    <p:sldId id="295" r:id="rId15"/>
    <p:sldId id="353" r:id="rId16"/>
    <p:sldId id="297" r:id="rId17"/>
    <p:sldId id="282" r:id="rId18"/>
    <p:sldId id="283" r:id="rId19"/>
    <p:sldId id="298" r:id="rId20"/>
    <p:sldId id="299" r:id="rId21"/>
    <p:sldId id="300" r:id="rId22"/>
    <p:sldId id="301" r:id="rId23"/>
    <p:sldId id="302" r:id="rId24"/>
    <p:sldId id="303" r:id="rId25"/>
    <p:sldId id="304" r:id="rId26"/>
    <p:sldId id="356" r:id="rId27"/>
    <p:sldId id="270" r:id="rId28"/>
    <p:sldId id="269" r:id="rId29"/>
    <p:sldId id="271" r:id="rId30"/>
    <p:sldId id="337" r:id="rId31"/>
    <p:sldId id="310" r:id="rId32"/>
    <p:sldId id="358" r:id="rId33"/>
    <p:sldId id="289" r:id="rId34"/>
    <p:sldId id="327" r:id="rId35"/>
    <p:sldId id="328" r:id="rId36"/>
    <p:sldId id="329" r:id="rId37"/>
    <p:sldId id="330" r:id="rId38"/>
    <p:sldId id="332" r:id="rId39"/>
    <p:sldId id="333" r:id="rId40"/>
    <p:sldId id="320" r:id="rId41"/>
    <p:sldId id="322" r:id="rId42"/>
    <p:sldId id="323" r:id="rId43"/>
    <p:sldId id="324" r:id="rId44"/>
    <p:sldId id="325" r:id="rId45"/>
    <p:sldId id="326" r:id="rId46"/>
    <p:sldId id="313" r:id="rId47"/>
    <p:sldId id="354" r:id="rId48"/>
    <p:sldId id="339" r:id="rId49"/>
    <p:sldId id="341" r:id="rId50"/>
    <p:sldId id="342" r:id="rId51"/>
    <p:sldId id="343" r:id="rId52"/>
    <p:sldId id="344" r:id="rId53"/>
    <p:sldId id="345" r:id="rId54"/>
    <p:sldId id="346" r:id="rId55"/>
    <p:sldId id="34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38" autoAdjust="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5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0998790592352431E-2"/>
          <c:y val="3.6144578313253052E-2"/>
          <c:w val="0.76797385620915892"/>
          <c:h val="0.94377510040160661"/>
        </c:manualLayout>
      </c:layout>
      <c:doughnutChart>
        <c:varyColors val="1"/>
        <c:ser>
          <c:idx val="0"/>
          <c:order val="0"/>
          <c:tx>
            <c:strRef>
              <c:f>Sheet1!$B$1</c:f>
              <c:strCache>
                <c:ptCount val="1"/>
                <c:pt idx="0">
                  <c:v>Sales</c:v>
                </c:pt>
              </c:strCache>
            </c:strRef>
          </c:tx>
          <c:cat>
            <c:strRef>
              <c:f>Sheet1!$A$2:$A$5</c:f>
              <c:strCache>
                <c:ptCount val="4"/>
                <c:pt idx="0">
                  <c:v>Pre Conference</c:v>
                </c:pt>
                <c:pt idx="1">
                  <c:v>Observation</c:v>
                </c:pt>
                <c:pt idx="2">
                  <c:v>Evaluation</c:v>
                </c:pt>
                <c:pt idx="3">
                  <c:v>Data Analysis</c:v>
                </c:pt>
              </c:strCache>
            </c:strRef>
          </c:cat>
          <c:val>
            <c:numRef>
              <c:f>Sheet1!$B$2:$B$5</c:f>
              <c:numCache>
                <c:formatCode>General</c:formatCode>
                <c:ptCount val="4"/>
                <c:pt idx="0">
                  <c:v>10</c:v>
                </c:pt>
                <c:pt idx="1">
                  <c:v>40</c:v>
                </c:pt>
                <c:pt idx="2">
                  <c:v>30</c:v>
                </c:pt>
                <c:pt idx="3">
                  <c:v>20</c:v>
                </c:pt>
              </c:numCache>
            </c:numRef>
          </c:val>
        </c:ser>
        <c:dLbls/>
        <c:firstSliceAng val="27"/>
        <c:holeSize val="75"/>
      </c:doughnutChart>
    </c:plotArea>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0018398435489709E-2"/>
          <c:y val="0.162650602409638"/>
          <c:w val="0.66503267973856262"/>
          <c:h val="0.81726907630522083"/>
        </c:manualLayout>
      </c:layout>
      <c:doughnutChart>
        <c:varyColors val="1"/>
        <c:ser>
          <c:idx val="0"/>
          <c:order val="0"/>
          <c:tx>
            <c:strRef>
              <c:f>Sheet1!$B$1</c:f>
              <c:strCache>
                <c:ptCount val="1"/>
                <c:pt idx="0">
                  <c:v>Sales</c:v>
                </c:pt>
              </c:strCache>
            </c:strRef>
          </c:tx>
          <c:explosion val="1"/>
          <c:cat>
            <c:strRef>
              <c:f>Sheet1!$A$2:$A$5</c:f>
              <c:strCache>
                <c:ptCount val="4"/>
                <c:pt idx="0">
                  <c:v>Pre Conference</c:v>
                </c:pt>
                <c:pt idx="1">
                  <c:v>Observation</c:v>
                </c:pt>
                <c:pt idx="2">
                  <c:v>Evaluation</c:v>
                </c:pt>
                <c:pt idx="3">
                  <c:v>Data Analysis</c:v>
                </c:pt>
              </c:strCache>
            </c:strRef>
          </c:cat>
          <c:val>
            <c:numRef>
              <c:f>Sheet1!$B$2:$B$5</c:f>
              <c:numCache>
                <c:formatCode>General</c:formatCode>
                <c:ptCount val="4"/>
                <c:pt idx="0">
                  <c:v>10</c:v>
                </c:pt>
                <c:pt idx="1">
                  <c:v>40</c:v>
                </c:pt>
                <c:pt idx="2">
                  <c:v>30</c:v>
                </c:pt>
                <c:pt idx="3">
                  <c:v>20</c:v>
                </c:pt>
              </c:numCache>
            </c:numRef>
          </c:val>
        </c:ser>
        <c:dLbls/>
        <c:firstSliceAng val="27"/>
        <c:holeSize val="75"/>
      </c:doughnutChart>
    </c:plotArea>
    <c:plotVisOnly val="1"/>
    <c:dispBlanksAs val="zero"/>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881188118811882"/>
          <c:y val="2.4390243902439025E-2"/>
          <c:w val="0.77557755775577564"/>
          <c:h val="0.9552845528455286"/>
        </c:manualLayout>
      </c:layout>
      <c:doughnut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20</c:v>
                </c:pt>
              </c:numCache>
            </c:numRef>
          </c:val>
        </c:ser>
        <c:dLbls/>
        <c:firstSliceAng val="350"/>
        <c:holeSize val="68"/>
      </c:doughnutChart>
    </c:plotArea>
    <c:plotVisOnly val="1"/>
    <c:dispBlanksAs val="zero"/>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1499B-4882-41F6-AF09-6574B19854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8CE9292-54E2-4781-8B13-3CCCFCF7DD59}">
      <dgm:prSet phldrT="[Text]" custT="1"/>
      <dgm:spPr>
        <a:solidFill>
          <a:schemeClr val="accent3">
            <a:lumMod val="75000"/>
          </a:schemeClr>
        </a:solidFill>
      </dgm:spPr>
      <dgm:t>
        <a:bodyPr/>
        <a:lstStyle/>
        <a:p>
          <a:r>
            <a:rPr lang="en-US" sz="2100" b="1" i="1" dirty="0" smtClean="0"/>
            <a:t>…</a:t>
          </a:r>
          <a:r>
            <a:rPr lang="en-US" sz="2400" b="1" i="1" dirty="0" smtClean="0"/>
            <a:t>an instructional goal… for specific students…for a specific time interval</a:t>
          </a:r>
          <a:endParaRPr lang="en-US" sz="2100" b="1" i="1" dirty="0"/>
        </a:p>
      </dgm:t>
    </dgm:pt>
    <dgm:pt modelId="{49A17EC1-19B4-4B5C-BDB1-11C4A4235775}" type="parTrans" cxnId="{9C5AEB8B-5795-40A3-88E8-2B7ACE87F92D}">
      <dgm:prSet/>
      <dgm:spPr/>
      <dgm:t>
        <a:bodyPr/>
        <a:lstStyle/>
        <a:p>
          <a:endParaRPr lang="en-US"/>
        </a:p>
      </dgm:t>
    </dgm:pt>
    <dgm:pt modelId="{D4B81424-98E3-4BCE-9B62-9529A52081F7}" type="sibTrans" cxnId="{9C5AEB8B-5795-40A3-88E8-2B7ACE87F92D}">
      <dgm:prSet/>
      <dgm:spPr/>
      <dgm:t>
        <a:bodyPr/>
        <a:lstStyle/>
        <a:p>
          <a:endParaRPr lang="en-US"/>
        </a:p>
      </dgm:t>
    </dgm:pt>
    <dgm:pt modelId="{8155A8B2-C50C-4106-B93E-E8BE0B92DE3E}">
      <dgm:prSet phldrT="[Text]"/>
      <dgm:spPr/>
      <dgm:t>
        <a:bodyPr/>
        <a:lstStyle/>
        <a:p>
          <a:r>
            <a:rPr lang="en-US" dirty="0" smtClean="0"/>
            <a:t>Focused on  the most valuable learning</a:t>
          </a:r>
          <a:endParaRPr lang="en-US" dirty="0"/>
        </a:p>
      </dgm:t>
    </dgm:pt>
    <dgm:pt modelId="{2DD22E02-5B20-4FB5-B03D-08B8D2F3E928}" type="parTrans" cxnId="{690A96CE-6EA7-4EFF-8E82-1C0B5311627F}">
      <dgm:prSet/>
      <dgm:spPr/>
      <dgm:t>
        <a:bodyPr/>
        <a:lstStyle/>
        <a:p>
          <a:endParaRPr lang="en-US" dirty="0"/>
        </a:p>
      </dgm:t>
    </dgm:pt>
    <dgm:pt modelId="{C16F78B3-9196-4958-85E6-F45D89386A00}" type="sibTrans" cxnId="{690A96CE-6EA7-4EFF-8E82-1C0B5311627F}">
      <dgm:prSet/>
      <dgm:spPr/>
      <dgm:t>
        <a:bodyPr/>
        <a:lstStyle/>
        <a:p>
          <a:endParaRPr lang="en-US"/>
        </a:p>
      </dgm:t>
    </dgm:pt>
    <dgm:pt modelId="{E7D7630B-CA70-412C-A9BD-99512E298F9E}">
      <dgm:prSet phldrT="[Text]"/>
      <dgm:spPr/>
      <dgm:t>
        <a:bodyPr/>
        <a:lstStyle/>
        <a:p>
          <a:r>
            <a:rPr lang="en-US" dirty="0" smtClean="0"/>
            <a:t>Aligned to current curriculum standards</a:t>
          </a:r>
          <a:endParaRPr lang="en-US" dirty="0"/>
        </a:p>
      </dgm:t>
    </dgm:pt>
    <dgm:pt modelId="{2CEC6871-179B-480F-B028-FE22B824C045}" type="parTrans" cxnId="{20119FCD-1E73-4F65-9264-7C05B5AD56A9}">
      <dgm:prSet/>
      <dgm:spPr/>
      <dgm:t>
        <a:bodyPr/>
        <a:lstStyle/>
        <a:p>
          <a:endParaRPr lang="en-US" dirty="0"/>
        </a:p>
      </dgm:t>
    </dgm:pt>
    <dgm:pt modelId="{C0B508A4-B84C-480A-A17B-6413CD3E4315}" type="sibTrans" cxnId="{20119FCD-1E73-4F65-9264-7C05B5AD56A9}">
      <dgm:prSet/>
      <dgm:spPr/>
      <dgm:t>
        <a:bodyPr/>
        <a:lstStyle/>
        <a:p>
          <a:endParaRPr lang="en-US"/>
        </a:p>
      </dgm:t>
    </dgm:pt>
    <dgm:pt modelId="{CDED29D5-635E-47E3-AE78-9F63ABA72BD7}">
      <dgm:prSet phldrT="[Text]"/>
      <dgm:spPr/>
      <dgm:t>
        <a:bodyPr/>
        <a:lstStyle/>
        <a:p>
          <a:r>
            <a:rPr lang="en-US" dirty="0" smtClean="0"/>
            <a:t>Specific and measurable</a:t>
          </a:r>
          <a:endParaRPr lang="en-US" dirty="0"/>
        </a:p>
      </dgm:t>
    </dgm:pt>
    <dgm:pt modelId="{2294495E-5D69-4439-92C0-A972FDA73747}" type="parTrans" cxnId="{15950E22-701A-48A7-AADB-911993428D5C}">
      <dgm:prSet/>
      <dgm:spPr/>
      <dgm:t>
        <a:bodyPr/>
        <a:lstStyle/>
        <a:p>
          <a:endParaRPr lang="en-US" dirty="0"/>
        </a:p>
      </dgm:t>
    </dgm:pt>
    <dgm:pt modelId="{536534B2-77DF-4228-95C3-17D88D8EA903}" type="sibTrans" cxnId="{15950E22-701A-48A7-AADB-911993428D5C}">
      <dgm:prSet/>
      <dgm:spPr/>
      <dgm:t>
        <a:bodyPr/>
        <a:lstStyle/>
        <a:p>
          <a:endParaRPr lang="en-US"/>
        </a:p>
      </dgm:t>
    </dgm:pt>
    <dgm:pt modelId="{07FA9F98-2200-455A-84EA-0290D8091668}">
      <dgm:prSet/>
      <dgm:spPr/>
      <dgm:t>
        <a:bodyPr/>
        <a:lstStyle/>
        <a:p>
          <a:r>
            <a:rPr lang="en-US" dirty="0" smtClean="0"/>
            <a:t>Based on the most current student data</a:t>
          </a:r>
          <a:endParaRPr lang="en-US" dirty="0"/>
        </a:p>
      </dgm:t>
    </dgm:pt>
    <dgm:pt modelId="{09DD336C-D454-45AA-BD92-EF45D427961B}" type="parTrans" cxnId="{58234F5D-AEF4-4F42-8F90-8D399B3B2609}">
      <dgm:prSet/>
      <dgm:spPr/>
      <dgm:t>
        <a:bodyPr/>
        <a:lstStyle/>
        <a:p>
          <a:endParaRPr lang="en-US" dirty="0"/>
        </a:p>
      </dgm:t>
    </dgm:pt>
    <dgm:pt modelId="{59C824A8-B066-4C64-BE48-83218BA60756}" type="sibTrans" cxnId="{58234F5D-AEF4-4F42-8F90-8D399B3B2609}">
      <dgm:prSet/>
      <dgm:spPr/>
      <dgm:t>
        <a:bodyPr/>
        <a:lstStyle/>
        <a:p>
          <a:endParaRPr lang="en-US"/>
        </a:p>
      </dgm:t>
    </dgm:pt>
    <dgm:pt modelId="{07FAEE12-EC42-41A6-A261-11AC8C156D0C}" type="pres">
      <dgm:prSet presAssocID="{6E51499B-4882-41F6-AF09-6574B1985468}" presName="cycle" presStyleCnt="0">
        <dgm:presLayoutVars>
          <dgm:chMax val="1"/>
          <dgm:dir/>
          <dgm:animLvl val="ctr"/>
          <dgm:resizeHandles val="exact"/>
        </dgm:presLayoutVars>
      </dgm:prSet>
      <dgm:spPr/>
      <dgm:t>
        <a:bodyPr/>
        <a:lstStyle/>
        <a:p>
          <a:endParaRPr lang="en-US"/>
        </a:p>
      </dgm:t>
    </dgm:pt>
    <dgm:pt modelId="{A0030EEE-83B4-4112-9395-B0120C2C7EC9}" type="pres">
      <dgm:prSet presAssocID="{D8CE9292-54E2-4781-8B13-3CCCFCF7DD59}" presName="centerShape" presStyleLbl="node0" presStyleIdx="0" presStyleCnt="1" custScaleX="136063" custScaleY="127415" custLinFactNeighborX="-130" custLinFactNeighborY="-3401"/>
      <dgm:spPr/>
      <dgm:t>
        <a:bodyPr/>
        <a:lstStyle/>
        <a:p>
          <a:endParaRPr lang="en-US"/>
        </a:p>
      </dgm:t>
    </dgm:pt>
    <dgm:pt modelId="{0B025DAA-BF26-48A5-916A-6BCBBDF30F26}" type="pres">
      <dgm:prSet presAssocID="{2DD22E02-5B20-4FB5-B03D-08B8D2F3E928}" presName="parTrans" presStyleLbl="bgSibTrans2D1" presStyleIdx="0" presStyleCnt="4" custAng="21080355" custScaleX="114966"/>
      <dgm:spPr/>
      <dgm:t>
        <a:bodyPr/>
        <a:lstStyle/>
        <a:p>
          <a:endParaRPr lang="en-US"/>
        </a:p>
      </dgm:t>
    </dgm:pt>
    <dgm:pt modelId="{FCD17246-E6F0-495F-AAF0-837F494FB7EC}" type="pres">
      <dgm:prSet presAssocID="{8155A8B2-C50C-4106-B93E-E8BE0B92DE3E}" presName="node" presStyleLbl="node1" presStyleIdx="0" presStyleCnt="4">
        <dgm:presLayoutVars>
          <dgm:bulletEnabled val="1"/>
        </dgm:presLayoutVars>
      </dgm:prSet>
      <dgm:spPr/>
      <dgm:t>
        <a:bodyPr/>
        <a:lstStyle/>
        <a:p>
          <a:endParaRPr lang="en-US"/>
        </a:p>
      </dgm:t>
    </dgm:pt>
    <dgm:pt modelId="{3F919D74-BA9D-48DD-94DE-56584D8A23F2}" type="pres">
      <dgm:prSet presAssocID="{09DD336C-D454-45AA-BD92-EF45D427961B}" presName="parTrans" presStyleLbl="bgSibTrans2D1" presStyleIdx="1" presStyleCnt="4" custScaleX="97462" custLinFactNeighborX="-20986" custLinFactNeighborY="25252"/>
      <dgm:spPr/>
      <dgm:t>
        <a:bodyPr/>
        <a:lstStyle/>
        <a:p>
          <a:endParaRPr lang="en-US"/>
        </a:p>
      </dgm:t>
    </dgm:pt>
    <dgm:pt modelId="{50C87294-CACC-470B-B81F-36464B5AB2B2}" type="pres">
      <dgm:prSet presAssocID="{07FA9F98-2200-455A-84EA-0290D8091668}" presName="node" presStyleLbl="node1" presStyleIdx="1" presStyleCnt="4" custScaleY="106345" custRadScaleRad="101048" custRadScaleInc="-3372">
        <dgm:presLayoutVars>
          <dgm:bulletEnabled val="1"/>
        </dgm:presLayoutVars>
      </dgm:prSet>
      <dgm:spPr/>
      <dgm:t>
        <a:bodyPr/>
        <a:lstStyle/>
        <a:p>
          <a:endParaRPr lang="en-US"/>
        </a:p>
      </dgm:t>
    </dgm:pt>
    <dgm:pt modelId="{30E3E05A-3D09-4CAD-A78B-457938CB5C2F}" type="pres">
      <dgm:prSet presAssocID="{2CEC6871-179B-480F-B028-FE22B824C045}" presName="parTrans" presStyleLbl="bgSibTrans2D1" presStyleIdx="2" presStyleCnt="4" custScaleX="122920" custLinFactNeighborX="15243" custLinFactNeighborY="-387"/>
      <dgm:spPr/>
      <dgm:t>
        <a:bodyPr/>
        <a:lstStyle/>
        <a:p>
          <a:endParaRPr lang="en-US"/>
        </a:p>
      </dgm:t>
    </dgm:pt>
    <dgm:pt modelId="{2740632F-71C2-46FC-951A-D8A35C9732C3}" type="pres">
      <dgm:prSet presAssocID="{E7D7630B-CA70-412C-A9BD-99512E298F9E}" presName="node" presStyleLbl="node1" presStyleIdx="2" presStyleCnt="4" custRadScaleRad="97339" custRadScaleInc="-6119">
        <dgm:presLayoutVars>
          <dgm:bulletEnabled val="1"/>
        </dgm:presLayoutVars>
      </dgm:prSet>
      <dgm:spPr/>
      <dgm:t>
        <a:bodyPr/>
        <a:lstStyle/>
        <a:p>
          <a:endParaRPr lang="en-US"/>
        </a:p>
      </dgm:t>
    </dgm:pt>
    <dgm:pt modelId="{74F60344-A3B1-43D3-9174-7133124D2F0D}" type="pres">
      <dgm:prSet presAssocID="{2294495E-5D69-4439-92C0-A972FDA73747}" presName="parTrans" presStyleLbl="bgSibTrans2D1" presStyleIdx="3" presStyleCnt="4" custAng="507263" custScaleX="110108" custLinFactNeighborX="-457" custLinFactNeighborY="11697"/>
      <dgm:spPr/>
      <dgm:t>
        <a:bodyPr/>
        <a:lstStyle/>
        <a:p>
          <a:endParaRPr lang="en-US"/>
        </a:p>
      </dgm:t>
    </dgm:pt>
    <dgm:pt modelId="{A6669499-B368-4106-9C29-2B6836520031}" type="pres">
      <dgm:prSet presAssocID="{CDED29D5-635E-47E3-AE78-9F63ABA72BD7}" presName="node" presStyleLbl="node1" presStyleIdx="3" presStyleCnt="4">
        <dgm:presLayoutVars>
          <dgm:bulletEnabled val="1"/>
        </dgm:presLayoutVars>
      </dgm:prSet>
      <dgm:spPr/>
      <dgm:t>
        <a:bodyPr/>
        <a:lstStyle/>
        <a:p>
          <a:endParaRPr lang="en-US"/>
        </a:p>
      </dgm:t>
    </dgm:pt>
  </dgm:ptLst>
  <dgm:cxnLst>
    <dgm:cxn modelId="{9C5AEB8B-5795-40A3-88E8-2B7ACE87F92D}" srcId="{6E51499B-4882-41F6-AF09-6574B1985468}" destId="{D8CE9292-54E2-4781-8B13-3CCCFCF7DD59}" srcOrd="0" destOrd="0" parTransId="{49A17EC1-19B4-4B5C-BDB1-11C4A4235775}" sibTransId="{D4B81424-98E3-4BCE-9B62-9529A52081F7}"/>
    <dgm:cxn modelId="{A3DDC583-25BF-40F0-AE98-2115782EA0E0}" type="presOf" srcId="{D8CE9292-54E2-4781-8B13-3CCCFCF7DD59}" destId="{A0030EEE-83B4-4112-9395-B0120C2C7EC9}" srcOrd="0" destOrd="0" presId="urn:microsoft.com/office/officeart/2005/8/layout/radial4"/>
    <dgm:cxn modelId="{FEC818DF-57D7-44A7-ABDF-C97C0BCE721D}" type="presOf" srcId="{6E51499B-4882-41F6-AF09-6574B1985468}" destId="{07FAEE12-EC42-41A6-A261-11AC8C156D0C}" srcOrd="0" destOrd="0" presId="urn:microsoft.com/office/officeart/2005/8/layout/radial4"/>
    <dgm:cxn modelId="{15950E22-701A-48A7-AADB-911993428D5C}" srcId="{D8CE9292-54E2-4781-8B13-3CCCFCF7DD59}" destId="{CDED29D5-635E-47E3-AE78-9F63ABA72BD7}" srcOrd="3" destOrd="0" parTransId="{2294495E-5D69-4439-92C0-A972FDA73747}" sibTransId="{536534B2-77DF-4228-95C3-17D88D8EA903}"/>
    <dgm:cxn modelId="{58234F5D-AEF4-4F42-8F90-8D399B3B2609}" srcId="{D8CE9292-54E2-4781-8B13-3CCCFCF7DD59}" destId="{07FA9F98-2200-455A-84EA-0290D8091668}" srcOrd="1" destOrd="0" parTransId="{09DD336C-D454-45AA-BD92-EF45D427961B}" sibTransId="{59C824A8-B066-4C64-BE48-83218BA60756}"/>
    <dgm:cxn modelId="{4A47F473-F5C9-4769-B8CA-1E596976332A}" type="presOf" srcId="{2CEC6871-179B-480F-B028-FE22B824C045}" destId="{30E3E05A-3D09-4CAD-A78B-457938CB5C2F}" srcOrd="0" destOrd="0" presId="urn:microsoft.com/office/officeart/2005/8/layout/radial4"/>
    <dgm:cxn modelId="{7D1C376B-6528-4761-888E-3452823DFA13}" type="presOf" srcId="{07FA9F98-2200-455A-84EA-0290D8091668}" destId="{50C87294-CACC-470B-B81F-36464B5AB2B2}" srcOrd="0" destOrd="0" presId="urn:microsoft.com/office/officeart/2005/8/layout/radial4"/>
    <dgm:cxn modelId="{4F3C4678-6F2C-4366-AD0E-0ACEFC10C134}" type="presOf" srcId="{09DD336C-D454-45AA-BD92-EF45D427961B}" destId="{3F919D74-BA9D-48DD-94DE-56584D8A23F2}" srcOrd="0" destOrd="0" presId="urn:microsoft.com/office/officeart/2005/8/layout/radial4"/>
    <dgm:cxn modelId="{7CDFBD1B-B164-495E-ACDF-C897AC371E1B}" type="presOf" srcId="{8155A8B2-C50C-4106-B93E-E8BE0B92DE3E}" destId="{FCD17246-E6F0-495F-AAF0-837F494FB7EC}" srcOrd="0" destOrd="0" presId="urn:microsoft.com/office/officeart/2005/8/layout/radial4"/>
    <dgm:cxn modelId="{D88665C3-752E-4E7F-BAFC-594CF4C0AA04}" type="presOf" srcId="{E7D7630B-CA70-412C-A9BD-99512E298F9E}" destId="{2740632F-71C2-46FC-951A-D8A35C9732C3}" srcOrd="0" destOrd="0" presId="urn:microsoft.com/office/officeart/2005/8/layout/radial4"/>
    <dgm:cxn modelId="{690A96CE-6EA7-4EFF-8E82-1C0B5311627F}" srcId="{D8CE9292-54E2-4781-8B13-3CCCFCF7DD59}" destId="{8155A8B2-C50C-4106-B93E-E8BE0B92DE3E}" srcOrd="0" destOrd="0" parTransId="{2DD22E02-5B20-4FB5-B03D-08B8D2F3E928}" sibTransId="{C16F78B3-9196-4958-85E6-F45D89386A00}"/>
    <dgm:cxn modelId="{F762388E-8DFE-4F5D-B5D2-3EC1F3890BD4}" type="presOf" srcId="{2DD22E02-5B20-4FB5-B03D-08B8D2F3E928}" destId="{0B025DAA-BF26-48A5-916A-6BCBBDF30F26}" srcOrd="0" destOrd="0" presId="urn:microsoft.com/office/officeart/2005/8/layout/radial4"/>
    <dgm:cxn modelId="{87FE3711-7B1F-4BAB-BA8F-7EF349BB68D6}" type="presOf" srcId="{CDED29D5-635E-47E3-AE78-9F63ABA72BD7}" destId="{A6669499-B368-4106-9C29-2B6836520031}" srcOrd="0" destOrd="0" presId="urn:microsoft.com/office/officeart/2005/8/layout/radial4"/>
    <dgm:cxn modelId="{20119FCD-1E73-4F65-9264-7C05B5AD56A9}" srcId="{D8CE9292-54E2-4781-8B13-3CCCFCF7DD59}" destId="{E7D7630B-CA70-412C-A9BD-99512E298F9E}" srcOrd="2" destOrd="0" parTransId="{2CEC6871-179B-480F-B028-FE22B824C045}" sibTransId="{C0B508A4-B84C-480A-A17B-6413CD3E4315}"/>
    <dgm:cxn modelId="{BE9CA141-7445-416F-BB97-5A930563C82E}" type="presOf" srcId="{2294495E-5D69-4439-92C0-A972FDA73747}" destId="{74F60344-A3B1-43D3-9174-7133124D2F0D}" srcOrd="0" destOrd="0" presId="urn:microsoft.com/office/officeart/2005/8/layout/radial4"/>
    <dgm:cxn modelId="{BCAF1603-7D44-474C-A725-ACA6BEF701D3}" type="presParOf" srcId="{07FAEE12-EC42-41A6-A261-11AC8C156D0C}" destId="{A0030EEE-83B4-4112-9395-B0120C2C7EC9}" srcOrd="0" destOrd="0" presId="urn:microsoft.com/office/officeart/2005/8/layout/radial4"/>
    <dgm:cxn modelId="{23DB06B1-B715-4D9F-BE8C-AECEA70E3761}" type="presParOf" srcId="{07FAEE12-EC42-41A6-A261-11AC8C156D0C}" destId="{0B025DAA-BF26-48A5-916A-6BCBBDF30F26}" srcOrd="1" destOrd="0" presId="urn:microsoft.com/office/officeart/2005/8/layout/radial4"/>
    <dgm:cxn modelId="{E5E9FFD2-BCBF-48BF-B5F1-95E2BDA533E1}" type="presParOf" srcId="{07FAEE12-EC42-41A6-A261-11AC8C156D0C}" destId="{FCD17246-E6F0-495F-AAF0-837F494FB7EC}" srcOrd="2" destOrd="0" presId="urn:microsoft.com/office/officeart/2005/8/layout/radial4"/>
    <dgm:cxn modelId="{54DFB929-F791-4CC3-9CFD-DEF0B8B02298}" type="presParOf" srcId="{07FAEE12-EC42-41A6-A261-11AC8C156D0C}" destId="{3F919D74-BA9D-48DD-94DE-56584D8A23F2}" srcOrd="3" destOrd="0" presId="urn:microsoft.com/office/officeart/2005/8/layout/radial4"/>
    <dgm:cxn modelId="{5762D007-0426-4295-A333-4E339C35CFD2}" type="presParOf" srcId="{07FAEE12-EC42-41A6-A261-11AC8C156D0C}" destId="{50C87294-CACC-470B-B81F-36464B5AB2B2}" srcOrd="4" destOrd="0" presId="urn:microsoft.com/office/officeart/2005/8/layout/radial4"/>
    <dgm:cxn modelId="{84DD424D-EFD4-4097-A5DB-F9C381AAB8C8}" type="presParOf" srcId="{07FAEE12-EC42-41A6-A261-11AC8C156D0C}" destId="{30E3E05A-3D09-4CAD-A78B-457938CB5C2F}" srcOrd="5" destOrd="0" presId="urn:microsoft.com/office/officeart/2005/8/layout/radial4"/>
    <dgm:cxn modelId="{84D1CE10-9AE8-4DC3-8325-2D34BD85878B}" type="presParOf" srcId="{07FAEE12-EC42-41A6-A261-11AC8C156D0C}" destId="{2740632F-71C2-46FC-951A-D8A35C9732C3}" srcOrd="6" destOrd="0" presId="urn:microsoft.com/office/officeart/2005/8/layout/radial4"/>
    <dgm:cxn modelId="{892898B2-6010-48D6-A751-57CFD4F80235}" type="presParOf" srcId="{07FAEE12-EC42-41A6-A261-11AC8C156D0C}" destId="{74F60344-A3B1-43D3-9174-7133124D2F0D}" srcOrd="7" destOrd="0" presId="urn:microsoft.com/office/officeart/2005/8/layout/radial4"/>
    <dgm:cxn modelId="{8A648624-88BB-4E73-A904-4A93D489AC34}" type="presParOf" srcId="{07FAEE12-EC42-41A6-A261-11AC8C156D0C}" destId="{A6669499-B368-4106-9C29-2B6836520031}"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E885A-50E8-45E1-982E-E1640118A5B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A0E4A5-8149-4766-B1B0-5FD7094D3D56}">
      <dgm:prSet phldrT="[Text]" custT="1"/>
      <dgm:spPr/>
      <dgm:t>
        <a:bodyPr/>
        <a:lstStyle/>
        <a:p>
          <a:r>
            <a:rPr lang="en-US" sz="1400" dirty="0"/>
            <a:t>SIP</a:t>
          </a:r>
        </a:p>
      </dgm:t>
    </dgm:pt>
    <dgm:pt modelId="{ADA1F3A5-5AAF-436B-804C-FDF448EF5118}" type="parTrans" cxnId="{AF9ECEBB-A6A8-42B1-B792-97F0FA57A12A}">
      <dgm:prSet/>
      <dgm:spPr/>
      <dgm:t>
        <a:bodyPr/>
        <a:lstStyle/>
        <a:p>
          <a:endParaRPr lang="en-US"/>
        </a:p>
      </dgm:t>
    </dgm:pt>
    <dgm:pt modelId="{0AB70994-277C-4459-ABE2-AD2DFADE1CD2}" type="sibTrans" cxnId="{AF9ECEBB-A6A8-42B1-B792-97F0FA57A12A}">
      <dgm:prSet/>
      <dgm:spPr/>
      <dgm:t>
        <a:bodyPr/>
        <a:lstStyle/>
        <a:p>
          <a:endParaRPr lang="en-US" dirty="0"/>
        </a:p>
      </dgm:t>
    </dgm:pt>
    <dgm:pt modelId="{43541F25-CD63-4B47-B03C-113677C5D517}">
      <dgm:prSet phldrT="[Text]" custT="1"/>
      <dgm:spPr/>
      <dgm:t>
        <a:bodyPr/>
        <a:lstStyle/>
        <a:p>
          <a:r>
            <a:rPr lang="en-US" sz="1400" dirty="0"/>
            <a:t>HSA Results</a:t>
          </a:r>
        </a:p>
      </dgm:t>
    </dgm:pt>
    <dgm:pt modelId="{6A03E461-8178-4490-89D3-A05B4632CA25}" type="parTrans" cxnId="{7A7E5C51-7F98-4A70-8B70-45261D93B494}">
      <dgm:prSet/>
      <dgm:spPr/>
      <dgm:t>
        <a:bodyPr/>
        <a:lstStyle/>
        <a:p>
          <a:endParaRPr lang="en-US"/>
        </a:p>
      </dgm:t>
    </dgm:pt>
    <dgm:pt modelId="{EDAC8BC4-3FC8-47B4-B275-3FCED247A65E}" type="sibTrans" cxnId="{7A7E5C51-7F98-4A70-8B70-45261D93B494}">
      <dgm:prSet/>
      <dgm:spPr/>
      <dgm:t>
        <a:bodyPr/>
        <a:lstStyle/>
        <a:p>
          <a:endParaRPr lang="en-US" dirty="0"/>
        </a:p>
      </dgm:t>
    </dgm:pt>
    <dgm:pt modelId="{35A9CF0F-2784-4D5D-A788-042B26F435EE}">
      <dgm:prSet phldrT="[Text]" custT="1"/>
      <dgm:spPr/>
      <dgm:t>
        <a:bodyPr/>
        <a:lstStyle/>
        <a:p>
          <a:r>
            <a:rPr lang="en-US" sz="1400" dirty="0"/>
            <a:t>AP Results</a:t>
          </a:r>
        </a:p>
      </dgm:t>
    </dgm:pt>
    <dgm:pt modelId="{73165DC3-DC74-48D0-BDE7-04805F0ED695}" type="parTrans" cxnId="{7BACEA93-D169-4148-B74F-F7CBD237B59B}">
      <dgm:prSet/>
      <dgm:spPr/>
      <dgm:t>
        <a:bodyPr/>
        <a:lstStyle/>
        <a:p>
          <a:endParaRPr lang="en-US"/>
        </a:p>
      </dgm:t>
    </dgm:pt>
    <dgm:pt modelId="{630CF771-01E9-4F1E-A72C-6A4F432C2834}" type="sibTrans" cxnId="{7BACEA93-D169-4148-B74F-F7CBD237B59B}">
      <dgm:prSet/>
      <dgm:spPr/>
      <dgm:t>
        <a:bodyPr/>
        <a:lstStyle/>
        <a:p>
          <a:endParaRPr lang="en-US" dirty="0"/>
        </a:p>
      </dgm:t>
    </dgm:pt>
    <dgm:pt modelId="{11E4F48E-60D4-4724-A24A-74C197CE2F14}">
      <dgm:prSet phldrT="[Text]" custT="1"/>
      <dgm:spPr/>
      <dgm:t>
        <a:bodyPr/>
        <a:lstStyle/>
        <a:p>
          <a:r>
            <a:rPr lang="en-US" sz="1600" dirty="0"/>
            <a:t>MSAs</a:t>
          </a:r>
        </a:p>
      </dgm:t>
    </dgm:pt>
    <dgm:pt modelId="{73DCE593-73EC-4333-9114-44B9BEECDF3F}" type="parTrans" cxnId="{C8AB6842-0BE6-4FC5-9154-470ACC15DBB1}">
      <dgm:prSet/>
      <dgm:spPr/>
      <dgm:t>
        <a:bodyPr/>
        <a:lstStyle/>
        <a:p>
          <a:endParaRPr lang="en-US"/>
        </a:p>
      </dgm:t>
    </dgm:pt>
    <dgm:pt modelId="{C573EC69-1B0E-4F54-BD79-715B661A9AC6}" type="sibTrans" cxnId="{C8AB6842-0BE6-4FC5-9154-470ACC15DBB1}">
      <dgm:prSet/>
      <dgm:spPr/>
      <dgm:t>
        <a:bodyPr/>
        <a:lstStyle/>
        <a:p>
          <a:endParaRPr lang="en-US" dirty="0"/>
        </a:p>
      </dgm:t>
    </dgm:pt>
    <dgm:pt modelId="{21660D8F-49E0-47A4-AEA6-C59F43504BC6}">
      <dgm:prSet phldrT="[Text]" custT="1"/>
      <dgm:spPr/>
      <dgm:t>
        <a:bodyPr/>
        <a:lstStyle/>
        <a:p>
          <a:r>
            <a:rPr lang="en-US" sz="1400" dirty="0"/>
            <a:t>AP</a:t>
          </a:r>
        </a:p>
      </dgm:t>
    </dgm:pt>
    <dgm:pt modelId="{3078BEE5-4478-4CCB-AAEB-86DC87318C6A}" type="parTrans" cxnId="{8E1F0D16-57D7-4529-88D8-B1A1C73BBB4E}">
      <dgm:prSet/>
      <dgm:spPr/>
      <dgm:t>
        <a:bodyPr/>
        <a:lstStyle/>
        <a:p>
          <a:endParaRPr lang="en-US"/>
        </a:p>
      </dgm:t>
    </dgm:pt>
    <dgm:pt modelId="{A813A8C4-0923-470D-A8F6-C6493FF9BD55}" type="sibTrans" cxnId="{8E1F0D16-57D7-4529-88D8-B1A1C73BBB4E}">
      <dgm:prSet/>
      <dgm:spPr/>
      <dgm:t>
        <a:bodyPr/>
        <a:lstStyle/>
        <a:p>
          <a:endParaRPr lang="en-US" dirty="0"/>
        </a:p>
      </dgm:t>
    </dgm:pt>
    <dgm:pt modelId="{327C3FD1-C72A-4EB1-ABF4-5F22F93DF4CD}">
      <dgm:prSet phldrT="[Text]" custT="1"/>
      <dgm:spPr/>
      <dgm:t>
        <a:bodyPr/>
        <a:lstStyle/>
        <a:p>
          <a:r>
            <a:rPr lang="en-US" sz="1400" dirty="0"/>
            <a:t>HSAs</a:t>
          </a:r>
        </a:p>
      </dgm:t>
    </dgm:pt>
    <dgm:pt modelId="{765E0E9B-FA58-47C5-B146-4FBFF129D7D2}" type="parTrans" cxnId="{A9C0E7EC-6DA8-49DE-ABE0-ABE8FECBCD74}">
      <dgm:prSet/>
      <dgm:spPr/>
      <dgm:t>
        <a:bodyPr/>
        <a:lstStyle/>
        <a:p>
          <a:endParaRPr lang="en-US"/>
        </a:p>
      </dgm:t>
    </dgm:pt>
    <dgm:pt modelId="{334916FA-9591-4616-B5DF-F7AE8EC91ED2}" type="sibTrans" cxnId="{A9C0E7EC-6DA8-49DE-ABE0-ABE8FECBCD74}">
      <dgm:prSet/>
      <dgm:spPr/>
      <dgm:t>
        <a:bodyPr/>
        <a:lstStyle/>
        <a:p>
          <a:endParaRPr lang="en-US" dirty="0"/>
        </a:p>
      </dgm:t>
    </dgm:pt>
    <dgm:pt modelId="{6AD84B07-E749-4281-BCAD-AAAC989ECF1F}">
      <dgm:prSet phldrT="[Text]" custT="1"/>
      <dgm:spPr/>
      <dgm:t>
        <a:bodyPr/>
        <a:lstStyle/>
        <a:p>
          <a:r>
            <a:rPr lang="en-US" sz="1400" dirty="0"/>
            <a:t>MSA</a:t>
          </a:r>
        </a:p>
        <a:p>
          <a:r>
            <a:rPr lang="en-US" sz="1400" dirty="0"/>
            <a:t>Results</a:t>
          </a:r>
        </a:p>
      </dgm:t>
    </dgm:pt>
    <dgm:pt modelId="{AA2C8BA6-6A84-4E65-9661-4970CECE246C}" type="parTrans" cxnId="{C624902F-A517-458E-B153-EAE637E9CB04}">
      <dgm:prSet/>
      <dgm:spPr/>
      <dgm:t>
        <a:bodyPr/>
        <a:lstStyle/>
        <a:p>
          <a:endParaRPr lang="en-US"/>
        </a:p>
      </dgm:t>
    </dgm:pt>
    <dgm:pt modelId="{497BC944-6B46-4EB6-9E7D-8802189BB1B6}" type="sibTrans" cxnId="{C624902F-A517-458E-B153-EAE637E9CB04}">
      <dgm:prSet/>
      <dgm:spPr/>
      <dgm:t>
        <a:bodyPr/>
        <a:lstStyle/>
        <a:p>
          <a:endParaRPr lang="en-US" dirty="0"/>
        </a:p>
      </dgm:t>
    </dgm:pt>
    <dgm:pt modelId="{821D21BE-F451-4F56-AFDF-A353C764BEE5}" type="pres">
      <dgm:prSet presAssocID="{653E885A-50E8-45E1-982E-E1640118A5B8}" presName="cycle" presStyleCnt="0">
        <dgm:presLayoutVars>
          <dgm:dir/>
          <dgm:resizeHandles val="exact"/>
        </dgm:presLayoutVars>
      </dgm:prSet>
      <dgm:spPr/>
      <dgm:t>
        <a:bodyPr/>
        <a:lstStyle/>
        <a:p>
          <a:endParaRPr lang="en-US"/>
        </a:p>
      </dgm:t>
    </dgm:pt>
    <dgm:pt modelId="{4896B44B-8F44-4BE5-BE4D-AFAEAFF7EB2D}" type="pres">
      <dgm:prSet presAssocID="{B6A0E4A5-8149-4766-B1B0-5FD7094D3D56}" presName="node" presStyleLbl="node1" presStyleIdx="0" presStyleCnt="7" custScaleX="70627" custScaleY="70965">
        <dgm:presLayoutVars>
          <dgm:bulletEnabled val="1"/>
        </dgm:presLayoutVars>
      </dgm:prSet>
      <dgm:spPr/>
      <dgm:t>
        <a:bodyPr/>
        <a:lstStyle/>
        <a:p>
          <a:endParaRPr lang="en-US"/>
        </a:p>
      </dgm:t>
    </dgm:pt>
    <dgm:pt modelId="{0457D733-79E5-4EE0-AC17-88216471B351}" type="pres">
      <dgm:prSet presAssocID="{B6A0E4A5-8149-4766-B1B0-5FD7094D3D56}" presName="spNode" presStyleCnt="0"/>
      <dgm:spPr/>
    </dgm:pt>
    <dgm:pt modelId="{C551ECE1-F70B-4DC4-B015-00D8E725F9F4}" type="pres">
      <dgm:prSet presAssocID="{0AB70994-277C-4459-ABE2-AD2DFADE1CD2}" presName="sibTrans" presStyleLbl="sibTrans1D1" presStyleIdx="0" presStyleCnt="7"/>
      <dgm:spPr/>
      <dgm:t>
        <a:bodyPr/>
        <a:lstStyle/>
        <a:p>
          <a:endParaRPr lang="en-US"/>
        </a:p>
      </dgm:t>
    </dgm:pt>
    <dgm:pt modelId="{3FB2FCB9-682D-4931-8658-96FEF2889205}" type="pres">
      <dgm:prSet presAssocID="{43541F25-CD63-4B47-B03C-113677C5D517}" presName="node" presStyleLbl="node1" presStyleIdx="1" presStyleCnt="7" custScaleX="90758" custScaleY="107201" custRadScaleRad="98943" custRadScaleInc="-16504">
        <dgm:presLayoutVars>
          <dgm:bulletEnabled val="1"/>
        </dgm:presLayoutVars>
      </dgm:prSet>
      <dgm:spPr/>
      <dgm:t>
        <a:bodyPr/>
        <a:lstStyle/>
        <a:p>
          <a:endParaRPr lang="en-US"/>
        </a:p>
      </dgm:t>
    </dgm:pt>
    <dgm:pt modelId="{C896BD12-C8BD-444C-9E74-9F32F064F385}" type="pres">
      <dgm:prSet presAssocID="{43541F25-CD63-4B47-B03C-113677C5D517}" presName="spNode" presStyleCnt="0"/>
      <dgm:spPr/>
    </dgm:pt>
    <dgm:pt modelId="{1FCBB900-B53F-438E-90B2-35B26AC903EA}" type="pres">
      <dgm:prSet presAssocID="{EDAC8BC4-3FC8-47B4-B275-3FCED247A65E}" presName="sibTrans" presStyleLbl="sibTrans1D1" presStyleIdx="1" presStyleCnt="7"/>
      <dgm:spPr/>
      <dgm:t>
        <a:bodyPr/>
        <a:lstStyle/>
        <a:p>
          <a:endParaRPr lang="en-US"/>
        </a:p>
      </dgm:t>
    </dgm:pt>
    <dgm:pt modelId="{33ADF9C4-65D2-44DE-9FB9-8AA5A4783D3B}" type="pres">
      <dgm:prSet presAssocID="{35A9CF0F-2784-4D5D-A788-042B26F435EE}" presName="node" presStyleLbl="node1" presStyleIdx="2" presStyleCnt="7" custScaleX="88410" custScaleY="114499" custRadScaleRad="100710" custRadScaleInc="-113362">
        <dgm:presLayoutVars>
          <dgm:bulletEnabled val="1"/>
        </dgm:presLayoutVars>
      </dgm:prSet>
      <dgm:spPr/>
      <dgm:t>
        <a:bodyPr/>
        <a:lstStyle/>
        <a:p>
          <a:endParaRPr lang="en-US"/>
        </a:p>
      </dgm:t>
    </dgm:pt>
    <dgm:pt modelId="{882F3504-BCC8-49D5-9673-38BE5E8E135E}" type="pres">
      <dgm:prSet presAssocID="{35A9CF0F-2784-4D5D-A788-042B26F435EE}" presName="spNode" presStyleCnt="0"/>
      <dgm:spPr/>
    </dgm:pt>
    <dgm:pt modelId="{3E82D180-971E-4217-B753-51358E767374}" type="pres">
      <dgm:prSet presAssocID="{630CF771-01E9-4F1E-A72C-6A4F432C2834}" presName="sibTrans" presStyleLbl="sibTrans1D1" presStyleIdx="2" presStyleCnt="7"/>
      <dgm:spPr/>
      <dgm:t>
        <a:bodyPr/>
        <a:lstStyle/>
        <a:p>
          <a:endParaRPr lang="en-US"/>
        </a:p>
      </dgm:t>
    </dgm:pt>
    <dgm:pt modelId="{C54D3004-D4FB-4B78-BAE6-62D37C0170F2}" type="pres">
      <dgm:prSet presAssocID="{11E4F48E-60D4-4724-A24A-74C197CE2F14}" presName="node" presStyleLbl="node1" presStyleIdx="3" presStyleCnt="7" custScaleX="70711" custScaleY="64643" custRadScaleRad="102656" custRadScaleInc="469160">
        <dgm:presLayoutVars>
          <dgm:bulletEnabled val="1"/>
        </dgm:presLayoutVars>
      </dgm:prSet>
      <dgm:spPr/>
      <dgm:t>
        <a:bodyPr/>
        <a:lstStyle/>
        <a:p>
          <a:endParaRPr lang="en-US"/>
        </a:p>
      </dgm:t>
    </dgm:pt>
    <dgm:pt modelId="{01BF2E82-9870-40F7-8210-DFDA0F58AD20}" type="pres">
      <dgm:prSet presAssocID="{11E4F48E-60D4-4724-A24A-74C197CE2F14}" presName="spNode" presStyleCnt="0"/>
      <dgm:spPr/>
    </dgm:pt>
    <dgm:pt modelId="{A9DB5EC4-FCEF-49B7-A2AF-BB739148A19E}" type="pres">
      <dgm:prSet presAssocID="{C573EC69-1B0E-4F54-BD79-715B661A9AC6}" presName="sibTrans" presStyleLbl="sibTrans1D1" presStyleIdx="3" presStyleCnt="7"/>
      <dgm:spPr/>
      <dgm:t>
        <a:bodyPr/>
        <a:lstStyle/>
        <a:p>
          <a:endParaRPr lang="en-US"/>
        </a:p>
      </dgm:t>
    </dgm:pt>
    <dgm:pt modelId="{72F37717-A593-4EAA-885F-B2917630D336}" type="pres">
      <dgm:prSet presAssocID="{21660D8F-49E0-47A4-AEA6-C59F43504BC6}" presName="node" presStyleLbl="node1" presStyleIdx="4" presStyleCnt="7" custScaleX="70711" custScaleY="72433" custRadScaleRad="101180" custRadScaleInc="356617">
        <dgm:presLayoutVars>
          <dgm:bulletEnabled val="1"/>
        </dgm:presLayoutVars>
      </dgm:prSet>
      <dgm:spPr/>
      <dgm:t>
        <a:bodyPr/>
        <a:lstStyle/>
        <a:p>
          <a:endParaRPr lang="en-US"/>
        </a:p>
      </dgm:t>
    </dgm:pt>
    <dgm:pt modelId="{751AE2B0-ABEF-4703-AF35-0918C9EE1CAA}" type="pres">
      <dgm:prSet presAssocID="{21660D8F-49E0-47A4-AEA6-C59F43504BC6}" presName="spNode" presStyleCnt="0"/>
      <dgm:spPr/>
    </dgm:pt>
    <dgm:pt modelId="{6E670259-0287-49CE-8BEF-6858AF817CD2}" type="pres">
      <dgm:prSet presAssocID="{A813A8C4-0923-470D-A8F6-C6493FF9BD55}" presName="sibTrans" presStyleLbl="sibTrans1D1" presStyleIdx="4" presStyleCnt="7"/>
      <dgm:spPr/>
      <dgm:t>
        <a:bodyPr/>
        <a:lstStyle/>
        <a:p>
          <a:endParaRPr lang="en-US"/>
        </a:p>
      </dgm:t>
    </dgm:pt>
    <dgm:pt modelId="{8122E9D8-E8D8-4AEB-A44A-E56CCBE09265}" type="pres">
      <dgm:prSet presAssocID="{327C3FD1-C72A-4EB1-ABF4-5F22F93DF4CD}" presName="node" presStyleLbl="node1" presStyleIdx="5" presStyleCnt="7" custScaleX="70711" custScaleY="80751" custRadScaleRad="102319" custRadScaleInc="148165">
        <dgm:presLayoutVars>
          <dgm:bulletEnabled val="1"/>
        </dgm:presLayoutVars>
      </dgm:prSet>
      <dgm:spPr/>
      <dgm:t>
        <a:bodyPr/>
        <a:lstStyle/>
        <a:p>
          <a:endParaRPr lang="en-US"/>
        </a:p>
      </dgm:t>
    </dgm:pt>
    <dgm:pt modelId="{93329084-571D-48CF-9841-89EEC3F4928F}" type="pres">
      <dgm:prSet presAssocID="{327C3FD1-C72A-4EB1-ABF4-5F22F93DF4CD}" presName="spNode" presStyleCnt="0"/>
      <dgm:spPr/>
    </dgm:pt>
    <dgm:pt modelId="{26F65026-AEEC-40F3-9974-01547AAEB6E5}" type="pres">
      <dgm:prSet presAssocID="{334916FA-9591-4616-B5DF-F7AE8EC91ED2}" presName="sibTrans" presStyleLbl="sibTrans1D1" presStyleIdx="5" presStyleCnt="7"/>
      <dgm:spPr/>
      <dgm:t>
        <a:bodyPr/>
        <a:lstStyle/>
        <a:p>
          <a:endParaRPr lang="en-US"/>
        </a:p>
      </dgm:t>
    </dgm:pt>
    <dgm:pt modelId="{A8E0382A-AF3E-4528-9AF9-12CDC467638A}" type="pres">
      <dgm:prSet presAssocID="{6AD84B07-E749-4281-BCAD-AAAC989ECF1F}" presName="node" presStyleLbl="node1" presStyleIdx="6" presStyleCnt="7" custScaleX="82909" custScaleY="92937" custRadScaleRad="101569" custRadScaleInc="-3151">
        <dgm:presLayoutVars>
          <dgm:bulletEnabled val="1"/>
        </dgm:presLayoutVars>
      </dgm:prSet>
      <dgm:spPr/>
      <dgm:t>
        <a:bodyPr/>
        <a:lstStyle/>
        <a:p>
          <a:endParaRPr lang="en-US"/>
        </a:p>
      </dgm:t>
    </dgm:pt>
    <dgm:pt modelId="{C40AB0DA-347C-473B-9C17-179261924FDB}" type="pres">
      <dgm:prSet presAssocID="{6AD84B07-E749-4281-BCAD-AAAC989ECF1F}" presName="spNode" presStyleCnt="0"/>
      <dgm:spPr/>
    </dgm:pt>
    <dgm:pt modelId="{B407414B-B177-473C-9EB2-1AE6086222C3}" type="pres">
      <dgm:prSet presAssocID="{497BC944-6B46-4EB6-9E7D-8802189BB1B6}" presName="sibTrans" presStyleLbl="sibTrans1D1" presStyleIdx="6" presStyleCnt="7"/>
      <dgm:spPr/>
      <dgm:t>
        <a:bodyPr/>
        <a:lstStyle/>
        <a:p>
          <a:endParaRPr lang="en-US"/>
        </a:p>
      </dgm:t>
    </dgm:pt>
  </dgm:ptLst>
  <dgm:cxnLst>
    <dgm:cxn modelId="{2AA25C55-70D5-46A1-9B29-A794371B0688}" type="presOf" srcId="{C573EC69-1B0E-4F54-BD79-715B661A9AC6}" destId="{A9DB5EC4-FCEF-49B7-A2AF-BB739148A19E}" srcOrd="0" destOrd="0" presId="urn:microsoft.com/office/officeart/2005/8/layout/cycle5"/>
    <dgm:cxn modelId="{AFBB5B65-D07E-4898-986E-9EB7BC8CD83A}" type="presOf" srcId="{35A9CF0F-2784-4D5D-A788-042B26F435EE}" destId="{33ADF9C4-65D2-44DE-9FB9-8AA5A4783D3B}" srcOrd="0" destOrd="0" presId="urn:microsoft.com/office/officeart/2005/8/layout/cycle5"/>
    <dgm:cxn modelId="{2C64047C-620C-4CB5-8BB6-50D2A2E2B74A}" type="presOf" srcId="{630CF771-01E9-4F1E-A72C-6A4F432C2834}" destId="{3E82D180-971E-4217-B753-51358E767374}" srcOrd="0" destOrd="0" presId="urn:microsoft.com/office/officeart/2005/8/layout/cycle5"/>
    <dgm:cxn modelId="{C8AB6842-0BE6-4FC5-9154-470ACC15DBB1}" srcId="{653E885A-50E8-45E1-982E-E1640118A5B8}" destId="{11E4F48E-60D4-4724-A24A-74C197CE2F14}" srcOrd="3" destOrd="0" parTransId="{73DCE593-73EC-4333-9114-44B9BEECDF3F}" sibTransId="{C573EC69-1B0E-4F54-BD79-715B661A9AC6}"/>
    <dgm:cxn modelId="{B613F7E2-F57A-4B04-AB11-7F5854039C5D}" type="presOf" srcId="{0AB70994-277C-4459-ABE2-AD2DFADE1CD2}" destId="{C551ECE1-F70B-4DC4-B015-00D8E725F9F4}" srcOrd="0" destOrd="0" presId="urn:microsoft.com/office/officeart/2005/8/layout/cycle5"/>
    <dgm:cxn modelId="{7BACEA93-D169-4148-B74F-F7CBD237B59B}" srcId="{653E885A-50E8-45E1-982E-E1640118A5B8}" destId="{35A9CF0F-2784-4D5D-A788-042B26F435EE}" srcOrd="2" destOrd="0" parTransId="{73165DC3-DC74-48D0-BDE7-04805F0ED695}" sibTransId="{630CF771-01E9-4F1E-A72C-6A4F432C2834}"/>
    <dgm:cxn modelId="{B4CF0927-CDCB-45F1-83F1-15868536C035}" type="presOf" srcId="{334916FA-9591-4616-B5DF-F7AE8EC91ED2}" destId="{26F65026-AEEC-40F3-9974-01547AAEB6E5}" srcOrd="0" destOrd="0" presId="urn:microsoft.com/office/officeart/2005/8/layout/cycle5"/>
    <dgm:cxn modelId="{7A7E5C51-7F98-4A70-8B70-45261D93B494}" srcId="{653E885A-50E8-45E1-982E-E1640118A5B8}" destId="{43541F25-CD63-4B47-B03C-113677C5D517}" srcOrd="1" destOrd="0" parTransId="{6A03E461-8178-4490-89D3-A05B4632CA25}" sibTransId="{EDAC8BC4-3FC8-47B4-B275-3FCED247A65E}"/>
    <dgm:cxn modelId="{A9C0E7EC-6DA8-49DE-ABE0-ABE8FECBCD74}" srcId="{653E885A-50E8-45E1-982E-E1640118A5B8}" destId="{327C3FD1-C72A-4EB1-ABF4-5F22F93DF4CD}" srcOrd="5" destOrd="0" parTransId="{765E0E9B-FA58-47C5-B146-4FBFF129D7D2}" sibTransId="{334916FA-9591-4616-B5DF-F7AE8EC91ED2}"/>
    <dgm:cxn modelId="{C624902F-A517-458E-B153-EAE637E9CB04}" srcId="{653E885A-50E8-45E1-982E-E1640118A5B8}" destId="{6AD84B07-E749-4281-BCAD-AAAC989ECF1F}" srcOrd="6" destOrd="0" parTransId="{AA2C8BA6-6A84-4E65-9661-4970CECE246C}" sibTransId="{497BC944-6B46-4EB6-9E7D-8802189BB1B6}"/>
    <dgm:cxn modelId="{97854348-6F30-4EE2-87A0-8408DB4EBEE4}" type="presOf" srcId="{653E885A-50E8-45E1-982E-E1640118A5B8}" destId="{821D21BE-F451-4F56-AFDF-A353C764BEE5}" srcOrd="0" destOrd="0" presId="urn:microsoft.com/office/officeart/2005/8/layout/cycle5"/>
    <dgm:cxn modelId="{AF9ECEBB-A6A8-42B1-B792-97F0FA57A12A}" srcId="{653E885A-50E8-45E1-982E-E1640118A5B8}" destId="{B6A0E4A5-8149-4766-B1B0-5FD7094D3D56}" srcOrd="0" destOrd="0" parTransId="{ADA1F3A5-5AAF-436B-804C-FDF448EF5118}" sibTransId="{0AB70994-277C-4459-ABE2-AD2DFADE1CD2}"/>
    <dgm:cxn modelId="{C506C38C-6101-434D-A30C-1D8D20385557}" type="presOf" srcId="{43541F25-CD63-4B47-B03C-113677C5D517}" destId="{3FB2FCB9-682D-4931-8658-96FEF2889205}" srcOrd="0" destOrd="0" presId="urn:microsoft.com/office/officeart/2005/8/layout/cycle5"/>
    <dgm:cxn modelId="{D415E23B-7746-4CA1-A8AA-F3F54AEFDE77}" type="presOf" srcId="{327C3FD1-C72A-4EB1-ABF4-5F22F93DF4CD}" destId="{8122E9D8-E8D8-4AEB-A44A-E56CCBE09265}" srcOrd="0" destOrd="0" presId="urn:microsoft.com/office/officeart/2005/8/layout/cycle5"/>
    <dgm:cxn modelId="{2E027F71-8827-4981-9772-3D134368901C}" type="presOf" srcId="{11E4F48E-60D4-4724-A24A-74C197CE2F14}" destId="{C54D3004-D4FB-4B78-BAE6-62D37C0170F2}" srcOrd="0" destOrd="0" presId="urn:microsoft.com/office/officeart/2005/8/layout/cycle5"/>
    <dgm:cxn modelId="{73A69870-622A-4A95-8AB4-0AE072D95FFC}" type="presOf" srcId="{A813A8C4-0923-470D-A8F6-C6493FF9BD55}" destId="{6E670259-0287-49CE-8BEF-6858AF817CD2}" srcOrd="0" destOrd="0" presId="urn:microsoft.com/office/officeart/2005/8/layout/cycle5"/>
    <dgm:cxn modelId="{A9E90FC2-055B-42FA-8FEC-779A1B68E39F}" type="presOf" srcId="{21660D8F-49E0-47A4-AEA6-C59F43504BC6}" destId="{72F37717-A593-4EAA-885F-B2917630D336}" srcOrd="0" destOrd="0" presId="urn:microsoft.com/office/officeart/2005/8/layout/cycle5"/>
    <dgm:cxn modelId="{8E1F0D16-57D7-4529-88D8-B1A1C73BBB4E}" srcId="{653E885A-50E8-45E1-982E-E1640118A5B8}" destId="{21660D8F-49E0-47A4-AEA6-C59F43504BC6}" srcOrd="4" destOrd="0" parTransId="{3078BEE5-4478-4CCB-AAEB-86DC87318C6A}" sibTransId="{A813A8C4-0923-470D-A8F6-C6493FF9BD55}"/>
    <dgm:cxn modelId="{2450C688-8F30-4CF3-A784-DEE8658CFE5A}" type="presOf" srcId="{EDAC8BC4-3FC8-47B4-B275-3FCED247A65E}" destId="{1FCBB900-B53F-438E-90B2-35B26AC903EA}" srcOrd="0" destOrd="0" presId="urn:microsoft.com/office/officeart/2005/8/layout/cycle5"/>
    <dgm:cxn modelId="{31D09838-A5FE-47F4-804F-80AA61CC7FFD}" type="presOf" srcId="{B6A0E4A5-8149-4766-B1B0-5FD7094D3D56}" destId="{4896B44B-8F44-4BE5-BE4D-AFAEAFF7EB2D}" srcOrd="0" destOrd="0" presId="urn:microsoft.com/office/officeart/2005/8/layout/cycle5"/>
    <dgm:cxn modelId="{F0B54271-2B13-42C0-8FAA-96E780E200C0}" type="presOf" srcId="{6AD84B07-E749-4281-BCAD-AAAC989ECF1F}" destId="{A8E0382A-AF3E-4528-9AF9-12CDC467638A}" srcOrd="0" destOrd="0" presId="urn:microsoft.com/office/officeart/2005/8/layout/cycle5"/>
    <dgm:cxn modelId="{B586A229-9025-44E7-A35A-4428FB2993C2}" type="presOf" srcId="{497BC944-6B46-4EB6-9E7D-8802189BB1B6}" destId="{B407414B-B177-473C-9EB2-1AE6086222C3}" srcOrd="0" destOrd="0" presId="urn:microsoft.com/office/officeart/2005/8/layout/cycle5"/>
    <dgm:cxn modelId="{EC5CF08F-EA47-4792-AA91-000B34B169D3}" type="presParOf" srcId="{821D21BE-F451-4F56-AFDF-A353C764BEE5}" destId="{4896B44B-8F44-4BE5-BE4D-AFAEAFF7EB2D}" srcOrd="0" destOrd="0" presId="urn:microsoft.com/office/officeart/2005/8/layout/cycle5"/>
    <dgm:cxn modelId="{A5EE2F5D-9504-446F-91EB-7C118A7CE8DB}" type="presParOf" srcId="{821D21BE-F451-4F56-AFDF-A353C764BEE5}" destId="{0457D733-79E5-4EE0-AC17-88216471B351}" srcOrd="1" destOrd="0" presId="urn:microsoft.com/office/officeart/2005/8/layout/cycle5"/>
    <dgm:cxn modelId="{311BF488-C145-43E9-B3BE-5EE813A70E34}" type="presParOf" srcId="{821D21BE-F451-4F56-AFDF-A353C764BEE5}" destId="{C551ECE1-F70B-4DC4-B015-00D8E725F9F4}" srcOrd="2" destOrd="0" presId="urn:microsoft.com/office/officeart/2005/8/layout/cycle5"/>
    <dgm:cxn modelId="{7CE4B441-51FC-4B3C-80AB-279184A8CA16}" type="presParOf" srcId="{821D21BE-F451-4F56-AFDF-A353C764BEE5}" destId="{3FB2FCB9-682D-4931-8658-96FEF2889205}" srcOrd="3" destOrd="0" presId="urn:microsoft.com/office/officeart/2005/8/layout/cycle5"/>
    <dgm:cxn modelId="{98299F75-E335-407A-889D-82FAFE9A3DCA}" type="presParOf" srcId="{821D21BE-F451-4F56-AFDF-A353C764BEE5}" destId="{C896BD12-C8BD-444C-9E74-9F32F064F385}" srcOrd="4" destOrd="0" presId="urn:microsoft.com/office/officeart/2005/8/layout/cycle5"/>
    <dgm:cxn modelId="{D3002D73-ECEF-4910-9F1E-95CE3FF2E457}" type="presParOf" srcId="{821D21BE-F451-4F56-AFDF-A353C764BEE5}" destId="{1FCBB900-B53F-438E-90B2-35B26AC903EA}" srcOrd="5" destOrd="0" presId="urn:microsoft.com/office/officeart/2005/8/layout/cycle5"/>
    <dgm:cxn modelId="{D6BD8F9F-388C-4E27-BFC1-CBEA2011140A}" type="presParOf" srcId="{821D21BE-F451-4F56-AFDF-A353C764BEE5}" destId="{33ADF9C4-65D2-44DE-9FB9-8AA5A4783D3B}" srcOrd="6" destOrd="0" presId="urn:microsoft.com/office/officeart/2005/8/layout/cycle5"/>
    <dgm:cxn modelId="{CFAB691B-4584-4DC9-BDCF-D3658879187B}" type="presParOf" srcId="{821D21BE-F451-4F56-AFDF-A353C764BEE5}" destId="{882F3504-BCC8-49D5-9673-38BE5E8E135E}" srcOrd="7" destOrd="0" presId="urn:microsoft.com/office/officeart/2005/8/layout/cycle5"/>
    <dgm:cxn modelId="{14916344-BCC2-4A92-B1CF-5CFD1B489632}" type="presParOf" srcId="{821D21BE-F451-4F56-AFDF-A353C764BEE5}" destId="{3E82D180-971E-4217-B753-51358E767374}" srcOrd="8" destOrd="0" presId="urn:microsoft.com/office/officeart/2005/8/layout/cycle5"/>
    <dgm:cxn modelId="{06D0669B-C7CC-45F7-BC10-B49C7F045259}" type="presParOf" srcId="{821D21BE-F451-4F56-AFDF-A353C764BEE5}" destId="{C54D3004-D4FB-4B78-BAE6-62D37C0170F2}" srcOrd="9" destOrd="0" presId="urn:microsoft.com/office/officeart/2005/8/layout/cycle5"/>
    <dgm:cxn modelId="{CC62241E-F251-468B-9EB2-F6B6240E29E3}" type="presParOf" srcId="{821D21BE-F451-4F56-AFDF-A353C764BEE5}" destId="{01BF2E82-9870-40F7-8210-DFDA0F58AD20}" srcOrd="10" destOrd="0" presId="urn:microsoft.com/office/officeart/2005/8/layout/cycle5"/>
    <dgm:cxn modelId="{2AB218D6-6320-4095-AE77-2C99B6491292}" type="presParOf" srcId="{821D21BE-F451-4F56-AFDF-A353C764BEE5}" destId="{A9DB5EC4-FCEF-49B7-A2AF-BB739148A19E}" srcOrd="11" destOrd="0" presId="urn:microsoft.com/office/officeart/2005/8/layout/cycle5"/>
    <dgm:cxn modelId="{E4637AA6-39EC-4DAB-8C6A-56DEED680276}" type="presParOf" srcId="{821D21BE-F451-4F56-AFDF-A353C764BEE5}" destId="{72F37717-A593-4EAA-885F-B2917630D336}" srcOrd="12" destOrd="0" presId="urn:microsoft.com/office/officeart/2005/8/layout/cycle5"/>
    <dgm:cxn modelId="{5B48A012-1CE1-48B5-AB49-227FA55BEBBB}" type="presParOf" srcId="{821D21BE-F451-4F56-AFDF-A353C764BEE5}" destId="{751AE2B0-ABEF-4703-AF35-0918C9EE1CAA}" srcOrd="13" destOrd="0" presId="urn:microsoft.com/office/officeart/2005/8/layout/cycle5"/>
    <dgm:cxn modelId="{F6C150B7-86FE-4976-9005-815D5D6F6862}" type="presParOf" srcId="{821D21BE-F451-4F56-AFDF-A353C764BEE5}" destId="{6E670259-0287-49CE-8BEF-6858AF817CD2}" srcOrd="14" destOrd="0" presId="urn:microsoft.com/office/officeart/2005/8/layout/cycle5"/>
    <dgm:cxn modelId="{171A52DE-8B29-477F-B512-37751ECC1D69}" type="presParOf" srcId="{821D21BE-F451-4F56-AFDF-A353C764BEE5}" destId="{8122E9D8-E8D8-4AEB-A44A-E56CCBE09265}" srcOrd="15" destOrd="0" presId="urn:microsoft.com/office/officeart/2005/8/layout/cycle5"/>
    <dgm:cxn modelId="{3EEE26C5-5897-4F2D-90BC-B8D1194FC94C}" type="presParOf" srcId="{821D21BE-F451-4F56-AFDF-A353C764BEE5}" destId="{93329084-571D-48CF-9841-89EEC3F4928F}" srcOrd="16" destOrd="0" presId="urn:microsoft.com/office/officeart/2005/8/layout/cycle5"/>
    <dgm:cxn modelId="{E9726F80-CD5B-4F9C-9E7E-8927F1613B0F}" type="presParOf" srcId="{821D21BE-F451-4F56-AFDF-A353C764BEE5}" destId="{26F65026-AEEC-40F3-9974-01547AAEB6E5}" srcOrd="17" destOrd="0" presId="urn:microsoft.com/office/officeart/2005/8/layout/cycle5"/>
    <dgm:cxn modelId="{5625DC59-4711-4165-8813-55577EBD11BD}" type="presParOf" srcId="{821D21BE-F451-4F56-AFDF-A353C764BEE5}" destId="{A8E0382A-AF3E-4528-9AF9-12CDC467638A}" srcOrd="18" destOrd="0" presId="urn:microsoft.com/office/officeart/2005/8/layout/cycle5"/>
    <dgm:cxn modelId="{380575EC-664E-40BE-9CB1-A3B7866D6158}" type="presParOf" srcId="{821D21BE-F451-4F56-AFDF-A353C764BEE5}" destId="{C40AB0DA-347C-473B-9C17-179261924FDB}" srcOrd="19" destOrd="0" presId="urn:microsoft.com/office/officeart/2005/8/layout/cycle5"/>
    <dgm:cxn modelId="{51A47BAB-00D5-4F5C-A175-0139AF2231B6}" type="presParOf" srcId="{821D21BE-F451-4F56-AFDF-A353C764BEE5}" destId="{B407414B-B177-473C-9EB2-1AE6086222C3}"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3C821-CC9F-4BF2-84B0-D5B0DF32A20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863433A-0C60-4F09-968C-7B3E2C1C4DC2}">
      <dgm:prSet phldrT="[Text]" custT="1"/>
      <dgm:spPr/>
      <dgm:t>
        <a:bodyPr/>
        <a:lstStyle/>
        <a:p>
          <a:r>
            <a:rPr lang="en-US" sz="1600" b="1" dirty="0"/>
            <a:t>TPE Action Team</a:t>
          </a:r>
        </a:p>
        <a:p>
          <a:r>
            <a:rPr lang="en-US" sz="1600" b="1" dirty="0"/>
            <a:t>Dave Volrath</a:t>
          </a:r>
        </a:p>
        <a:p>
          <a:endParaRPr lang="en-US" sz="1000" b="1" dirty="0"/>
        </a:p>
      </dgm:t>
    </dgm:pt>
    <dgm:pt modelId="{9C282890-78A4-42B5-9AB6-0AA3AFCE0157}" type="parTrans" cxnId="{9AA2E947-12A4-403B-BE03-FD8900C6A4FA}">
      <dgm:prSet/>
      <dgm:spPr/>
      <dgm:t>
        <a:bodyPr/>
        <a:lstStyle/>
        <a:p>
          <a:endParaRPr lang="en-US"/>
        </a:p>
      </dgm:t>
    </dgm:pt>
    <dgm:pt modelId="{918B1102-C734-4E68-BCF5-DCEF48741C58}" type="sibTrans" cxnId="{9AA2E947-12A4-403B-BE03-FD8900C6A4FA}">
      <dgm:prSet/>
      <dgm:spPr/>
      <dgm:t>
        <a:bodyPr/>
        <a:lstStyle/>
        <a:p>
          <a:endParaRPr lang="en-US"/>
        </a:p>
      </dgm:t>
    </dgm:pt>
    <dgm:pt modelId="{8EA5B7DD-B6B0-48CB-AB74-D053DCFA533C}">
      <dgm:prSet phldrT="[Text]" custT="1"/>
      <dgm:spPr>
        <a:solidFill>
          <a:srgbClr val="DAA600"/>
        </a:solidFill>
      </dgm:spPr>
      <dgm:t>
        <a:bodyPr/>
        <a:lstStyle/>
        <a:p>
          <a:endParaRPr lang="en-US" sz="1100" b="1" i="0" dirty="0"/>
        </a:p>
        <a:p>
          <a:r>
            <a:rPr lang="en-US" sz="1600" b="1" i="0" dirty="0"/>
            <a:t>Communication Team</a:t>
          </a:r>
        </a:p>
        <a:p>
          <a:r>
            <a:rPr lang="en-US" sz="1600" b="1" dirty="0"/>
            <a:t>Laura  Motel</a:t>
          </a:r>
        </a:p>
        <a:p>
          <a:endParaRPr lang="en-US" sz="1000" b="0" dirty="0"/>
        </a:p>
        <a:p>
          <a:endParaRPr lang="en-US" sz="1000" b="0" dirty="0"/>
        </a:p>
      </dgm:t>
    </dgm:pt>
    <dgm:pt modelId="{1709CDFA-B31D-40C9-B72C-859FA53F3C16}" type="parTrans" cxnId="{4A38A1E8-DBE0-45DD-8E04-B0351140556A}">
      <dgm:prSet/>
      <dgm:spPr/>
      <dgm:t>
        <a:bodyPr/>
        <a:lstStyle/>
        <a:p>
          <a:endParaRPr lang="en-US" dirty="0"/>
        </a:p>
      </dgm:t>
    </dgm:pt>
    <dgm:pt modelId="{7AF85D85-16B8-415A-BE47-E625E0FC062E}" type="sibTrans" cxnId="{4A38A1E8-DBE0-45DD-8E04-B0351140556A}">
      <dgm:prSet/>
      <dgm:spPr/>
      <dgm:t>
        <a:bodyPr/>
        <a:lstStyle/>
        <a:p>
          <a:endParaRPr lang="en-US"/>
        </a:p>
      </dgm:t>
    </dgm:pt>
    <dgm:pt modelId="{B5F28EEC-467A-4E90-BB52-B5C1DF8F5754}">
      <dgm:prSet phldrT="[Text]" custT="1"/>
      <dgm:spPr>
        <a:solidFill>
          <a:schemeClr val="bg2">
            <a:lumMod val="25000"/>
          </a:schemeClr>
        </a:solidFill>
      </dgm:spPr>
      <dgm:t>
        <a:bodyPr/>
        <a:lstStyle/>
        <a:p>
          <a:r>
            <a:rPr lang="en-US" sz="1600" b="1" dirty="0"/>
            <a:t>Field Test Team</a:t>
          </a:r>
        </a:p>
        <a:p>
          <a:r>
            <a:rPr lang="en-US" sz="1600" b="1" dirty="0"/>
            <a:t>Ben Feldman</a:t>
          </a:r>
        </a:p>
      </dgm:t>
    </dgm:pt>
    <dgm:pt modelId="{B510B8FF-1D1A-4CC4-A675-420872F33574}" type="parTrans" cxnId="{2695BA2E-568C-47F7-8E23-667CA1BC76E4}">
      <dgm:prSet/>
      <dgm:spPr/>
      <dgm:t>
        <a:bodyPr/>
        <a:lstStyle/>
        <a:p>
          <a:endParaRPr lang="en-US" dirty="0"/>
        </a:p>
      </dgm:t>
    </dgm:pt>
    <dgm:pt modelId="{8BF1F0CA-A29F-4712-9774-9A6C19798CE1}" type="sibTrans" cxnId="{2695BA2E-568C-47F7-8E23-667CA1BC76E4}">
      <dgm:prSet/>
      <dgm:spPr/>
      <dgm:t>
        <a:bodyPr/>
        <a:lstStyle/>
        <a:p>
          <a:endParaRPr lang="en-US"/>
        </a:p>
      </dgm:t>
    </dgm:pt>
    <dgm:pt modelId="{5F8260A2-B27E-447F-AAFC-B5737B903775}">
      <dgm:prSet phldrT="[Text]" custT="1"/>
      <dgm:spPr>
        <a:solidFill>
          <a:srgbClr val="FF0000"/>
        </a:solidFill>
      </dgm:spPr>
      <dgm:t>
        <a:bodyPr/>
        <a:lstStyle/>
        <a:p>
          <a:r>
            <a:rPr lang="en-US" sz="1600" b="1" dirty="0"/>
            <a:t>SLO Team</a:t>
          </a:r>
        </a:p>
        <a:p>
          <a:r>
            <a:rPr lang="en-US" sz="1600" b="1" dirty="0"/>
            <a:t>Linda Burgee</a:t>
          </a:r>
        </a:p>
      </dgm:t>
    </dgm:pt>
    <dgm:pt modelId="{65BC9DF6-14B1-4ED8-AF9D-7FF955B9D122}" type="parTrans" cxnId="{335C5A16-B551-436C-81A9-E13BB6AA78F0}">
      <dgm:prSet/>
      <dgm:spPr/>
      <dgm:t>
        <a:bodyPr/>
        <a:lstStyle/>
        <a:p>
          <a:endParaRPr lang="en-US" dirty="0"/>
        </a:p>
      </dgm:t>
    </dgm:pt>
    <dgm:pt modelId="{432C1781-8DBC-418E-8160-EDAB83761111}" type="sibTrans" cxnId="{335C5A16-B551-436C-81A9-E13BB6AA78F0}">
      <dgm:prSet/>
      <dgm:spPr/>
      <dgm:t>
        <a:bodyPr/>
        <a:lstStyle/>
        <a:p>
          <a:endParaRPr lang="en-US"/>
        </a:p>
      </dgm:t>
    </dgm:pt>
    <dgm:pt modelId="{7ABC1748-C156-415E-9156-E58297851113}">
      <dgm:prSet phldrT="[Text]" custT="1"/>
      <dgm:spPr>
        <a:solidFill>
          <a:schemeClr val="accent4">
            <a:lumMod val="75000"/>
          </a:schemeClr>
        </a:solidFill>
      </dgm:spPr>
      <dgm:t>
        <a:bodyPr/>
        <a:lstStyle/>
        <a:p>
          <a:r>
            <a:rPr lang="en-US" sz="1600" b="0" dirty="0"/>
            <a:t>Leadership </a:t>
          </a:r>
        </a:p>
        <a:p>
          <a:r>
            <a:rPr lang="en-US" sz="1600" b="0" dirty="0"/>
            <a:t>Development  Team</a:t>
          </a:r>
        </a:p>
        <a:p>
          <a:r>
            <a:rPr lang="en-US" sz="1600" b="0" dirty="0"/>
            <a:t>Ilene Swirnow</a:t>
          </a:r>
        </a:p>
      </dgm:t>
    </dgm:pt>
    <dgm:pt modelId="{4D448D6E-78B3-4D01-BAEE-1A321DEF18AC}" type="parTrans" cxnId="{95A61C48-F1BC-4057-A36E-7CC9FA81CB8C}">
      <dgm:prSet/>
      <dgm:spPr/>
      <dgm:t>
        <a:bodyPr/>
        <a:lstStyle/>
        <a:p>
          <a:endParaRPr lang="en-US" dirty="0"/>
        </a:p>
      </dgm:t>
    </dgm:pt>
    <dgm:pt modelId="{9AD8154A-0F96-4FE9-9A05-2A223D828C94}" type="sibTrans" cxnId="{95A61C48-F1BC-4057-A36E-7CC9FA81CB8C}">
      <dgm:prSet/>
      <dgm:spPr/>
      <dgm:t>
        <a:bodyPr/>
        <a:lstStyle/>
        <a:p>
          <a:endParaRPr lang="en-US"/>
        </a:p>
      </dgm:t>
    </dgm:pt>
    <dgm:pt modelId="{B188ED27-944C-4198-B43D-26E2C8FCD83F}" type="pres">
      <dgm:prSet presAssocID="{2203C821-CC9F-4BF2-84B0-D5B0DF32A202}" presName="cycle" presStyleCnt="0">
        <dgm:presLayoutVars>
          <dgm:chMax val="1"/>
          <dgm:dir/>
          <dgm:animLvl val="ctr"/>
          <dgm:resizeHandles val="exact"/>
        </dgm:presLayoutVars>
      </dgm:prSet>
      <dgm:spPr/>
      <dgm:t>
        <a:bodyPr/>
        <a:lstStyle/>
        <a:p>
          <a:endParaRPr lang="en-US"/>
        </a:p>
      </dgm:t>
    </dgm:pt>
    <dgm:pt modelId="{FD73654D-9BD4-4F2D-87DE-A3383C3AFD03}" type="pres">
      <dgm:prSet presAssocID="{E863433A-0C60-4F09-968C-7B3E2C1C4DC2}" presName="centerShape" presStyleLbl="node0" presStyleIdx="0" presStyleCnt="1" custScaleX="132382" custScaleY="101357"/>
      <dgm:spPr>
        <a:prstGeom prst="plaque">
          <a:avLst/>
        </a:prstGeom>
      </dgm:spPr>
      <dgm:t>
        <a:bodyPr/>
        <a:lstStyle/>
        <a:p>
          <a:endParaRPr lang="en-US"/>
        </a:p>
      </dgm:t>
    </dgm:pt>
    <dgm:pt modelId="{A4014C62-4B07-47FB-8FB2-F9D120A1826D}" type="pres">
      <dgm:prSet presAssocID="{1709CDFA-B31D-40C9-B72C-859FA53F3C16}" presName="Name9" presStyleLbl="parChTrans1D2" presStyleIdx="0" presStyleCnt="4"/>
      <dgm:spPr/>
      <dgm:t>
        <a:bodyPr/>
        <a:lstStyle/>
        <a:p>
          <a:endParaRPr lang="en-US"/>
        </a:p>
      </dgm:t>
    </dgm:pt>
    <dgm:pt modelId="{E1A6BECC-F235-401B-BCC1-09BBD984E53A}" type="pres">
      <dgm:prSet presAssocID="{1709CDFA-B31D-40C9-B72C-859FA53F3C16}" presName="connTx" presStyleLbl="parChTrans1D2" presStyleIdx="0" presStyleCnt="4"/>
      <dgm:spPr/>
      <dgm:t>
        <a:bodyPr/>
        <a:lstStyle/>
        <a:p>
          <a:endParaRPr lang="en-US"/>
        </a:p>
      </dgm:t>
    </dgm:pt>
    <dgm:pt modelId="{96B737DD-F01D-46DE-A34E-B554D5DD6C52}" type="pres">
      <dgm:prSet presAssocID="{8EA5B7DD-B6B0-48CB-AB74-D053DCFA533C}" presName="node" presStyleLbl="node1" presStyleIdx="0" presStyleCnt="4" custScaleX="178658" custScaleY="97823" custRadScaleRad="89427" custRadScaleInc="20843">
        <dgm:presLayoutVars>
          <dgm:bulletEnabled val="1"/>
        </dgm:presLayoutVars>
      </dgm:prSet>
      <dgm:spPr/>
      <dgm:t>
        <a:bodyPr/>
        <a:lstStyle/>
        <a:p>
          <a:endParaRPr lang="en-US"/>
        </a:p>
      </dgm:t>
    </dgm:pt>
    <dgm:pt modelId="{4BE06986-9D18-4C8D-8020-5541580DC074}" type="pres">
      <dgm:prSet presAssocID="{B510B8FF-1D1A-4CC4-A675-420872F33574}" presName="Name9" presStyleLbl="parChTrans1D2" presStyleIdx="1" presStyleCnt="4"/>
      <dgm:spPr/>
      <dgm:t>
        <a:bodyPr/>
        <a:lstStyle/>
        <a:p>
          <a:endParaRPr lang="en-US"/>
        </a:p>
      </dgm:t>
    </dgm:pt>
    <dgm:pt modelId="{F2FDD1EC-D2E8-4A20-8A7B-44492DC4F622}" type="pres">
      <dgm:prSet presAssocID="{B510B8FF-1D1A-4CC4-A675-420872F33574}" presName="connTx" presStyleLbl="parChTrans1D2" presStyleIdx="1" presStyleCnt="4"/>
      <dgm:spPr/>
      <dgm:t>
        <a:bodyPr/>
        <a:lstStyle/>
        <a:p>
          <a:endParaRPr lang="en-US"/>
        </a:p>
      </dgm:t>
    </dgm:pt>
    <dgm:pt modelId="{2C1AFCDC-ABE0-49D7-9382-DB157E4E4CB9}" type="pres">
      <dgm:prSet presAssocID="{B5F28EEC-467A-4E90-BB52-B5C1DF8F5754}" presName="node" presStyleLbl="node1" presStyleIdx="1" presStyleCnt="4" custScaleX="143522" custScaleY="102144" custRadScaleRad="129613" custRadScaleInc="-2200">
        <dgm:presLayoutVars>
          <dgm:bulletEnabled val="1"/>
        </dgm:presLayoutVars>
      </dgm:prSet>
      <dgm:spPr/>
      <dgm:t>
        <a:bodyPr/>
        <a:lstStyle/>
        <a:p>
          <a:endParaRPr lang="en-US"/>
        </a:p>
      </dgm:t>
    </dgm:pt>
    <dgm:pt modelId="{5B1FCBA0-EE4E-42A0-BB38-636D2CC52AF0}" type="pres">
      <dgm:prSet presAssocID="{65BC9DF6-14B1-4ED8-AF9D-7FF955B9D122}" presName="Name9" presStyleLbl="parChTrans1D2" presStyleIdx="2" presStyleCnt="4"/>
      <dgm:spPr/>
      <dgm:t>
        <a:bodyPr/>
        <a:lstStyle/>
        <a:p>
          <a:endParaRPr lang="en-US"/>
        </a:p>
      </dgm:t>
    </dgm:pt>
    <dgm:pt modelId="{74D6B36E-777F-4FF7-8FB6-31BFE2DB713C}" type="pres">
      <dgm:prSet presAssocID="{65BC9DF6-14B1-4ED8-AF9D-7FF955B9D122}" presName="connTx" presStyleLbl="parChTrans1D2" presStyleIdx="2" presStyleCnt="4"/>
      <dgm:spPr/>
      <dgm:t>
        <a:bodyPr/>
        <a:lstStyle/>
        <a:p>
          <a:endParaRPr lang="en-US"/>
        </a:p>
      </dgm:t>
    </dgm:pt>
    <dgm:pt modelId="{675DFAC1-3916-4797-9781-BC5B7ADF8143}" type="pres">
      <dgm:prSet presAssocID="{5F8260A2-B27E-447F-AAFC-B5737B903775}" presName="node" presStyleLbl="node1" presStyleIdx="2" presStyleCnt="4" custScaleX="184217" custScaleY="96181" custRadScaleRad="91222" custRadScaleInc="-32919">
        <dgm:presLayoutVars>
          <dgm:bulletEnabled val="1"/>
        </dgm:presLayoutVars>
      </dgm:prSet>
      <dgm:spPr/>
      <dgm:t>
        <a:bodyPr/>
        <a:lstStyle/>
        <a:p>
          <a:endParaRPr lang="en-US"/>
        </a:p>
      </dgm:t>
    </dgm:pt>
    <dgm:pt modelId="{78645401-6CFB-4CC0-AFAE-98F6930054D7}" type="pres">
      <dgm:prSet presAssocID="{4D448D6E-78B3-4D01-BAEE-1A321DEF18AC}" presName="Name9" presStyleLbl="parChTrans1D2" presStyleIdx="3" presStyleCnt="4"/>
      <dgm:spPr/>
      <dgm:t>
        <a:bodyPr/>
        <a:lstStyle/>
        <a:p>
          <a:endParaRPr lang="en-US"/>
        </a:p>
      </dgm:t>
    </dgm:pt>
    <dgm:pt modelId="{17C46787-6278-4026-A290-2B76B4BE7EDF}" type="pres">
      <dgm:prSet presAssocID="{4D448D6E-78B3-4D01-BAEE-1A321DEF18AC}" presName="connTx" presStyleLbl="parChTrans1D2" presStyleIdx="3" presStyleCnt="4"/>
      <dgm:spPr/>
      <dgm:t>
        <a:bodyPr/>
        <a:lstStyle/>
        <a:p>
          <a:endParaRPr lang="en-US"/>
        </a:p>
      </dgm:t>
    </dgm:pt>
    <dgm:pt modelId="{1F571B68-8694-4C4B-94A2-44293642748A}" type="pres">
      <dgm:prSet presAssocID="{7ABC1748-C156-415E-9156-E58297851113}" presName="node" presStyleLbl="node1" presStyleIdx="3" presStyleCnt="4" custScaleX="158548" custScaleY="103008" custRadScaleRad="129328" custRadScaleInc="37247">
        <dgm:presLayoutVars>
          <dgm:bulletEnabled val="1"/>
        </dgm:presLayoutVars>
      </dgm:prSet>
      <dgm:spPr/>
      <dgm:t>
        <a:bodyPr/>
        <a:lstStyle/>
        <a:p>
          <a:endParaRPr lang="en-US"/>
        </a:p>
      </dgm:t>
    </dgm:pt>
  </dgm:ptLst>
  <dgm:cxnLst>
    <dgm:cxn modelId="{725C4EFA-76F0-46A5-8D19-2CB7ADDCE98E}" type="presOf" srcId="{4D448D6E-78B3-4D01-BAEE-1A321DEF18AC}" destId="{78645401-6CFB-4CC0-AFAE-98F6930054D7}" srcOrd="0" destOrd="0" presId="urn:microsoft.com/office/officeart/2005/8/layout/radial1"/>
    <dgm:cxn modelId="{7C8D1193-9741-48D2-8EEF-DA0BC007888B}" type="presOf" srcId="{2203C821-CC9F-4BF2-84B0-D5B0DF32A202}" destId="{B188ED27-944C-4198-B43D-26E2C8FCD83F}" srcOrd="0" destOrd="0" presId="urn:microsoft.com/office/officeart/2005/8/layout/radial1"/>
    <dgm:cxn modelId="{86CD2026-549E-4104-9673-00FFD3AE4CA0}" type="presOf" srcId="{7ABC1748-C156-415E-9156-E58297851113}" destId="{1F571B68-8694-4C4B-94A2-44293642748A}" srcOrd="0" destOrd="0" presId="urn:microsoft.com/office/officeart/2005/8/layout/radial1"/>
    <dgm:cxn modelId="{286DB91E-B4D7-46F7-820F-74B98CC542A7}" type="presOf" srcId="{65BC9DF6-14B1-4ED8-AF9D-7FF955B9D122}" destId="{74D6B36E-777F-4FF7-8FB6-31BFE2DB713C}" srcOrd="1" destOrd="0" presId="urn:microsoft.com/office/officeart/2005/8/layout/radial1"/>
    <dgm:cxn modelId="{BCFB8562-272E-453E-848F-F7264D6311E9}" type="presOf" srcId="{E863433A-0C60-4F09-968C-7B3E2C1C4DC2}" destId="{FD73654D-9BD4-4F2D-87DE-A3383C3AFD03}" srcOrd="0" destOrd="0" presId="urn:microsoft.com/office/officeart/2005/8/layout/radial1"/>
    <dgm:cxn modelId="{4A38A1E8-DBE0-45DD-8E04-B0351140556A}" srcId="{E863433A-0C60-4F09-968C-7B3E2C1C4DC2}" destId="{8EA5B7DD-B6B0-48CB-AB74-D053DCFA533C}" srcOrd="0" destOrd="0" parTransId="{1709CDFA-B31D-40C9-B72C-859FA53F3C16}" sibTransId="{7AF85D85-16B8-415A-BE47-E625E0FC062E}"/>
    <dgm:cxn modelId="{D91D23B6-2028-4325-B716-81DEC3D64E77}" type="presOf" srcId="{1709CDFA-B31D-40C9-B72C-859FA53F3C16}" destId="{E1A6BECC-F235-401B-BCC1-09BBD984E53A}" srcOrd="1" destOrd="0" presId="urn:microsoft.com/office/officeart/2005/8/layout/radial1"/>
    <dgm:cxn modelId="{23676E1D-5185-4836-9D5A-326BD0379AFC}" type="presOf" srcId="{8EA5B7DD-B6B0-48CB-AB74-D053DCFA533C}" destId="{96B737DD-F01D-46DE-A34E-B554D5DD6C52}" srcOrd="0" destOrd="0" presId="urn:microsoft.com/office/officeart/2005/8/layout/radial1"/>
    <dgm:cxn modelId="{5AC3E3B4-384A-4407-9B37-75E1BA39548E}" type="presOf" srcId="{B510B8FF-1D1A-4CC4-A675-420872F33574}" destId="{F2FDD1EC-D2E8-4A20-8A7B-44492DC4F622}" srcOrd="1" destOrd="0" presId="urn:microsoft.com/office/officeart/2005/8/layout/radial1"/>
    <dgm:cxn modelId="{4F4843EC-9FD4-4D0A-999D-92C017F91F3B}" type="presOf" srcId="{65BC9DF6-14B1-4ED8-AF9D-7FF955B9D122}" destId="{5B1FCBA0-EE4E-42A0-BB38-636D2CC52AF0}" srcOrd="0" destOrd="0" presId="urn:microsoft.com/office/officeart/2005/8/layout/radial1"/>
    <dgm:cxn modelId="{95A61C48-F1BC-4057-A36E-7CC9FA81CB8C}" srcId="{E863433A-0C60-4F09-968C-7B3E2C1C4DC2}" destId="{7ABC1748-C156-415E-9156-E58297851113}" srcOrd="3" destOrd="0" parTransId="{4D448D6E-78B3-4D01-BAEE-1A321DEF18AC}" sibTransId="{9AD8154A-0F96-4FE9-9A05-2A223D828C94}"/>
    <dgm:cxn modelId="{2695BA2E-568C-47F7-8E23-667CA1BC76E4}" srcId="{E863433A-0C60-4F09-968C-7B3E2C1C4DC2}" destId="{B5F28EEC-467A-4E90-BB52-B5C1DF8F5754}" srcOrd="1" destOrd="0" parTransId="{B510B8FF-1D1A-4CC4-A675-420872F33574}" sibTransId="{8BF1F0CA-A29F-4712-9774-9A6C19798CE1}"/>
    <dgm:cxn modelId="{501B0E0A-EC64-4BE6-92BF-AB0FB03AB05B}" type="presOf" srcId="{4D448D6E-78B3-4D01-BAEE-1A321DEF18AC}" destId="{17C46787-6278-4026-A290-2B76B4BE7EDF}" srcOrd="1" destOrd="0" presId="urn:microsoft.com/office/officeart/2005/8/layout/radial1"/>
    <dgm:cxn modelId="{5204F36F-B46E-46C2-9270-5AE8CAB89D23}" type="presOf" srcId="{B510B8FF-1D1A-4CC4-A675-420872F33574}" destId="{4BE06986-9D18-4C8D-8020-5541580DC074}" srcOrd="0" destOrd="0" presId="urn:microsoft.com/office/officeart/2005/8/layout/radial1"/>
    <dgm:cxn modelId="{335C5A16-B551-436C-81A9-E13BB6AA78F0}" srcId="{E863433A-0C60-4F09-968C-7B3E2C1C4DC2}" destId="{5F8260A2-B27E-447F-AAFC-B5737B903775}" srcOrd="2" destOrd="0" parTransId="{65BC9DF6-14B1-4ED8-AF9D-7FF955B9D122}" sibTransId="{432C1781-8DBC-418E-8160-EDAB83761111}"/>
    <dgm:cxn modelId="{9AA2E947-12A4-403B-BE03-FD8900C6A4FA}" srcId="{2203C821-CC9F-4BF2-84B0-D5B0DF32A202}" destId="{E863433A-0C60-4F09-968C-7B3E2C1C4DC2}" srcOrd="0" destOrd="0" parTransId="{9C282890-78A4-42B5-9AB6-0AA3AFCE0157}" sibTransId="{918B1102-C734-4E68-BCF5-DCEF48741C58}"/>
    <dgm:cxn modelId="{A0A23B4E-79D1-4FB6-9DC7-94D6C17FF59F}" type="presOf" srcId="{B5F28EEC-467A-4E90-BB52-B5C1DF8F5754}" destId="{2C1AFCDC-ABE0-49D7-9382-DB157E4E4CB9}" srcOrd="0" destOrd="0" presId="urn:microsoft.com/office/officeart/2005/8/layout/radial1"/>
    <dgm:cxn modelId="{14B49A15-B92B-4BB0-823E-F1326E1C8BFE}" type="presOf" srcId="{5F8260A2-B27E-447F-AAFC-B5737B903775}" destId="{675DFAC1-3916-4797-9781-BC5B7ADF8143}" srcOrd="0" destOrd="0" presId="urn:microsoft.com/office/officeart/2005/8/layout/radial1"/>
    <dgm:cxn modelId="{DD03CB77-A1B9-419E-879C-92F720C8ED7B}" type="presOf" srcId="{1709CDFA-B31D-40C9-B72C-859FA53F3C16}" destId="{A4014C62-4B07-47FB-8FB2-F9D120A1826D}" srcOrd="0" destOrd="0" presId="urn:microsoft.com/office/officeart/2005/8/layout/radial1"/>
    <dgm:cxn modelId="{7CBDCCF9-741E-4809-A1E8-D4FFC18C0148}" type="presParOf" srcId="{B188ED27-944C-4198-B43D-26E2C8FCD83F}" destId="{FD73654D-9BD4-4F2D-87DE-A3383C3AFD03}" srcOrd="0" destOrd="0" presId="urn:microsoft.com/office/officeart/2005/8/layout/radial1"/>
    <dgm:cxn modelId="{DE63F582-1567-404D-BE55-0434BA6A1CA9}" type="presParOf" srcId="{B188ED27-944C-4198-B43D-26E2C8FCD83F}" destId="{A4014C62-4B07-47FB-8FB2-F9D120A1826D}" srcOrd="1" destOrd="0" presId="urn:microsoft.com/office/officeart/2005/8/layout/radial1"/>
    <dgm:cxn modelId="{DF7C6DE7-7FFA-4BA4-B221-1263F9B3DFB0}" type="presParOf" srcId="{A4014C62-4B07-47FB-8FB2-F9D120A1826D}" destId="{E1A6BECC-F235-401B-BCC1-09BBD984E53A}" srcOrd="0" destOrd="0" presId="urn:microsoft.com/office/officeart/2005/8/layout/radial1"/>
    <dgm:cxn modelId="{64820E56-59E8-4BA0-B3C0-2C6097C2DEC6}" type="presParOf" srcId="{B188ED27-944C-4198-B43D-26E2C8FCD83F}" destId="{96B737DD-F01D-46DE-A34E-B554D5DD6C52}" srcOrd="2" destOrd="0" presId="urn:microsoft.com/office/officeart/2005/8/layout/radial1"/>
    <dgm:cxn modelId="{5C399969-2504-4B2A-8889-78C85D39798F}" type="presParOf" srcId="{B188ED27-944C-4198-B43D-26E2C8FCD83F}" destId="{4BE06986-9D18-4C8D-8020-5541580DC074}" srcOrd="3" destOrd="0" presId="urn:microsoft.com/office/officeart/2005/8/layout/radial1"/>
    <dgm:cxn modelId="{3907D2EC-A9E4-4B13-8DEF-22AE87A4A91A}" type="presParOf" srcId="{4BE06986-9D18-4C8D-8020-5541580DC074}" destId="{F2FDD1EC-D2E8-4A20-8A7B-44492DC4F622}" srcOrd="0" destOrd="0" presId="urn:microsoft.com/office/officeart/2005/8/layout/radial1"/>
    <dgm:cxn modelId="{9CAB0056-DE66-4A86-8D11-41F12F115ABE}" type="presParOf" srcId="{B188ED27-944C-4198-B43D-26E2C8FCD83F}" destId="{2C1AFCDC-ABE0-49D7-9382-DB157E4E4CB9}" srcOrd="4" destOrd="0" presId="urn:microsoft.com/office/officeart/2005/8/layout/radial1"/>
    <dgm:cxn modelId="{3AFCEFFA-D227-469B-B10C-DF60DB717E20}" type="presParOf" srcId="{B188ED27-944C-4198-B43D-26E2C8FCD83F}" destId="{5B1FCBA0-EE4E-42A0-BB38-636D2CC52AF0}" srcOrd="5" destOrd="0" presId="urn:microsoft.com/office/officeart/2005/8/layout/radial1"/>
    <dgm:cxn modelId="{DBE88E54-E060-4597-854D-306F28982DD6}" type="presParOf" srcId="{5B1FCBA0-EE4E-42A0-BB38-636D2CC52AF0}" destId="{74D6B36E-777F-4FF7-8FB6-31BFE2DB713C}" srcOrd="0" destOrd="0" presId="urn:microsoft.com/office/officeart/2005/8/layout/radial1"/>
    <dgm:cxn modelId="{93CB6847-0E33-499C-A911-C3743E8A1F09}" type="presParOf" srcId="{B188ED27-944C-4198-B43D-26E2C8FCD83F}" destId="{675DFAC1-3916-4797-9781-BC5B7ADF8143}" srcOrd="6" destOrd="0" presId="urn:microsoft.com/office/officeart/2005/8/layout/radial1"/>
    <dgm:cxn modelId="{2C4FA841-307A-4F2A-8E62-676662C56AA5}" type="presParOf" srcId="{B188ED27-944C-4198-B43D-26E2C8FCD83F}" destId="{78645401-6CFB-4CC0-AFAE-98F6930054D7}" srcOrd="7" destOrd="0" presId="urn:microsoft.com/office/officeart/2005/8/layout/radial1"/>
    <dgm:cxn modelId="{D050D86E-AD74-49D5-B242-A6C4236FF307}" type="presParOf" srcId="{78645401-6CFB-4CC0-AFAE-98F6930054D7}" destId="{17C46787-6278-4026-A290-2B76B4BE7EDF}" srcOrd="0" destOrd="0" presId="urn:microsoft.com/office/officeart/2005/8/layout/radial1"/>
    <dgm:cxn modelId="{27634155-3FB6-411A-A741-CE9F42782B35}" type="presParOf" srcId="{B188ED27-944C-4198-B43D-26E2C8FCD83F}" destId="{1F571B68-8694-4C4B-94A2-44293642748A}"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3E885A-50E8-45E1-982E-E1640118A5B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A0E4A5-8149-4766-B1B0-5FD7094D3D56}">
      <dgm:prSet phldrT="[Text]" custT="1"/>
      <dgm:spPr/>
      <dgm:t>
        <a:bodyPr/>
        <a:lstStyle/>
        <a:p>
          <a:r>
            <a:rPr lang="en-US" sz="800" dirty="0"/>
            <a:t>SIP</a:t>
          </a:r>
        </a:p>
      </dgm:t>
    </dgm:pt>
    <dgm:pt modelId="{ADA1F3A5-5AAF-436B-804C-FDF448EF5118}" type="parTrans" cxnId="{AF9ECEBB-A6A8-42B1-B792-97F0FA57A12A}">
      <dgm:prSet/>
      <dgm:spPr/>
      <dgm:t>
        <a:bodyPr/>
        <a:lstStyle/>
        <a:p>
          <a:endParaRPr lang="en-US"/>
        </a:p>
      </dgm:t>
    </dgm:pt>
    <dgm:pt modelId="{0AB70994-277C-4459-ABE2-AD2DFADE1CD2}" type="sibTrans" cxnId="{AF9ECEBB-A6A8-42B1-B792-97F0FA57A12A}">
      <dgm:prSet/>
      <dgm:spPr/>
      <dgm:t>
        <a:bodyPr/>
        <a:lstStyle/>
        <a:p>
          <a:endParaRPr lang="en-US" dirty="0"/>
        </a:p>
      </dgm:t>
    </dgm:pt>
    <dgm:pt modelId="{43541F25-CD63-4B47-B03C-113677C5D517}">
      <dgm:prSet phldrT="[Text]" custT="1"/>
      <dgm:spPr/>
      <dgm:t>
        <a:bodyPr/>
        <a:lstStyle/>
        <a:p>
          <a:r>
            <a:rPr lang="en-US" sz="800" dirty="0"/>
            <a:t>HSA Results</a:t>
          </a:r>
        </a:p>
      </dgm:t>
    </dgm:pt>
    <dgm:pt modelId="{6A03E461-8178-4490-89D3-A05B4632CA25}" type="parTrans" cxnId="{7A7E5C51-7F98-4A70-8B70-45261D93B494}">
      <dgm:prSet/>
      <dgm:spPr/>
      <dgm:t>
        <a:bodyPr/>
        <a:lstStyle/>
        <a:p>
          <a:endParaRPr lang="en-US"/>
        </a:p>
      </dgm:t>
    </dgm:pt>
    <dgm:pt modelId="{EDAC8BC4-3FC8-47B4-B275-3FCED247A65E}" type="sibTrans" cxnId="{7A7E5C51-7F98-4A70-8B70-45261D93B494}">
      <dgm:prSet/>
      <dgm:spPr/>
      <dgm:t>
        <a:bodyPr/>
        <a:lstStyle/>
        <a:p>
          <a:endParaRPr lang="en-US" dirty="0"/>
        </a:p>
      </dgm:t>
    </dgm:pt>
    <dgm:pt modelId="{35A9CF0F-2784-4D5D-A788-042B26F435EE}">
      <dgm:prSet phldrT="[Text]" custT="1"/>
      <dgm:spPr/>
      <dgm:t>
        <a:bodyPr/>
        <a:lstStyle/>
        <a:p>
          <a:r>
            <a:rPr lang="en-US" sz="800" dirty="0"/>
            <a:t>AP Results</a:t>
          </a:r>
        </a:p>
      </dgm:t>
    </dgm:pt>
    <dgm:pt modelId="{73165DC3-DC74-48D0-BDE7-04805F0ED695}" type="parTrans" cxnId="{7BACEA93-D169-4148-B74F-F7CBD237B59B}">
      <dgm:prSet/>
      <dgm:spPr/>
      <dgm:t>
        <a:bodyPr/>
        <a:lstStyle/>
        <a:p>
          <a:endParaRPr lang="en-US"/>
        </a:p>
      </dgm:t>
    </dgm:pt>
    <dgm:pt modelId="{630CF771-01E9-4F1E-A72C-6A4F432C2834}" type="sibTrans" cxnId="{7BACEA93-D169-4148-B74F-F7CBD237B59B}">
      <dgm:prSet/>
      <dgm:spPr/>
      <dgm:t>
        <a:bodyPr/>
        <a:lstStyle/>
        <a:p>
          <a:endParaRPr lang="en-US" dirty="0"/>
        </a:p>
      </dgm:t>
    </dgm:pt>
    <dgm:pt modelId="{11E4F48E-60D4-4724-A24A-74C197CE2F14}">
      <dgm:prSet phldrT="[Text]" custT="1"/>
      <dgm:spPr/>
      <dgm:t>
        <a:bodyPr/>
        <a:lstStyle/>
        <a:p>
          <a:r>
            <a:rPr lang="en-US" sz="800" dirty="0"/>
            <a:t>MSAs</a:t>
          </a:r>
        </a:p>
      </dgm:t>
    </dgm:pt>
    <dgm:pt modelId="{73DCE593-73EC-4333-9114-44B9BEECDF3F}" type="parTrans" cxnId="{C8AB6842-0BE6-4FC5-9154-470ACC15DBB1}">
      <dgm:prSet/>
      <dgm:spPr/>
      <dgm:t>
        <a:bodyPr/>
        <a:lstStyle/>
        <a:p>
          <a:endParaRPr lang="en-US"/>
        </a:p>
      </dgm:t>
    </dgm:pt>
    <dgm:pt modelId="{C573EC69-1B0E-4F54-BD79-715B661A9AC6}" type="sibTrans" cxnId="{C8AB6842-0BE6-4FC5-9154-470ACC15DBB1}">
      <dgm:prSet/>
      <dgm:spPr/>
      <dgm:t>
        <a:bodyPr/>
        <a:lstStyle/>
        <a:p>
          <a:endParaRPr lang="en-US" dirty="0"/>
        </a:p>
      </dgm:t>
    </dgm:pt>
    <dgm:pt modelId="{21660D8F-49E0-47A4-AEA6-C59F43504BC6}">
      <dgm:prSet phldrT="[Text]" custT="1"/>
      <dgm:spPr/>
      <dgm:t>
        <a:bodyPr/>
        <a:lstStyle/>
        <a:p>
          <a:r>
            <a:rPr lang="en-US" sz="800" dirty="0"/>
            <a:t>AP</a:t>
          </a:r>
        </a:p>
      </dgm:t>
    </dgm:pt>
    <dgm:pt modelId="{3078BEE5-4478-4CCB-AAEB-86DC87318C6A}" type="parTrans" cxnId="{8E1F0D16-57D7-4529-88D8-B1A1C73BBB4E}">
      <dgm:prSet/>
      <dgm:spPr/>
      <dgm:t>
        <a:bodyPr/>
        <a:lstStyle/>
        <a:p>
          <a:endParaRPr lang="en-US"/>
        </a:p>
      </dgm:t>
    </dgm:pt>
    <dgm:pt modelId="{A813A8C4-0923-470D-A8F6-C6493FF9BD55}" type="sibTrans" cxnId="{8E1F0D16-57D7-4529-88D8-B1A1C73BBB4E}">
      <dgm:prSet/>
      <dgm:spPr/>
      <dgm:t>
        <a:bodyPr/>
        <a:lstStyle/>
        <a:p>
          <a:endParaRPr lang="en-US" dirty="0"/>
        </a:p>
      </dgm:t>
    </dgm:pt>
    <dgm:pt modelId="{327C3FD1-C72A-4EB1-ABF4-5F22F93DF4CD}">
      <dgm:prSet phldrT="[Text]" custT="1"/>
      <dgm:spPr/>
      <dgm:t>
        <a:bodyPr/>
        <a:lstStyle/>
        <a:p>
          <a:r>
            <a:rPr lang="en-US" sz="800" dirty="0"/>
            <a:t>HSAs</a:t>
          </a:r>
        </a:p>
      </dgm:t>
    </dgm:pt>
    <dgm:pt modelId="{765E0E9B-FA58-47C5-B146-4FBFF129D7D2}" type="parTrans" cxnId="{A9C0E7EC-6DA8-49DE-ABE0-ABE8FECBCD74}">
      <dgm:prSet/>
      <dgm:spPr/>
      <dgm:t>
        <a:bodyPr/>
        <a:lstStyle/>
        <a:p>
          <a:endParaRPr lang="en-US"/>
        </a:p>
      </dgm:t>
    </dgm:pt>
    <dgm:pt modelId="{334916FA-9591-4616-B5DF-F7AE8EC91ED2}" type="sibTrans" cxnId="{A9C0E7EC-6DA8-49DE-ABE0-ABE8FECBCD74}">
      <dgm:prSet/>
      <dgm:spPr/>
      <dgm:t>
        <a:bodyPr/>
        <a:lstStyle/>
        <a:p>
          <a:endParaRPr lang="en-US" dirty="0"/>
        </a:p>
      </dgm:t>
    </dgm:pt>
    <dgm:pt modelId="{6AD84B07-E749-4281-BCAD-AAAC989ECF1F}">
      <dgm:prSet phldrT="[Text]" custT="1"/>
      <dgm:spPr/>
      <dgm:t>
        <a:bodyPr/>
        <a:lstStyle/>
        <a:p>
          <a:r>
            <a:rPr lang="en-US" sz="800" dirty="0"/>
            <a:t>MSA</a:t>
          </a:r>
        </a:p>
        <a:p>
          <a:r>
            <a:rPr lang="en-US" sz="800" dirty="0"/>
            <a:t>Results</a:t>
          </a:r>
        </a:p>
      </dgm:t>
    </dgm:pt>
    <dgm:pt modelId="{AA2C8BA6-6A84-4E65-9661-4970CECE246C}" type="parTrans" cxnId="{C624902F-A517-458E-B153-EAE637E9CB04}">
      <dgm:prSet/>
      <dgm:spPr/>
      <dgm:t>
        <a:bodyPr/>
        <a:lstStyle/>
        <a:p>
          <a:endParaRPr lang="en-US"/>
        </a:p>
      </dgm:t>
    </dgm:pt>
    <dgm:pt modelId="{497BC944-6B46-4EB6-9E7D-8802189BB1B6}" type="sibTrans" cxnId="{C624902F-A517-458E-B153-EAE637E9CB04}">
      <dgm:prSet/>
      <dgm:spPr/>
      <dgm:t>
        <a:bodyPr/>
        <a:lstStyle/>
        <a:p>
          <a:endParaRPr lang="en-US" dirty="0"/>
        </a:p>
      </dgm:t>
    </dgm:pt>
    <dgm:pt modelId="{821D21BE-F451-4F56-AFDF-A353C764BEE5}" type="pres">
      <dgm:prSet presAssocID="{653E885A-50E8-45E1-982E-E1640118A5B8}" presName="cycle" presStyleCnt="0">
        <dgm:presLayoutVars>
          <dgm:dir/>
          <dgm:resizeHandles val="exact"/>
        </dgm:presLayoutVars>
      </dgm:prSet>
      <dgm:spPr/>
      <dgm:t>
        <a:bodyPr/>
        <a:lstStyle/>
        <a:p>
          <a:endParaRPr lang="en-US"/>
        </a:p>
      </dgm:t>
    </dgm:pt>
    <dgm:pt modelId="{4896B44B-8F44-4BE5-BE4D-AFAEAFF7EB2D}" type="pres">
      <dgm:prSet presAssocID="{B6A0E4A5-8149-4766-B1B0-5FD7094D3D56}" presName="node" presStyleLbl="node1" presStyleIdx="0" presStyleCnt="7" custScaleX="70627" custScaleY="70965">
        <dgm:presLayoutVars>
          <dgm:bulletEnabled val="1"/>
        </dgm:presLayoutVars>
      </dgm:prSet>
      <dgm:spPr/>
      <dgm:t>
        <a:bodyPr/>
        <a:lstStyle/>
        <a:p>
          <a:endParaRPr lang="en-US"/>
        </a:p>
      </dgm:t>
    </dgm:pt>
    <dgm:pt modelId="{0457D733-79E5-4EE0-AC17-88216471B351}" type="pres">
      <dgm:prSet presAssocID="{B6A0E4A5-8149-4766-B1B0-5FD7094D3D56}" presName="spNode" presStyleCnt="0"/>
      <dgm:spPr/>
    </dgm:pt>
    <dgm:pt modelId="{C551ECE1-F70B-4DC4-B015-00D8E725F9F4}" type="pres">
      <dgm:prSet presAssocID="{0AB70994-277C-4459-ABE2-AD2DFADE1CD2}" presName="sibTrans" presStyleLbl="sibTrans1D1" presStyleIdx="0" presStyleCnt="7"/>
      <dgm:spPr/>
      <dgm:t>
        <a:bodyPr/>
        <a:lstStyle/>
        <a:p>
          <a:endParaRPr lang="en-US"/>
        </a:p>
      </dgm:t>
    </dgm:pt>
    <dgm:pt modelId="{3FB2FCB9-682D-4931-8658-96FEF2889205}" type="pres">
      <dgm:prSet presAssocID="{43541F25-CD63-4B47-B03C-113677C5D517}" presName="node" presStyleLbl="node1" presStyleIdx="1" presStyleCnt="7" custScaleX="90758" custScaleY="107201" custRadScaleRad="94115" custRadScaleInc="9128">
        <dgm:presLayoutVars>
          <dgm:bulletEnabled val="1"/>
        </dgm:presLayoutVars>
      </dgm:prSet>
      <dgm:spPr/>
      <dgm:t>
        <a:bodyPr/>
        <a:lstStyle/>
        <a:p>
          <a:endParaRPr lang="en-US"/>
        </a:p>
      </dgm:t>
    </dgm:pt>
    <dgm:pt modelId="{C896BD12-C8BD-444C-9E74-9F32F064F385}" type="pres">
      <dgm:prSet presAssocID="{43541F25-CD63-4B47-B03C-113677C5D517}" presName="spNode" presStyleCnt="0"/>
      <dgm:spPr/>
    </dgm:pt>
    <dgm:pt modelId="{1FCBB900-B53F-438E-90B2-35B26AC903EA}" type="pres">
      <dgm:prSet presAssocID="{EDAC8BC4-3FC8-47B4-B275-3FCED247A65E}" presName="sibTrans" presStyleLbl="sibTrans1D1" presStyleIdx="1" presStyleCnt="7"/>
      <dgm:spPr/>
      <dgm:t>
        <a:bodyPr/>
        <a:lstStyle/>
        <a:p>
          <a:endParaRPr lang="en-US"/>
        </a:p>
      </dgm:t>
    </dgm:pt>
    <dgm:pt modelId="{33ADF9C4-65D2-44DE-9FB9-8AA5A4783D3B}" type="pres">
      <dgm:prSet presAssocID="{35A9CF0F-2784-4D5D-A788-042B26F435EE}" presName="node" presStyleLbl="node1" presStyleIdx="2" presStyleCnt="7" custScaleX="88410" custScaleY="114499" custRadScaleRad="100710" custRadScaleInc="-113362">
        <dgm:presLayoutVars>
          <dgm:bulletEnabled val="1"/>
        </dgm:presLayoutVars>
      </dgm:prSet>
      <dgm:spPr/>
      <dgm:t>
        <a:bodyPr/>
        <a:lstStyle/>
        <a:p>
          <a:endParaRPr lang="en-US"/>
        </a:p>
      </dgm:t>
    </dgm:pt>
    <dgm:pt modelId="{882F3504-BCC8-49D5-9673-38BE5E8E135E}" type="pres">
      <dgm:prSet presAssocID="{35A9CF0F-2784-4D5D-A788-042B26F435EE}" presName="spNode" presStyleCnt="0"/>
      <dgm:spPr/>
    </dgm:pt>
    <dgm:pt modelId="{3E82D180-971E-4217-B753-51358E767374}" type="pres">
      <dgm:prSet presAssocID="{630CF771-01E9-4F1E-A72C-6A4F432C2834}" presName="sibTrans" presStyleLbl="sibTrans1D1" presStyleIdx="2" presStyleCnt="7"/>
      <dgm:spPr/>
      <dgm:t>
        <a:bodyPr/>
        <a:lstStyle/>
        <a:p>
          <a:endParaRPr lang="en-US"/>
        </a:p>
      </dgm:t>
    </dgm:pt>
    <dgm:pt modelId="{C54D3004-D4FB-4B78-BAE6-62D37C0170F2}" type="pres">
      <dgm:prSet presAssocID="{11E4F48E-60D4-4724-A24A-74C197CE2F14}" presName="node" presStyleLbl="node1" presStyleIdx="3" presStyleCnt="7" custScaleX="70711" custScaleY="64643" custRadScaleRad="99296" custRadScaleInc="472133">
        <dgm:presLayoutVars>
          <dgm:bulletEnabled val="1"/>
        </dgm:presLayoutVars>
      </dgm:prSet>
      <dgm:spPr/>
      <dgm:t>
        <a:bodyPr/>
        <a:lstStyle/>
        <a:p>
          <a:endParaRPr lang="en-US"/>
        </a:p>
      </dgm:t>
    </dgm:pt>
    <dgm:pt modelId="{01BF2E82-9870-40F7-8210-DFDA0F58AD20}" type="pres">
      <dgm:prSet presAssocID="{11E4F48E-60D4-4724-A24A-74C197CE2F14}" presName="spNode" presStyleCnt="0"/>
      <dgm:spPr/>
    </dgm:pt>
    <dgm:pt modelId="{A9DB5EC4-FCEF-49B7-A2AF-BB739148A19E}" type="pres">
      <dgm:prSet presAssocID="{C573EC69-1B0E-4F54-BD79-715B661A9AC6}" presName="sibTrans" presStyleLbl="sibTrans1D1" presStyleIdx="3" presStyleCnt="7"/>
      <dgm:spPr/>
      <dgm:t>
        <a:bodyPr/>
        <a:lstStyle/>
        <a:p>
          <a:endParaRPr lang="en-US"/>
        </a:p>
      </dgm:t>
    </dgm:pt>
    <dgm:pt modelId="{72F37717-A593-4EAA-885F-B2917630D336}" type="pres">
      <dgm:prSet presAssocID="{21660D8F-49E0-47A4-AEA6-C59F43504BC6}" presName="node" presStyleLbl="node1" presStyleIdx="4" presStyleCnt="7" custScaleX="70711" custScaleY="72433" custRadScaleRad="101180" custRadScaleInc="356617">
        <dgm:presLayoutVars>
          <dgm:bulletEnabled val="1"/>
        </dgm:presLayoutVars>
      </dgm:prSet>
      <dgm:spPr/>
      <dgm:t>
        <a:bodyPr/>
        <a:lstStyle/>
        <a:p>
          <a:endParaRPr lang="en-US"/>
        </a:p>
      </dgm:t>
    </dgm:pt>
    <dgm:pt modelId="{751AE2B0-ABEF-4703-AF35-0918C9EE1CAA}" type="pres">
      <dgm:prSet presAssocID="{21660D8F-49E0-47A4-AEA6-C59F43504BC6}" presName="spNode" presStyleCnt="0"/>
      <dgm:spPr/>
    </dgm:pt>
    <dgm:pt modelId="{6E670259-0287-49CE-8BEF-6858AF817CD2}" type="pres">
      <dgm:prSet presAssocID="{A813A8C4-0923-470D-A8F6-C6493FF9BD55}" presName="sibTrans" presStyleLbl="sibTrans1D1" presStyleIdx="4" presStyleCnt="7"/>
      <dgm:spPr/>
      <dgm:t>
        <a:bodyPr/>
        <a:lstStyle/>
        <a:p>
          <a:endParaRPr lang="en-US"/>
        </a:p>
      </dgm:t>
    </dgm:pt>
    <dgm:pt modelId="{8122E9D8-E8D8-4AEB-A44A-E56CCBE09265}" type="pres">
      <dgm:prSet presAssocID="{327C3FD1-C72A-4EB1-ABF4-5F22F93DF4CD}" presName="node" presStyleLbl="node1" presStyleIdx="5" presStyleCnt="7" custScaleX="70711" custScaleY="80751" custRadScaleRad="102319" custRadScaleInc="148165">
        <dgm:presLayoutVars>
          <dgm:bulletEnabled val="1"/>
        </dgm:presLayoutVars>
      </dgm:prSet>
      <dgm:spPr/>
      <dgm:t>
        <a:bodyPr/>
        <a:lstStyle/>
        <a:p>
          <a:endParaRPr lang="en-US"/>
        </a:p>
      </dgm:t>
    </dgm:pt>
    <dgm:pt modelId="{93329084-571D-48CF-9841-89EEC3F4928F}" type="pres">
      <dgm:prSet presAssocID="{327C3FD1-C72A-4EB1-ABF4-5F22F93DF4CD}" presName="spNode" presStyleCnt="0"/>
      <dgm:spPr/>
    </dgm:pt>
    <dgm:pt modelId="{26F65026-AEEC-40F3-9974-01547AAEB6E5}" type="pres">
      <dgm:prSet presAssocID="{334916FA-9591-4616-B5DF-F7AE8EC91ED2}" presName="sibTrans" presStyleLbl="sibTrans1D1" presStyleIdx="5" presStyleCnt="7"/>
      <dgm:spPr/>
      <dgm:t>
        <a:bodyPr/>
        <a:lstStyle/>
        <a:p>
          <a:endParaRPr lang="en-US"/>
        </a:p>
      </dgm:t>
    </dgm:pt>
    <dgm:pt modelId="{A8E0382A-AF3E-4528-9AF9-12CDC467638A}" type="pres">
      <dgm:prSet presAssocID="{6AD84B07-E749-4281-BCAD-AAAC989ECF1F}" presName="node" presStyleLbl="node1" presStyleIdx="6" presStyleCnt="7" custScaleX="82909" custScaleY="92937" custRadScaleRad="101569" custRadScaleInc="-3151">
        <dgm:presLayoutVars>
          <dgm:bulletEnabled val="1"/>
        </dgm:presLayoutVars>
      </dgm:prSet>
      <dgm:spPr/>
      <dgm:t>
        <a:bodyPr/>
        <a:lstStyle/>
        <a:p>
          <a:endParaRPr lang="en-US"/>
        </a:p>
      </dgm:t>
    </dgm:pt>
    <dgm:pt modelId="{C40AB0DA-347C-473B-9C17-179261924FDB}" type="pres">
      <dgm:prSet presAssocID="{6AD84B07-E749-4281-BCAD-AAAC989ECF1F}" presName="spNode" presStyleCnt="0"/>
      <dgm:spPr/>
    </dgm:pt>
    <dgm:pt modelId="{B407414B-B177-473C-9EB2-1AE6086222C3}" type="pres">
      <dgm:prSet presAssocID="{497BC944-6B46-4EB6-9E7D-8802189BB1B6}" presName="sibTrans" presStyleLbl="sibTrans1D1" presStyleIdx="6" presStyleCnt="7"/>
      <dgm:spPr/>
      <dgm:t>
        <a:bodyPr/>
        <a:lstStyle/>
        <a:p>
          <a:endParaRPr lang="en-US"/>
        </a:p>
      </dgm:t>
    </dgm:pt>
  </dgm:ptLst>
  <dgm:cxnLst>
    <dgm:cxn modelId="{CD5EC263-811D-434A-8370-EEA44D706FF7}" type="presOf" srcId="{0AB70994-277C-4459-ABE2-AD2DFADE1CD2}" destId="{C551ECE1-F70B-4DC4-B015-00D8E725F9F4}" srcOrd="0" destOrd="0" presId="urn:microsoft.com/office/officeart/2005/8/layout/cycle5"/>
    <dgm:cxn modelId="{F01B158A-738C-473B-9FAA-3B1A82097DA7}" type="presOf" srcId="{C573EC69-1B0E-4F54-BD79-715B661A9AC6}" destId="{A9DB5EC4-FCEF-49B7-A2AF-BB739148A19E}" srcOrd="0" destOrd="0" presId="urn:microsoft.com/office/officeart/2005/8/layout/cycle5"/>
    <dgm:cxn modelId="{C8AB6842-0BE6-4FC5-9154-470ACC15DBB1}" srcId="{653E885A-50E8-45E1-982E-E1640118A5B8}" destId="{11E4F48E-60D4-4724-A24A-74C197CE2F14}" srcOrd="3" destOrd="0" parTransId="{73DCE593-73EC-4333-9114-44B9BEECDF3F}" sibTransId="{C573EC69-1B0E-4F54-BD79-715B661A9AC6}"/>
    <dgm:cxn modelId="{C5152DD0-A81B-431A-A851-D139201903DF}" type="presOf" srcId="{B6A0E4A5-8149-4766-B1B0-5FD7094D3D56}" destId="{4896B44B-8F44-4BE5-BE4D-AFAEAFF7EB2D}" srcOrd="0" destOrd="0" presId="urn:microsoft.com/office/officeart/2005/8/layout/cycle5"/>
    <dgm:cxn modelId="{7BACEA93-D169-4148-B74F-F7CBD237B59B}" srcId="{653E885A-50E8-45E1-982E-E1640118A5B8}" destId="{35A9CF0F-2784-4D5D-A788-042B26F435EE}" srcOrd="2" destOrd="0" parTransId="{73165DC3-DC74-48D0-BDE7-04805F0ED695}" sibTransId="{630CF771-01E9-4F1E-A72C-6A4F432C2834}"/>
    <dgm:cxn modelId="{95082DE5-0CB9-48C8-AF89-48CAB78DB8B0}" type="presOf" srcId="{35A9CF0F-2784-4D5D-A788-042B26F435EE}" destId="{33ADF9C4-65D2-44DE-9FB9-8AA5A4783D3B}" srcOrd="0" destOrd="0" presId="urn:microsoft.com/office/officeart/2005/8/layout/cycle5"/>
    <dgm:cxn modelId="{5170253B-6742-48ED-9569-B3A53C972312}" type="presOf" srcId="{21660D8F-49E0-47A4-AEA6-C59F43504BC6}" destId="{72F37717-A593-4EAA-885F-B2917630D336}" srcOrd="0" destOrd="0" presId="urn:microsoft.com/office/officeart/2005/8/layout/cycle5"/>
    <dgm:cxn modelId="{36900D74-CA34-40A9-A3E5-1A1673B17AE5}" type="presOf" srcId="{EDAC8BC4-3FC8-47B4-B275-3FCED247A65E}" destId="{1FCBB900-B53F-438E-90B2-35B26AC903EA}" srcOrd="0" destOrd="0" presId="urn:microsoft.com/office/officeart/2005/8/layout/cycle5"/>
    <dgm:cxn modelId="{7A7E5C51-7F98-4A70-8B70-45261D93B494}" srcId="{653E885A-50E8-45E1-982E-E1640118A5B8}" destId="{43541F25-CD63-4B47-B03C-113677C5D517}" srcOrd="1" destOrd="0" parTransId="{6A03E461-8178-4490-89D3-A05B4632CA25}" sibTransId="{EDAC8BC4-3FC8-47B4-B275-3FCED247A65E}"/>
    <dgm:cxn modelId="{A9C0E7EC-6DA8-49DE-ABE0-ABE8FECBCD74}" srcId="{653E885A-50E8-45E1-982E-E1640118A5B8}" destId="{327C3FD1-C72A-4EB1-ABF4-5F22F93DF4CD}" srcOrd="5" destOrd="0" parTransId="{765E0E9B-FA58-47C5-B146-4FBFF129D7D2}" sibTransId="{334916FA-9591-4616-B5DF-F7AE8EC91ED2}"/>
    <dgm:cxn modelId="{C624902F-A517-458E-B153-EAE637E9CB04}" srcId="{653E885A-50E8-45E1-982E-E1640118A5B8}" destId="{6AD84B07-E749-4281-BCAD-AAAC989ECF1F}" srcOrd="6" destOrd="0" parTransId="{AA2C8BA6-6A84-4E65-9661-4970CECE246C}" sibTransId="{497BC944-6B46-4EB6-9E7D-8802189BB1B6}"/>
    <dgm:cxn modelId="{41E9156E-ABE4-417F-874D-6081753AF7E2}" type="presOf" srcId="{A813A8C4-0923-470D-A8F6-C6493FF9BD55}" destId="{6E670259-0287-49CE-8BEF-6858AF817CD2}" srcOrd="0" destOrd="0" presId="urn:microsoft.com/office/officeart/2005/8/layout/cycle5"/>
    <dgm:cxn modelId="{AF9ECEBB-A6A8-42B1-B792-97F0FA57A12A}" srcId="{653E885A-50E8-45E1-982E-E1640118A5B8}" destId="{B6A0E4A5-8149-4766-B1B0-5FD7094D3D56}" srcOrd="0" destOrd="0" parTransId="{ADA1F3A5-5AAF-436B-804C-FDF448EF5118}" sibTransId="{0AB70994-277C-4459-ABE2-AD2DFADE1CD2}"/>
    <dgm:cxn modelId="{AB55FE67-64E0-4FD5-8EC3-0B19465D0C7A}" type="presOf" srcId="{6AD84B07-E749-4281-BCAD-AAAC989ECF1F}" destId="{A8E0382A-AF3E-4528-9AF9-12CDC467638A}" srcOrd="0" destOrd="0" presId="urn:microsoft.com/office/officeart/2005/8/layout/cycle5"/>
    <dgm:cxn modelId="{258CE520-2EF7-487D-A887-F878CC8DB4DE}" type="presOf" srcId="{327C3FD1-C72A-4EB1-ABF4-5F22F93DF4CD}" destId="{8122E9D8-E8D8-4AEB-A44A-E56CCBE09265}" srcOrd="0" destOrd="0" presId="urn:microsoft.com/office/officeart/2005/8/layout/cycle5"/>
    <dgm:cxn modelId="{B7860EF4-AA7D-460E-A562-025DE69524C4}" type="presOf" srcId="{43541F25-CD63-4B47-B03C-113677C5D517}" destId="{3FB2FCB9-682D-4931-8658-96FEF2889205}" srcOrd="0" destOrd="0" presId="urn:microsoft.com/office/officeart/2005/8/layout/cycle5"/>
    <dgm:cxn modelId="{20E7D974-89B6-49C1-85F1-5A38BBACC842}" type="presOf" srcId="{334916FA-9591-4616-B5DF-F7AE8EC91ED2}" destId="{26F65026-AEEC-40F3-9974-01547AAEB6E5}" srcOrd="0" destOrd="0" presId="urn:microsoft.com/office/officeart/2005/8/layout/cycle5"/>
    <dgm:cxn modelId="{8E1F0D16-57D7-4529-88D8-B1A1C73BBB4E}" srcId="{653E885A-50E8-45E1-982E-E1640118A5B8}" destId="{21660D8F-49E0-47A4-AEA6-C59F43504BC6}" srcOrd="4" destOrd="0" parTransId="{3078BEE5-4478-4CCB-AAEB-86DC87318C6A}" sibTransId="{A813A8C4-0923-470D-A8F6-C6493FF9BD55}"/>
    <dgm:cxn modelId="{4B991463-63F6-4C70-9135-440C74C429A3}" type="presOf" srcId="{653E885A-50E8-45E1-982E-E1640118A5B8}" destId="{821D21BE-F451-4F56-AFDF-A353C764BEE5}" srcOrd="0" destOrd="0" presId="urn:microsoft.com/office/officeart/2005/8/layout/cycle5"/>
    <dgm:cxn modelId="{054E6DF6-7A84-4151-8915-A55DBC44F2A9}" type="presOf" srcId="{630CF771-01E9-4F1E-A72C-6A4F432C2834}" destId="{3E82D180-971E-4217-B753-51358E767374}" srcOrd="0" destOrd="0" presId="urn:microsoft.com/office/officeart/2005/8/layout/cycle5"/>
    <dgm:cxn modelId="{9219BA16-886D-4F2F-98F2-B69D16943660}" type="presOf" srcId="{497BC944-6B46-4EB6-9E7D-8802189BB1B6}" destId="{B407414B-B177-473C-9EB2-1AE6086222C3}" srcOrd="0" destOrd="0" presId="urn:microsoft.com/office/officeart/2005/8/layout/cycle5"/>
    <dgm:cxn modelId="{F63D86E2-DAB6-4371-A593-D9DD02D5A841}" type="presOf" srcId="{11E4F48E-60D4-4724-A24A-74C197CE2F14}" destId="{C54D3004-D4FB-4B78-BAE6-62D37C0170F2}" srcOrd="0" destOrd="0" presId="urn:microsoft.com/office/officeart/2005/8/layout/cycle5"/>
    <dgm:cxn modelId="{C37E8338-270E-4E6C-AA32-614723E3B90C}" type="presParOf" srcId="{821D21BE-F451-4F56-AFDF-A353C764BEE5}" destId="{4896B44B-8F44-4BE5-BE4D-AFAEAFF7EB2D}" srcOrd="0" destOrd="0" presId="urn:microsoft.com/office/officeart/2005/8/layout/cycle5"/>
    <dgm:cxn modelId="{623D8B22-DC97-416F-9CDD-881561F0EB0A}" type="presParOf" srcId="{821D21BE-F451-4F56-AFDF-A353C764BEE5}" destId="{0457D733-79E5-4EE0-AC17-88216471B351}" srcOrd="1" destOrd="0" presId="urn:microsoft.com/office/officeart/2005/8/layout/cycle5"/>
    <dgm:cxn modelId="{79C2F4AA-3E49-457C-83E4-C36998C1121E}" type="presParOf" srcId="{821D21BE-F451-4F56-AFDF-A353C764BEE5}" destId="{C551ECE1-F70B-4DC4-B015-00D8E725F9F4}" srcOrd="2" destOrd="0" presId="urn:microsoft.com/office/officeart/2005/8/layout/cycle5"/>
    <dgm:cxn modelId="{4EF94090-AE34-46D7-B92C-76BC4677A51E}" type="presParOf" srcId="{821D21BE-F451-4F56-AFDF-A353C764BEE5}" destId="{3FB2FCB9-682D-4931-8658-96FEF2889205}" srcOrd="3" destOrd="0" presId="urn:microsoft.com/office/officeart/2005/8/layout/cycle5"/>
    <dgm:cxn modelId="{E5E5E9BE-7853-44BC-9D87-A2721CE1A940}" type="presParOf" srcId="{821D21BE-F451-4F56-AFDF-A353C764BEE5}" destId="{C896BD12-C8BD-444C-9E74-9F32F064F385}" srcOrd="4" destOrd="0" presId="urn:microsoft.com/office/officeart/2005/8/layout/cycle5"/>
    <dgm:cxn modelId="{210034EF-46EE-4119-8508-60508BB4B410}" type="presParOf" srcId="{821D21BE-F451-4F56-AFDF-A353C764BEE5}" destId="{1FCBB900-B53F-438E-90B2-35B26AC903EA}" srcOrd="5" destOrd="0" presId="urn:microsoft.com/office/officeart/2005/8/layout/cycle5"/>
    <dgm:cxn modelId="{B4131300-48C8-4E09-8119-F28339B88BF4}" type="presParOf" srcId="{821D21BE-F451-4F56-AFDF-A353C764BEE5}" destId="{33ADF9C4-65D2-44DE-9FB9-8AA5A4783D3B}" srcOrd="6" destOrd="0" presId="urn:microsoft.com/office/officeart/2005/8/layout/cycle5"/>
    <dgm:cxn modelId="{4F6DEAC9-D250-41E6-8506-055CDB955100}" type="presParOf" srcId="{821D21BE-F451-4F56-AFDF-A353C764BEE5}" destId="{882F3504-BCC8-49D5-9673-38BE5E8E135E}" srcOrd="7" destOrd="0" presId="urn:microsoft.com/office/officeart/2005/8/layout/cycle5"/>
    <dgm:cxn modelId="{F591718F-8946-45F3-B922-489A09276100}" type="presParOf" srcId="{821D21BE-F451-4F56-AFDF-A353C764BEE5}" destId="{3E82D180-971E-4217-B753-51358E767374}" srcOrd="8" destOrd="0" presId="urn:microsoft.com/office/officeart/2005/8/layout/cycle5"/>
    <dgm:cxn modelId="{C87D5E22-73B3-4833-953C-FEDAB96947BA}" type="presParOf" srcId="{821D21BE-F451-4F56-AFDF-A353C764BEE5}" destId="{C54D3004-D4FB-4B78-BAE6-62D37C0170F2}" srcOrd="9" destOrd="0" presId="urn:microsoft.com/office/officeart/2005/8/layout/cycle5"/>
    <dgm:cxn modelId="{3B79D459-4528-4EDF-BAAA-277900EFEEB8}" type="presParOf" srcId="{821D21BE-F451-4F56-AFDF-A353C764BEE5}" destId="{01BF2E82-9870-40F7-8210-DFDA0F58AD20}" srcOrd="10" destOrd="0" presId="urn:microsoft.com/office/officeart/2005/8/layout/cycle5"/>
    <dgm:cxn modelId="{B28A943E-61AD-4815-8680-B463C6595950}" type="presParOf" srcId="{821D21BE-F451-4F56-AFDF-A353C764BEE5}" destId="{A9DB5EC4-FCEF-49B7-A2AF-BB739148A19E}" srcOrd="11" destOrd="0" presId="urn:microsoft.com/office/officeart/2005/8/layout/cycle5"/>
    <dgm:cxn modelId="{9CB25C02-4FA8-47A3-A400-542D1E686A28}" type="presParOf" srcId="{821D21BE-F451-4F56-AFDF-A353C764BEE5}" destId="{72F37717-A593-4EAA-885F-B2917630D336}" srcOrd="12" destOrd="0" presId="urn:microsoft.com/office/officeart/2005/8/layout/cycle5"/>
    <dgm:cxn modelId="{097FDBD5-132E-4447-B267-5710858E017F}" type="presParOf" srcId="{821D21BE-F451-4F56-AFDF-A353C764BEE5}" destId="{751AE2B0-ABEF-4703-AF35-0918C9EE1CAA}" srcOrd="13" destOrd="0" presId="urn:microsoft.com/office/officeart/2005/8/layout/cycle5"/>
    <dgm:cxn modelId="{86E54B10-A6F4-434C-8A89-D749D1E6BDC3}" type="presParOf" srcId="{821D21BE-F451-4F56-AFDF-A353C764BEE5}" destId="{6E670259-0287-49CE-8BEF-6858AF817CD2}" srcOrd="14" destOrd="0" presId="urn:microsoft.com/office/officeart/2005/8/layout/cycle5"/>
    <dgm:cxn modelId="{3FDB7385-CD11-486E-AD6D-4005CBC1EB0A}" type="presParOf" srcId="{821D21BE-F451-4F56-AFDF-A353C764BEE5}" destId="{8122E9D8-E8D8-4AEB-A44A-E56CCBE09265}" srcOrd="15" destOrd="0" presId="urn:microsoft.com/office/officeart/2005/8/layout/cycle5"/>
    <dgm:cxn modelId="{13827D76-055E-453A-9714-65685544111C}" type="presParOf" srcId="{821D21BE-F451-4F56-AFDF-A353C764BEE5}" destId="{93329084-571D-48CF-9841-89EEC3F4928F}" srcOrd="16" destOrd="0" presId="urn:microsoft.com/office/officeart/2005/8/layout/cycle5"/>
    <dgm:cxn modelId="{82B639CE-2DA8-4A52-A1C8-B75401150674}" type="presParOf" srcId="{821D21BE-F451-4F56-AFDF-A353C764BEE5}" destId="{26F65026-AEEC-40F3-9974-01547AAEB6E5}" srcOrd="17" destOrd="0" presId="urn:microsoft.com/office/officeart/2005/8/layout/cycle5"/>
    <dgm:cxn modelId="{EBB5328F-A033-4932-B82B-1B113E13657F}" type="presParOf" srcId="{821D21BE-F451-4F56-AFDF-A353C764BEE5}" destId="{A8E0382A-AF3E-4528-9AF9-12CDC467638A}" srcOrd="18" destOrd="0" presId="urn:microsoft.com/office/officeart/2005/8/layout/cycle5"/>
    <dgm:cxn modelId="{AD1BEA48-F13F-4658-AF20-902881ADE307}" type="presParOf" srcId="{821D21BE-F451-4F56-AFDF-A353C764BEE5}" destId="{C40AB0DA-347C-473B-9C17-179261924FDB}" srcOrd="19" destOrd="0" presId="urn:microsoft.com/office/officeart/2005/8/layout/cycle5"/>
    <dgm:cxn modelId="{D07D6C76-0443-4322-8832-145A2978FD77}" type="presParOf" srcId="{821D21BE-F451-4F56-AFDF-A353C764BEE5}" destId="{B407414B-B177-473C-9EB2-1AE6086222C3}"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030EEE-83B4-4112-9395-B0120C2C7EC9}">
      <dsp:nvSpPr>
        <dsp:cNvPr id="0" name=""/>
        <dsp:cNvSpPr/>
      </dsp:nvSpPr>
      <dsp:spPr>
        <a:xfrm>
          <a:off x="2666995" y="2199234"/>
          <a:ext cx="3107289" cy="2909794"/>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i="1" kern="1200" dirty="0" smtClean="0"/>
            <a:t>…</a:t>
          </a:r>
          <a:r>
            <a:rPr lang="en-US" sz="2400" b="1" i="1" kern="1200" dirty="0" smtClean="0"/>
            <a:t>an instructional goal… for specific students…for a specific time interval</a:t>
          </a:r>
          <a:endParaRPr lang="en-US" sz="2100" b="1" i="1" kern="1200" dirty="0"/>
        </a:p>
      </dsp:txBody>
      <dsp:txXfrm>
        <a:off x="2666995" y="2199234"/>
        <a:ext cx="3107289" cy="2909794"/>
      </dsp:txXfrm>
    </dsp:sp>
    <dsp:sp modelId="{0B025DAA-BF26-48A5-916A-6BCBBDF30F26}">
      <dsp:nvSpPr>
        <dsp:cNvPr id="0" name=""/>
        <dsp:cNvSpPr/>
      </dsp:nvSpPr>
      <dsp:spPr>
        <a:xfrm rot="10952545">
          <a:off x="954984" y="2858969"/>
          <a:ext cx="1788043" cy="6508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D17246-E6F0-495F-AAF0-837F494FB7EC}">
      <dsp:nvSpPr>
        <dsp:cNvPr id="0" name=""/>
        <dsp:cNvSpPr/>
      </dsp:nvSpPr>
      <dsp:spPr>
        <a:xfrm>
          <a:off x="1420" y="2165500"/>
          <a:ext cx="2169528" cy="1735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Focused on  the most valuable learning</a:t>
          </a:r>
          <a:endParaRPr lang="en-US" sz="2700" kern="1200" dirty="0"/>
        </a:p>
      </dsp:txBody>
      <dsp:txXfrm>
        <a:off x="1420" y="2165500"/>
        <a:ext cx="2169528" cy="1735622"/>
      </dsp:txXfrm>
    </dsp:sp>
    <dsp:sp modelId="{3F919D74-BA9D-48DD-94DE-56584D8A23F2}">
      <dsp:nvSpPr>
        <dsp:cNvPr id="0" name=""/>
        <dsp:cNvSpPr/>
      </dsp:nvSpPr>
      <dsp:spPr>
        <a:xfrm rot="14507344">
          <a:off x="2059148" y="1443615"/>
          <a:ext cx="1484760" cy="6508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C87294-CACC-470B-B81F-36464B5AB2B2}">
      <dsp:nvSpPr>
        <dsp:cNvPr id="0" name=""/>
        <dsp:cNvSpPr/>
      </dsp:nvSpPr>
      <dsp:spPr>
        <a:xfrm>
          <a:off x="1676395" y="10584"/>
          <a:ext cx="2169528" cy="1845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Based on the most current student data</a:t>
          </a:r>
          <a:endParaRPr lang="en-US" sz="2700" kern="1200" dirty="0"/>
        </a:p>
      </dsp:txBody>
      <dsp:txXfrm>
        <a:off x="1676395" y="10584"/>
        <a:ext cx="2169528" cy="1845747"/>
      </dsp:txXfrm>
    </dsp:sp>
    <dsp:sp modelId="{30E3E05A-3D09-4CAD-A78B-457938CB5C2F}">
      <dsp:nvSpPr>
        <dsp:cNvPr id="0" name=""/>
        <dsp:cNvSpPr/>
      </dsp:nvSpPr>
      <dsp:spPr>
        <a:xfrm rot="17640962">
          <a:off x="4486471" y="1262163"/>
          <a:ext cx="1738921" cy="6508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40632F-71C2-46FC-951A-D8A35C9732C3}">
      <dsp:nvSpPr>
        <dsp:cNvPr id="0" name=""/>
        <dsp:cNvSpPr/>
      </dsp:nvSpPr>
      <dsp:spPr>
        <a:xfrm>
          <a:off x="4343410" y="76194"/>
          <a:ext cx="2169528" cy="1735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Aligned to current curriculum standards</a:t>
          </a:r>
          <a:endParaRPr lang="en-US" sz="2700" kern="1200" dirty="0"/>
        </a:p>
      </dsp:txBody>
      <dsp:txXfrm>
        <a:off x="4343410" y="76194"/>
        <a:ext cx="2169528" cy="1735622"/>
      </dsp:txXfrm>
    </dsp:sp>
    <dsp:sp modelId="{74F60344-A3B1-43D3-9174-7133124D2F0D}">
      <dsp:nvSpPr>
        <dsp:cNvPr id="0" name=""/>
        <dsp:cNvSpPr/>
      </dsp:nvSpPr>
      <dsp:spPr>
        <a:xfrm rot="21438591">
          <a:off x="5729326" y="2935831"/>
          <a:ext cx="1729715" cy="6508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69499-B368-4106-9C29-2B6836520031}">
      <dsp:nvSpPr>
        <dsp:cNvPr id="0" name=""/>
        <dsp:cNvSpPr/>
      </dsp:nvSpPr>
      <dsp:spPr>
        <a:xfrm>
          <a:off x="6287250" y="2165500"/>
          <a:ext cx="2169528" cy="1735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Specific and measurable</a:t>
          </a:r>
          <a:endParaRPr lang="en-US" sz="2700" kern="1200" dirty="0"/>
        </a:p>
      </dsp:txBody>
      <dsp:txXfrm>
        <a:off x="6287250" y="2165500"/>
        <a:ext cx="2169528" cy="17356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0.45098</cdr:x>
      <cdr:y>0.48193</cdr:y>
    </cdr:from>
    <cdr:to>
      <cdr:x>0.5065</cdr:x>
      <cdr:y>0.53059</cdr:y>
    </cdr:to>
    <cdr:sp macro="" textlink="">
      <cdr:nvSpPr>
        <cdr:cNvPr id="3" name="TextBox 34"/>
        <cdr:cNvSpPr txBox="1"/>
      </cdr:nvSpPr>
      <cdr:spPr>
        <a:xfrm xmlns:a="http://schemas.openxmlformats.org/drawingml/2006/main">
          <a:off x="3505200" y="3048000"/>
          <a:ext cx="43152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dirty="0" smtClean="0"/>
            <a:t>Fall</a:t>
          </a:r>
          <a:endParaRPr lang="en-US" sz="1400" dirty="0"/>
        </a:p>
      </cdr:txBody>
    </cdr:sp>
  </cdr:relSizeAnchor>
  <cdr:relSizeAnchor xmlns:cdr="http://schemas.openxmlformats.org/drawingml/2006/chartDrawing">
    <cdr:from>
      <cdr:x>0.36275</cdr:x>
      <cdr:y>0.59036</cdr:y>
    </cdr:from>
    <cdr:to>
      <cdr:x>0.45163</cdr:x>
      <cdr:y>0.63902</cdr:y>
    </cdr:to>
    <cdr:sp macro="" textlink="">
      <cdr:nvSpPr>
        <cdr:cNvPr id="4" name="TextBox 34"/>
        <cdr:cNvSpPr txBox="1"/>
      </cdr:nvSpPr>
      <cdr:spPr>
        <a:xfrm xmlns:a="http://schemas.openxmlformats.org/drawingml/2006/main">
          <a:off x="2819400" y="3733800"/>
          <a:ext cx="690830"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dirty="0" smtClean="0"/>
            <a:t>Winter</a:t>
          </a:r>
          <a:endParaRPr lang="en-US" sz="1400" dirty="0"/>
        </a:p>
      </cdr:txBody>
    </cdr:sp>
  </cdr:relSizeAnchor>
  <cdr:relSizeAnchor xmlns:cdr="http://schemas.openxmlformats.org/drawingml/2006/chartDrawing">
    <cdr:from>
      <cdr:x>0.36275</cdr:x>
      <cdr:y>0.37349</cdr:y>
    </cdr:from>
    <cdr:to>
      <cdr:x>0.4655</cdr:x>
      <cdr:y>0.42216</cdr:y>
    </cdr:to>
    <cdr:sp macro="" textlink="">
      <cdr:nvSpPr>
        <cdr:cNvPr id="5" name="TextBox 34"/>
        <cdr:cNvSpPr txBox="1"/>
      </cdr:nvSpPr>
      <cdr:spPr>
        <a:xfrm xmlns:a="http://schemas.openxmlformats.org/drawingml/2006/main">
          <a:off x="2819400" y="2362200"/>
          <a:ext cx="79861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dirty="0" smtClean="0"/>
            <a:t>Summer</a:t>
          </a:r>
          <a:endParaRPr lang="en-US" sz="1400" dirty="0"/>
        </a:p>
      </cdr:txBody>
    </cdr:sp>
  </cdr:relSizeAnchor>
  <cdr:relSizeAnchor xmlns:cdr="http://schemas.openxmlformats.org/drawingml/2006/chartDrawing">
    <cdr:from>
      <cdr:x>0.26471</cdr:x>
      <cdr:y>0.48193</cdr:y>
    </cdr:from>
    <cdr:to>
      <cdr:x>0.34766</cdr:x>
      <cdr:y>0.53059</cdr:y>
    </cdr:to>
    <cdr:sp macro="" textlink="">
      <cdr:nvSpPr>
        <cdr:cNvPr id="6" name="TextBox 34"/>
        <cdr:cNvSpPr txBox="1"/>
      </cdr:nvSpPr>
      <cdr:spPr>
        <a:xfrm xmlns:a="http://schemas.openxmlformats.org/drawingml/2006/main">
          <a:off x="2057400" y="3048000"/>
          <a:ext cx="64472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dirty="0" smtClean="0"/>
            <a:t>Spring</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0.43939</cdr:x>
      <cdr:y>0.54545</cdr:y>
    </cdr:from>
    <cdr:to>
      <cdr:x>0.50831</cdr:x>
      <cdr:y>0.60053</cdr:y>
    </cdr:to>
    <cdr:sp macro="" textlink="">
      <cdr:nvSpPr>
        <cdr:cNvPr id="3" name="TextBox 34"/>
        <cdr:cNvSpPr txBox="1"/>
      </cdr:nvSpPr>
      <cdr:spPr>
        <a:xfrm xmlns:a="http://schemas.openxmlformats.org/drawingml/2006/main">
          <a:off x="2209800" y="2286000"/>
          <a:ext cx="346570"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900" dirty="0" smtClean="0"/>
            <a:t>Fall</a:t>
          </a:r>
          <a:endParaRPr lang="en-US" sz="900" dirty="0"/>
        </a:p>
      </cdr:txBody>
    </cdr:sp>
  </cdr:relSizeAnchor>
  <cdr:relSizeAnchor xmlns:cdr="http://schemas.openxmlformats.org/drawingml/2006/chartDrawing">
    <cdr:from>
      <cdr:x>0.36364</cdr:x>
      <cdr:y>0.61818</cdr:y>
    </cdr:from>
    <cdr:to>
      <cdr:x>0.46538</cdr:x>
      <cdr:y>0.67326</cdr:y>
    </cdr:to>
    <cdr:sp macro="" textlink="">
      <cdr:nvSpPr>
        <cdr:cNvPr id="4" name="TextBox 34"/>
        <cdr:cNvSpPr txBox="1"/>
      </cdr:nvSpPr>
      <cdr:spPr>
        <a:xfrm xmlns:a="http://schemas.openxmlformats.org/drawingml/2006/main">
          <a:off x="1828800" y="2590800"/>
          <a:ext cx="511679"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900" dirty="0" smtClean="0"/>
            <a:t>Winter</a:t>
          </a:r>
          <a:endParaRPr lang="en-US" sz="900" dirty="0"/>
        </a:p>
      </cdr:txBody>
    </cdr:sp>
  </cdr:relSizeAnchor>
  <cdr:relSizeAnchor xmlns:cdr="http://schemas.openxmlformats.org/drawingml/2006/chartDrawing">
    <cdr:from>
      <cdr:x>0.34848</cdr:x>
      <cdr:y>0.45455</cdr:y>
    </cdr:from>
    <cdr:to>
      <cdr:x>0.46425</cdr:x>
      <cdr:y>0.50962</cdr:y>
    </cdr:to>
    <cdr:sp macro="" textlink="">
      <cdr:nvSpPr>
        <cdr:cNvPr id="5" name="TextBox 34"/>
        <cdr:cNvSpPr txBox="1"/>
      </cdr:nvSpPr>
      <cdr:spPr>
        <a:xfrm xmlns:a="http://schemas.openxmlformats.org/drawingml/2006/main">
          <a:off x="1752600" y="1905000"/>
          <a:ext cx="582211"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900" dirty="0" smtClean="0"/>
            <a:t>Summer</a:t>
          </a:r>
          <a:endParaRPr lang="en-US" sz="900" dirty="0"/>
        </a:p>
      </cdr:txBody>
    </cdr:sp>
  </cdr:relSizeAnchor>
  <cdr:relSizeAnchor xmlns:cdr="http://schemas.openxmlformats.org/drawingml/2006/chartDrawing">
    <cdr:from>
      <cdr:x>0.25758</cdr:x>
      <cdr:y>0.54545</cdr:y>
    </cdr:from>
    <cdr:to>
      <cdr:x>0.35326</cdr:x>
      <cdr:y>0.60053</cdr:y>
    </cdr:to>
    <cdr:sp macro="" textlink="">
      <cdr:nvSpPr>
        <cdr:cNvPr id="6" name="TextBox 34"/>
        <cdr:cNvSpPr txBox="1"/>
      </cdr:nvSpPr>
      <cdr:spPr>
        <a:xfrm xmlns:a="http://schemas.openxmlformats.org/drawingml/2006/main">
          <a:off x="1295400" y="2286000"/>
          <a:ext cx="481222"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900" dirty="0" smtClean="0"/>
            <a:t>Spring</a:t>
          </a:r>
          <a:endParaRPr lang="en-US"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0.14851</cdr:x>
      <cdr:y>0.62195</cdr:y>
    </cdr:from>
    <cdr:to>
      <cdr:x>0.30693</cdr:x>
      <cdr:y>0.7439</cdr:y>
    </cdr:to>
    <cdr:sp macro="" textlink="">
      <cdr:nvSpPr>
        <cdr:cNvPr id="3" name="TextBox 2"/>
        <cdr:cNvSpPr txBox="1"/>
      </cdr:nvSpPr>
      <cdr:spPr>
        <a:xfrm xmlns:a="http://schemas.openxmlformats.org/drawingml/2006/main">
          <a:off x="1143000" y="3886200"/>
          <a:ext cx="1219200"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Setting new </a:t>
          </a:r>
        </a:p>
        <a:p xmlns:a="http://schemas.openxmlformats.org/drawingml/2006/main">
          <a:r>
            <a:rPr lang="en-US" sz="1100" b="1" dirty="0" smtClean="0">
              <a:solidFill>
                <a:schemeClr val="bg1"/>
              </a:solidFill>
            </a:rPr>
            <a:t>Professional  </a:t>
          </a:r>
        </a:p>
        <a:p xmlns:a="http://schemas.openxmlformats.org/drawingml/2006/main">
          <a:r>
            <a:rPr lang="en-US" sz="1100" b="1" dirty="0" smtClean="0">
              <a:solidFill>
                <a:schemeClr val="bg1"/>
              </a:solidFill>
            </a:rPr>
            <a:t>Practice Goals</a:t>
          </a:r>
        </a:p>
      </cdr:txBody>
    </cdr:sp>
  </cdr:relSizeAnchor>
  <cdr:relSizeAnchor xmlns:cdr="http://schemas.openxmlformats.org/drawingml/2006/chartDrawing">
    <cdr:from>
      <cdr:x>0.20792</cdr:x>
      <cdr:y>0.7439</cdr:y>
    </cdr:from>
    <cdr:to>
      <cdr:x>0.38614</cdr:x>
      <cdr:y>0.89024</cdr:y>
    </cdr:to>
    <cdr:sp macro="" textlink="">
      <cdr:nvSpPr>
        <cdr:cNvPr id="4" name="TextBox 3"/>
        <cdr:cNvSpPr txBox="1"/>
      </cdr:nvSpPr>
      <cdr:spPr>
        <a:xfrm xmlns:a="http://schemas.openxmlformats.org/drawingml/2006/main">
          <a:off x="1600200" y="4648200"/>
          <a:ext cx="1371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Completing An </a:t>
          </a:r>
        </a:p>
        <a:p xmlns:a="http://schemas.openxmlformats.org/drawingml/2006/main">
          <a:r>
            <a:rPr lang="en-US" sz="1100" b="1" dirty="0" smtClean="0">
              <a:solidFill>
                <a:schemeClr val="bg1"/>
              </a:solidFill>
            </a:rPr>
            <a:t>Effectiveness</a:t>
          </a:r>
        </a:p>
        <a:p xmlns:a="http://schemas.openxmlformats.org/drawingml/2006/main">
          <a:r>
            <a:rPr lang="en-US" sz="1100" b="1" dirty="0" smtClean="0">
              <a:solidFill>
                <a:schemeClr val="bg1"/>
              </a:solidFill>
            </a:rPr>
            <a:t>Rating</a:t>
          </a:r>
        </a:p>
      </cdr:txBody>
    </cdr:sp>
  </cdr:relSizeAnchor>
  <cdr:relSizeAnchor xmlns:cdr="http://schemas.openxmlformats.org/drawingml/2006/chartDrawing">
    <cdr:from>
      <cdr:x>0.52475</cdr:x>
      <cdr:y>0.81707</cdr:y>
    </cdr:from>
    <cdr:to>
      <cdr:x>0.64356</cdr:x>
      <cdr:y>0.96341</cdr:y>
    </cdr:to>
    <cdr:sp macro="" textlink="">
      <cdr:nvSpPr>
        <cdr:cNvPr id="5" name="TextBox 4"/>
        <cdr:cNvSpPr txBox="1"/>
      </cdr:nvSpPr>
      <cdr:spPr>
        <a:xfrm xmlns:a="http://schemas.openxmlformats.org/drawingml/2006/main">
          <a:off x="40386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0.31683</cdr:x>
      <cdr:y>0.82927</cdr:y>
    </cdr:from>
    <cdr:to>
      <cdr:x>0.43564</cdr:x>
      <cdr:y>0.89024</cdr:y>
    </cdr:to>
    <cdr:sp macro="" textlink="">
      <cdr:nvSpPr>
        <cdr:cNvPr id="6" name="TextBox 5"/>
        <cdr:cNvSpPr txBox="1"/>
      </cdr:nvSpPr>
      <cdr:spPr>
        <a:xfrm xmlns:a="http://schemas.openxmlformats.org/drawingml/2006/main">
          <a:off x="2438400" y="51816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solidFill>
                <a:schemeClr val="bg1"/>
              </a:solidFill>
            </a:rPr>
            <a:t>Scoring SLOs</a:t>
          </a:r>
        </a:p>
        <a:p xmlns:a="http://schemas.openxmlformats.org/drawingml/2006/main">
          <a:endParaRPr lang="en-US" sz="1100" dirty="0"/>
        </a:p>
      </cdr:txBody>
    </cdr:sp>
  </cdr:relSizeAnchor>
  <cdr:relSizeAnchor xmlns:cdr="http://schemas.openxmlformats.org/drawingml/2006/chartDrawing">
    <cdr:from>
      <cdr:x>0.48515</cdr:x>
      <cdr:y>0.84146</cdr:y>
    </cdr:from>
    <cdr:to>
      <cdr:x>0.60396</cdr:x>
      <cdr:y>0.9878</cdr:y>
    </cdr:to>
    <cdr:sp macro="" textlink="">
      <cdr:nvSpPr>
        <cdr:cNvPr id="7" name="TextBox 6"/>
        <cdr:cNvSpPr txBox="1"/>
      </cdr:nvSpPr>
      <cdr:spPr>
        <a:xfrm xmlns:a="http://schemas.openxmlformats.org/drawingml/2006/main">
          <a:off x="3733800" y="5257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solidFill>
                <a:schemeClr val="bg1"/>
              </a:solidFill>
            </a:rPr>
            <a:t>Scoring</a:t>
          </a:r>
        </a:p>
        <a:p xmlns:a="http://schemas.openxmlformats.org/drawingml/2006/main">
          <a:r>
            <a:rPr lang="en-US" b="1" dirty="0" smtClean="0">
              <a:solidFill>
                <a:schemeClr val="bg1"/>
              </a:solidFill>
            </a:rPr>
            <a:t>Professional </a:t>
          </a:r>
        </a:p>
        <a:p xmlns:a="http://schemas.openxmlformats.org/drawingml/2006/main">
          <a:r>
            <a:rPr lang="en-US" b="1" dirty="0" smtClean="0">
              <a:solidFill>
                <a:schemeClr val="bg1"/>
              </a:solidFill>
            </a:rPr>
            <a:t>Practice</a:t>
          </a:r>
        </a:p>
        <a:p xmlns:a="http://schemas.openxmlformats.org/drawingml/2006/main">
          <a:endParaRPr lang="en-US" sz="1100" dirty="0"/>
        </a:p>
      </cdr:txBody>
    </cdr:sp>
  </cdr:relSizeAnchor>
  <cdr:relSizeAnchor xmlns:cdr="http://schemas.openxmlformats.org/drawingml/2006/chartDrawing">
    <cdr:from>
      <cdr:x>0.77228</cdr:x>
      <cdr:y>0.4878</cdr:y>
    </cdr:from>
    <cdr:to>
      <cdr:x>0.89109</cdr:x>
      <cdr:y>0.63415</cdr:y>
    </cdr:to>
    <cdr:sp macro="" textlink="">
      <cdr:nvSpPr>
        <cdr:cNvPr id="8" name="TextBox 7"/>
        <cdr:cNvSpPr txBox="1"/>
      </cdr:nvSpPr>
      <cdr:spPr>
        <a:xfrm xmlns:a="http://schemas.openxmlformats.org/drawingml/2006/main">
          <a:off x="5943600" y="3048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Monitoring </a:t>
          </a:r>
        </a:p>
        <a:p xmlns:a="http://schemas.openxmlformats.org/drawingml/2006/main">
          <a:r>
            <a:rPr lang="en-US" sz="1100" b="1" dirty="0" smtClean="0">
              <a:solidFill>
                <a:schemeClr val="bg1"/>
              </a:solidFill>
            </a:rPr>
            <a:t>SLOs</a:t>
          </a:r>
          <a:endParaRPr lang="en-US" sz="1100" b="1" dirty="0">
            <a:solidFill>
              <a:schemeClr val="bg1"/>
            </a:solidFill>
          </a:endParaRPr>
        </a:p>
      </cdr:txBody>
    </cdr:sp>
  </cdr:relSizeAnchor>
  <cdr:relSizeAnchor xmlns:cdr="http://schemas.openxmlformats.org/drawingml/2006/chartDrawing">
    <cdr:from>
      <cdr:x>0.58416</cdr:x>
      <cdr:y>0.13415</cdr:y>
    </cdr:from>
    <cdr:to>
      <cdr:x>0.74257</cdr:x>
      <cdr:y>0.20732</cdr:y>
    </cdr:to>
    <cdr:sp macro="" textlink="">
      <cdr:nvSpPr>
        <cdr:cNvPr id="9" name="TextBox 8"/>
        <cdr:cNvSpPr txBox="1"/>
      </cdr:nvSpPr>
      <cdr:spPr>
        <a:xfrm xmlns:a="http://schemas.openxmlformats.org/drawingml/2006/main">
          <a:off x="4495800" y="838200"/>
          <a:ext cx="12192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Conducting a </a:t>
          </a:r>
        </a:p>
        <a:p xmlns:a="http://schemas.openxmlformats.org/drawingml/2006/main">
          <a:r>
            <a:rPr lang="en-US" sz="1100" b="1" dirty="0" smtClean="0">
              <a:solidFill>
                <a:schemeClr val="bg1"/>
              </a:solidFill>
            </a:rPr>
            <a:t>pre-conference</a:t>
          </a:r>
          <a:endParaRPr lang="en-US" sz="1100" b="1" dirty="0">
            <a:solidFill>
              <a:schemeClr val="bg1"/>
            </a:solidFill>
          </a:endParaRPr>
        </a:p>
      </cdr:txBody>
    </cdr:sp>
  </cdr:relSizeAnchor>
  <cdr:relSizeAnchor xmlns:cdr="http://schemas.openxmlformats.org/drawingml/2006/chartDrawing">
    <cdr:from>
      <cdr:x>0.65347</cdr:x>
      <cdr:y>0.76829</cdr:y>
    </cdr:from>
    <cdr:to>
      <cdr:x>0.77228</cdr:x>
      <cdr:y>0.91463</cdr:y>
    </cdr:to>
    <cdr:sp macro="" textlink="">
      <cdr:nvSpPr>
        <cdr:cNvPr id="11" name="TextBox 10"/>
        <cdr:cNvSpPr txBox="1"/>
      </cdr:nvSpPr>
      <cdr:spPr>
        <a:xfrm xmlns:a="http://schemas.openxmlformats.org/drawingml/2006/main">
          <a:off x="5029200" y="4800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Attributing </a:t>
          </a:r>
        </a:p>
        <a:p xmlns:a="http://schemas.openxmlformats.org/drawingml/2006/main">
          <a:r>
            <a:rPr lang="en-US" sz="1100" b="1" dirty="0" smtClean="0">
              <a:solidFill>
                <a:schemeClr val="bg1"/>
              </a:solidFill>
            </a:rPr>
            <a:t>Students to </a:t>
          </a:r>
        </a:p>
        <a:p xmlns:a="http://schemas.openxmlformats.org/drawingml/2006/main">
          <a:r>
            <a:rPr lang="en-US" sz="1100" b="1" dirty="0" smtClean="0">
              <a:solidFill>
                <a:schemeClr val="bg1"/>
              </a:solidFill>
            </a:rPr>
            <a:t>Teachers</a:t>
          </a:r>
          <a:endParaRPr lang="en-US" sz="11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13DD22D3-1132-4B2D-B260-A1D4D4DBAEE7}" type="datetimeFigureOut">
              <a:rPr lang="en-US" smtClean="0"/>
              <a:pPr/>
              <a:t>5/9/2013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EC282B4F-3A48-4F39-8433-14C4B873B824}" type="slidenum">
              <a:rPr lang="en-US" smtClean="0"/>
              <a:pPr/>
              <a:t>‹#›</a:t>
            </a:fld>
            <a:endParaRPr lang="en-US" dirty="0"/>
          </a:p>
        </p:txBody>
      </p:sp>
    </p:spTree>
    <p:extLst>
      <p:ext uri="{BB962C8B-B14F-4D97-AF65-F5344CB8AC3E}">
        <p14:creationId xmlns:p14="http://schemas.microsoft.com/office/powerpoint/2010/main" xmlns="" val="949542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7D6C4037-DCED-4CAE-9BB8-49180FA8920F}" type="datetimeFigureOut">
              <a:rPr lang="en-US" smtClean="0"/>
              <a:pPr/>
              <a:t>5/9/2013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AC2D7EE3-1A9A-4E02-9202-ABF6A28F1937}" type="slidenum">
              <a:rPr lang="en-US" smtClean="0"/>
              <a:pPr/>
              <a:t>‹#›</a:t>
            </a:fld>
            <a:endParaRPr lang="en-US" dirty="0"/>
          </a:p>
        </p:txBody>
      </p:sp>
    </p:spTree>
    <p:extLst>
      <p:ext uri="{BB962C8B-B14F-4D97-AF65-F5344CB8AC3E}">
        <p14:creationId xmlns:p14="http://schemas.microsoft.com/office/powerpoint/2010/main" xmlns="" val="411381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b="1" dirty="0" smtClean="0">
              <a:solidFill>
                <a:srgbClr val="FF0000"/>
              </a:solidFill>
            </a:endParaRP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5FB49F-0F11-4C13-AD9A-28C2841A83A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endParaRPr lang="en-US" b="1" dirty="0" smtClean="0">
              <a:solidFill>
                <a:srgbClr val="FF0000"/>
              </a:solidFill>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A05B07-534C-4171-9F47-884298453326}" type="slidenum">
              <a:rPr lang="en-US"/>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b="1" dirty="0" smtClean="0">
              <a:solidFill>
                <a:srgbClr val="FF0000"/>
              </a:solidFill>
            </a:endParaRP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5FB49F-0F11-4C13-AD9A-28C2841A83AF}" type="slidenum">
              <a:rPr lang="en-US" smtClean="0"/>
              <a:pPr/>
              <a:t>24</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Posted here  are the outcomes we want to achieve by the end of this meeting. We will focus with becoming familiar with the SLO components which automatically forces us to talk about the process for writing SLOs. </a:t>
            </a:r>
          </a:p>
          <a:p>
            <a:pPr eaLnBrk="1" hangingPunct="1">
              <a:spcBef>
                <a:spcPct val="0"/>
              </a:spcBef>
            </a:pPr>
            <a:endParaRPr lang="en-US" dirty="0" smtClean="0"/>
          </a:p>
          <a:p>
            <a:pPr eaLnBrk="1" hangingPunct="1">
              <a:spcBef>
                <a:spcPct val="0"/>
              </a:spcBef>
            </a:pPr>
            <a:r>
              <a:rPr lang="en-US" dirty="0" smtClean="0"/>
              <a:t>First, lets  talk about…  how did we got to this point…  </a:t>
            </a:r>
          </a:p>
          <a:p>
            <a:pPr eaLnBrk="1" hangingPunct="1">
              <a:spcBef>
                <a:spcPct val="0"/>
              </a:spcBef>
            </a:pPr>
            <a:endParaRPr lang="en-US" dirty="0" smtClean="0"/>
          </a:p>
          <a:p>
            <a:pPr eaLnBrk="1" hangingPunct="1">
              <a:spcBef>
                <a:spcPct val="0"/>
              </a:spcBef>
            </a:pPr>
            <a:r>
              <a:rPr lang="en-US" dirty="0" smtClean="0"/>
              <a:t>Why are we talking about evaluating teachers in a different way and including a measure of student growth/progress?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8676" name="Slide Number Placeholder 3"/>
          <p:cNvSpPr>
            <a:spLocks noGrp="1"/>
          </p:cNvSpPr>
          <p:nvPr>
            <p:ph type="sldNum" sz="quarter" idx="5"/>
          </p:nvPr>
        </p:nvSpPr>
        <p:spPr>
          <a:noFill/>
        </p:spPr>
        <p:txBody>
          <a:bodyPr/>
          <a:lstStyle/>
          <a:p>
            <a:fld id="{68D6386E-1C3D-420E-AF10-62F05E130F78}" type="slidenum">
              <a:rPr lang="en-US" smtClean="0"/>
              <a:pPr/>
              <a:t>30</a:t>
            </a:fld>
            <a:endParaRPr lang="en-US" dirty="0" smtClean="0"/>
          </a:p>
        </p:txBody>
      </p:sp>
      <p:sp>
        <p:nvSpPr>
          <p:cNvPr id="28677" name="Header Placeholder 4"/>
          <p:cNvSpPr>
            <a:spLocks noGrp="1"/>
          </p:cNvSpPr>
          <p:nvPr>
            <p:ph type="hdr" sz="quarter"/>
          </p:nvPr>
        </p:nvSpPr>
        <p:spPr>
          <a:noFill/>
        </p:spPr>
        <p:txBody>
          <a:bodyPr/>
          <a:lstStyle/>
          <a:p>
            <a:r>
              <a:rPr lang="en-US" dirty="0" smtClean="0"/>
              <a:t>Common Ground Conference</a:t>
            </a:r>
          </a:p>
        </p:txBody>
      </p:sp>
      <p:sp>
        <p:nvSpPr>
          <p:cNvPr id="28678"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768350"/>
            <a:ext cx="4572000" cy="3429000"/>
          </a:xfrm>
          <a:ln/>
        </p:spPr>
      </p:sp>
      <p:sp>
        <p:nvSpPr>
          <p:cNvPr id="25603" name="Slide Number Placeholder 3"/>
          <p:cNvSpPr txBox="1">
            <a:spLocks noGrp="1"/>
          </p:cNvSpPr>
          <p:nvPr/>
        </p:nvSpPr>
        <p:spPr bwMode="auto">
          <a:xfrm>
            <a:off x="3886200" y="8685213"/>
            <a:ext cx="2970213" cy="457200"/>
          </a:xfrm>
          <a:prstGeom prst="rect">
            <a:avLst/>
          </a:prstGeom>
          <a:noFill/>
          <a:ln w="9525">
            <a:noFill/>
            <a:miter lim="800000"/>
            <a:headEnd/>
            <a:tailEnd/>
          </a:ln>
        </p:spPr>
        <p:txBody>
          <a:bodyPr lIns="91425" tIns="45713" rIns="91425" bIns="45713" anchor="b"/>
          <a:lstStyle/>
          <a:p>
            <a:pPr algn="r" defTabSz="896889"/>
            <a:fld id="{3629B3E0-F4FB-4407-B7A2-787124BC0B9F}" type="slidenum">
              <a:rPr lang="en-US" sz="1200">
                <a:ea typeface="ＭＳ Ｐゴシック" pitchFamily="34" charset="-128"/>
              </a:rPr>
              <a:pPr algn="r" defTabSz="896889"/>
              <a:t>31</a:t>
            </a:fld>
            <a:endParaRPr lang="en-US" sz="1200" dirty="0">
              <a:ea typeface="ＭＳ Ｐゴシック" pitchFamily="34" charset="-128"/>
            </a:endParaRPr>
          </a:p>
        </p:txBody>
      </p:sp>
      <p:sp>
        <p:nvSpPr>
          <p:cNvPr id="25604" name="Notes Placeholder 4"/>
          <p:cNvSpPr>
            <a:spLocks noGrp="1"/>
          </p:cNvSpPr>
          <p:nvPr/>
        </p:nvSpPr>
        <p:spPr bwMode="auto">
          <a:xfrm>
            <a:off x="685800" y="4343400"/>
            <a:ext cx="5486400" cy="4114800"/>
          </a:xfrm>
          <a:prstGeom prst="rect">
            <a:avLst/>
          </a:prstGeom>
          <a:noFill/>
          <a:ln w="9525">
            <a:noFill/>
            <a:miter lim="800000"/>
            <a:headEnd/>
            <a:tailEnd/>
          </a:ln>
        </p:spPr>
        <p:txBody>
          <a:bodyPr lIns="91415" tIns="45709" rIns="91415" bIns="45709"/>
          <a:lstStyle/>
          <a:p>
            <a:pPr defTabSz="896889" eaLnBrk="0" hangingPunct="0">
              <a:spcBef>
                <a:spcPct val="30000"/>
              </a:spcBef>
            </a:pPr>
            <a:endParaRPr lang="en-US" sz="1200" dirty="0">
              <a:latin typeface="Calibri" pitchFamily="34" charset="0"/>
              <a:ea typeface="ＭＳ Ｐゴシック" pitchFamily="34" charset="-128"/>
            </a:endParaRPr>
          </a:p>
        </p:txBody>
      </p:sp>
      <p:sp>
        <p:nvSpPr>
          <p:cNvPr id="25605" name="Notes Placeholder 4"/>
          <p:cNvSpPr>
            <a:spLocks noGrp="1"/>
          </p:cNvSpPr>
          <p:nvPr>
            <p:ph type="body" idx="1"/>
          </p:nvPr>
        </p:nvSpPr>
        <p:spPr>
          <a:xfrm>
            <a:off x="685800" y="4422776"/>
            <a:ext cx="5486400" cy="4113213"/>
          </a:xfrm>
          <a:noFill/>
          <a:ln/>
        </p:spPr>
        <p:txBody>
          <a:bodyPr lIns="91425" tIns="45713" rIns="91425" bIns="45713"/>
          <a:lstStyle/>
          <a:p>
            <a:pPr eaLnBrk="1" hangingPunct="1"/>
            <a:r>
              <a:rPr lang="en-US" dirty="0" smtClean="0"/>
              <a:t>Graphic represents the essential activities required for quality assurance.</a:t>
            </a:r>
          </a:p>
          <a:p>
            <a:pPr eaLnBrk="1" hangingPunct="1"/>
            <a:r>
              <a:rPr lang="en-US" dirty="0" smtClean="0"/>
              <a:t>Reach each box and arrow. Emphasize the continuous nature of the PD.</a:t>
            </a:r>
          </a:p>
          <a:p>
            <a:pPr eaLnBrk="1" hangingPunct="1"/>
            <a:r>
              <a:rPr lang="en-US" dirty="0" smtClean="0"/>
              <a:t>New (in red font) – Two-way communication plan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Posted here  are the outcomes we want to achieve by the end of this meeting. We will focus with becoming familiar with the SLO components which automatically forces us to talk about the process for writing SLOs. </a:t>
            </a:r>
          </a:p>
          <a:p>
            <a:pPr eaLnBrk="1" hangingPunct="1">
              <a:spcBef>
                <a:spcPct val="0"/>
              </a:spcBef>
            </a:pPr>
            <a:endParaRPr lang="en-US" dirty="0" smtClean="0"/>
          </a:p>
          <a:p>
            <a:pPr eaLnBrk="1" hangingPunct="1">
              <a:spcBef>
                <a:spcPct val="0"/>
              </a:spcBef>
            </a:pPr>
            <a:r>
              <a:rPr lang="en-US" dirty="0" smtClean="0"/>
              <a:t>First, lets  talk about…  how did we got to this point…  </a:t>
            </a:r>
          </a:p>
          <a:p>
            <a:pPr eaLnBrk="1" hangingPunct="1">
              <a:spcBef>
                <a:spcPct val="0"/>
              </a:spcBef>
            </a:pPr>
            <a:endParaRPr lang="en-US" dirty="0" smtClean="0"/>
          </a:p>
          <a:p>
            <a:pPr eaLnBrk="1" hangingPunct="1">
              <a:spcBef>
                <a:spcPct val="0"/>
              </a:spcBef>
            </a:pPr>
            <a:r>
              <a:rPr lang="en-US" dirty="0" smtClean="0"/>
              <a:t>Why are we talking about evaluating teachers in a different way and including a measure of student growth/progress?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a:noFill/>
        </p:spPr>
        <p:txBody>
          <a:bodyPr/>
          <a:lstStyle/>
          <a:p>
            <a:fld id="{D87C6D9A-5010-4050-BD27-4F27538F7E6F}" type="slidenum">
              <a:rPr lang="en-US" smtClean="0"/>
              <a:pPr/>
              <a:t>32</a:t>
            </a:fld>
            <a:endParaRPr lang="en-US" dirty="0" smtClean="0"/>
          </a:p>
        </p:txBody>
      </p:sp>
      <p:sp>
        <p:nvSpPr>
          <p:cNvPr id="26629" name="Header Placeholder 4"/>
          <p:cNvSpPr>
            <a:spLocks noGrp="1"/>
          </p:cNvSpPr>
          <p:nvPr>
            <p:ph type="hdr" sz="quarter"/>
          </p:nvPr>
        </p:nvSpPr>
        <p:spPr>
          <a:noFill/>
        </p:spPr>
        <p:txBody>
          <a:bodyPr/>
          <a:lstStyle/>
          <a:p>
            <a:r>
              <a:rPr lang="en-US" dirty="0" smtClean="0"/>
              <a:t>Common Ground Conference</a:t>
            </a:r>
          </a:p>
        </p:txBody>
      </p:sp>
      <p:sp>
        <p:nvSpPr>
          <p:cNvPr id="26630"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Posted here  are the outcomes we want to achieve by the end of this meeting. We will focus with becoming familiar with the SLO components which automatically forces us to talk about the process for writing SLOs. </a:t>
            </a:r>
          </a:p>
          <a:p>
            <a:pPr eaLnBrk="1" hangingPunct="1">
              <a:spcBef>
                <a:spcPct val="0"/>
              </a:spcBef>
            </a:pPr>
            <a:endParaRPr lang="en-US" dirty="0" smtClean="0"/>
          </a:p>
          <a:p>
            <a:pPr eaLnBrk="1" hangingPunct="1">
              <a:spcBef>
                <a:spcPct val="0"/>
              </a:spcBef>
            </a:pPr>
            <a:r>
              <a:rPr lang="en-US" dirty="0" smtClean="0"/>
              <a:t>First, lets  talk about…  how did we got to this point…  </a:t>
            </a:r>
          </a:p>
          <a:p>
            <a:pPr eaLnBrk="1" hangingPunct="1">
              <a:spcBef>
                <a:spcPct val="0"/>
              </a:spcBef>
            </a:pPr>
            <a:endParaRPr lang="en-US" dirty="0" smtClean="0"/>
          </a:p>
          <a:p>
            <a:pPr eaLnBrk="1" hangingPunct="1">
              <a:spcBef>
                <a:spcPct val="0"/>
              </a:spcBef>
            </a:pPr>
            <a:r>
              <a:rPr lang="en-US" dirty="0" smtClean="0"/>
              <a:t>Why are we talking about evaluating teachers in a different way and including a measure of student growth/progress?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7652" name="Slide Number Placeholder 3"/>
          <p:cNvSpPr>
            <a:spLocks noGrp="1"/>
          </p:cNvSpPr>
          <p:nvPr>
            <p:ph type="sldNum" sz="quarter" idx="5"/>
          </p:nvPr>
        </p:nvSpPr>
        <p:spPr>
          <a:noFill/>
        </p:spPr>
        <p:txBody>
          <a:bodyPr/>
          <a:lstStyle/>
          <a:p>
            <a:fld id="{B41620F0-209C-459D-91ED-CB5399E03C78}" type="slidenum">
              <a:rPr lang="en-US" smtClean="0"/>
              <a:pPr/>
              <a:t>33</a:t>
            </a:fld>
            <a:endParaRPr lang="en-US" dirty="0" smtClean="0"/>
          </a:p>
        </p:txBody>
      </p:sp>
      <p:sp>
        <p:nvSpPr>
          <p:cNvPr id="27653" name="Header Placeholder 4"/>
          <p:cNvSpPr>
            <a:spLocks noGrp="1"/>
          </p:cNvSpPr>
          <p:nvPr>
            <p:ph type="hdr" sz="quarter"/>
          </p:nvPr>
        </p:nvSpPr>
        <p:spPr>
          <a:noFill/>
        </p:spPr>
        <p:txBody>
          <a:bodyPr/>
          <a:lstStyle/>
          <a:p>
            <a:r>
              <a:rPr lang="en-US" dirty="0" smtClean="0"/>
              <a:t>Common Ground Conference</a:t>
            </a:r>
          </a:p>
        </p:txBody>
      </p:sp>
      <p:sp>
        <p:nvSpPr>
          <p:cNvPr id="27654"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Posted here  are the outcomes we want to achieve by the end of this meeting. We will focus with becoming familiar with the SLO components which automatically forces us to talk about the process for writing SLOs. </a:t>
            </a:r>
          </a:p>
          <a:p>
            <a:pPr eaLnBrk="1" hangingPunct="1">
              <a:spcBef>
                <a:spcPct val="0"/>
              </a:spcBef>
            </a:pPr>
            <a:endParaRPr lang="en-US" dirty="0" smtClean="0"/>
          </a:p>
          <a:p>
            <a:pPr eaLnBrk="1" hangingPunct="1">
              <a:spcBef>
                <a:spcPct val="0"/>
              </a:spcBef>
            </a:pPr>
            <a:r>
              <a:rPr lang="en-US" dirty="0" smtClean="0"/>
              <a:t>First, lets  talk about…  how did we got to this point…  </a:t>
            </a:r>
          </a:p>
          <a:p>
            <a:pPr eaLnBrk="1" hangingPunct="1">
              <a:spcBef>
                <a:spcPct val="0"/>
              </a:spcBef>
            </a:pPr>
            <a:endParaRPr lang="en-US" dirty="0" smtClean="0"/>
          </a:p>
          <a:p>
            <a:pPr eaLnBrk="1" hangingPunct="1">
              <a:spcBef>
                <a:spcPct val="0"/>
              </a:spcBef>
            </a:pPr>
            <a:r>
              <a:rPr lang="en-US" dirty="0" smtClean="0"/>
              <a:t>Why are we talking about evaluating teachers in a different way and including a measure of student growth/progress?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8676" name="Slide Number Placeholder 3"/>
          <p:cNvSpPr>
            <a:spLocks noGrp="1"/>
          </p:cNvSpPr>
          <p:nvPr>
            <p:ph type="sldNum" sz="quarter" idx="5"/>
          </p:nvPr>
        </p:nvSpPr>
        <p:spPr>
          <a:noFill/>
        </p:spPr>
        <p:txBody>
          <a:bodyPr/>
          <a:lstStyle/>
          <a:p>
            <a:fld id="{68D6386E-1C3D-420E-AF10-62F05E130F78}" type="slidenum">
              <a:rPr lang="en-US" smtClean="0"/>
              <a:pPr/>
              <a:t>34</a:t>
            </a:fld>
            <a:endParaRPr lang="en-US" dirty="0" smtClean="0"/>
          </a:p>
        </p:txBody>
      </p:sp>
      <p:sp>
        <p:nvSpPr>
          <p:cNvPr id="28677" name="Header Placeholder 4"/>
          <p:cNvSpPr>
            <a:spLocks noGrp="1"/>
          </p:cNvSpPr>
          <p:nvPr>
            <p:ph type="hdr" sz="quarter"/>
          </p:nvPr>
        </p:nvSpPr>
        <p:spPr>
          <a:noFill/>
        </p:spPr>
        <p:txBody>
          <a:bodyPr/>
          <a:lstStyle/>
          <a:p>
            <a:r>
              <a:rPr lang="en-US" dirty="0" smtClean="0"/>
              <a:t>Common Ground Conference</a:t>
            </a:r>
          </a:p>
        </p:txBody>
      </p:sp>
      <p:sp>
        <p:nvSpPr>
          <p:cNvPr id="28678"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Posted here  are the outcomes we want to achieve by the end of this meeting. We will focus with becoming familiar with the SLO components which automatically forces us to talk about the process for writing SLOs. </a:t>
            </a:r>
          </a:p>
          <a:p>
            <a:pPr eaLnBrk="1" hangingPunct="1">
              <a:spcBef>
                <a:spcPct val="0"/>
              </a:spcBef>
            </a:pPr>
            <a:endParaRPr lang="en-US" dirty="0" smtClean="0"/>
          </a:p>
          <a:p>
            <a:pPr eaLnBrk="1" hangingPunct="1">
              <a:spcBef>
                <a:spcPct val="0"/>
              </a:spcBef>
            </a:pPr>
            <a:r>
              <a:rPr lang="en-US" dirty="0" smtClean="0"/>
              <a:t>First, lets  talk about…  how did we got to this point…  </a:t>
            </a:r>
          </a:p>
          <a:p>
            <a:pPr eaLnBrk="1" hangingPunct="1">
              <a:spcBef>
                <a:spcPct val="0"/>
              </a:spcBef>
            </a:pPr>
            <a:endParaRPr lang="en-US" dirty="0" smtClean="0"/>
          </a:p>
          <a:p>
            <a:pPr eaLnBrk="1" hangingPunct="1">
              <a:spcBef>
                <a:spcPct val="0"/>
              </a:spcBef>
            </a:pPr>
            <a:r>
              <a:rPr lang="en-US" dirty="0" smtClean="0"/>
              <a:t>Why are we talking about evaluating teachers in a different way and including a measure of student growth/progress?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9700" name="Slide Number Placeholder 3"/>
          <p:cNvSpPr>
            <a:spLocks noGrp="1"/>
          </p:cNvSpPr>
          <p:nvPr>
            <p:ph type="sldNum" sz="quarter" idx="5"/>
          </p:nvPr>
        </p:nvSpPr>
        <p:spPr>
          <a:noFill/>
        </p:spPr>
        <p:txBody>
          <a:bodyPr/>
          <a:lstStyle/>
          <a:p>
            <a:fld id="{1CB49954-6F00-4A7F-A6FC-5C05F9F96C0B}" type="slidenum">
              <a:rPr lang="en-US" smtClean="0"/>
              <a:pPr/>
              <a:t>35</a:t>
            </a:fld>
            <a:endParaRPr lang="en-US" dirty="0" smtClean="0"/>
          </a:p>
        </p:txBody>
      </p:sp>
      <p:sp>
        <p:nvSpPr>
          <p:cNvPr id="29701" name="Header Placeholder 4"/>
          <p:cNvSpPr>
            <a:spLocks noGrp="1"/>
          </p:cNvSpPr>
          <p:nvPr>
            <p:ph type="hdr" sz="quarter"/>
          </p:nvPr>
        </p:nvSpPr>
        <p:spPr>
          <a:noFill/>
        </p:spPr>
        <p:txBody>
          <a:bodyPr/>
          <a:lstStyle/>
          <a:p>
            <a:r>
              <a:rPr lang="en-US" dirty="0" smtClean="0"/>
              <a:t>Common Ground Conference</a:t>
            </a:r>
          </a:p>
        </p:txBody>
      </p:sp>
      <p:sp>
        <p:nvSpPr>
          <p:cNvPr id="29702"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t>Our work and interaction with other states has reinforced the importance of quality PD for the successful implementation of SLOs. Knowing that challenge and timeframe of full implementation this fall, we wanted to create a resource to assist you. To that end, we hired Dr. Kim Fleming, to develop a series of on-line training modules.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smtClean="0"/>
              <a:t>Kim’s Part Begins – Provide big picture overview. MSDE is providing PD resources for districts to use with teachers and principals.</a:t>
            </a:r>
          </a:p>
          <a:p>
            <a:pPr eaLnBrk="1" hangingPunct="1"/>
            <a:r>
              <a:rPr lang="en-US" dirty="0" smtClean="0"/>
              <a:t>State development training tool available on LMS – Blackboard. In the public domain, as well as behind a registered login.</a:t>
            </a:r>
          </a:p>
          <a:p>
            <a:pPr eaLnBrk="1" hangingPunct="1"/>
            <a:r>
              <a:rPr lang="en-US" dirty="0" smtClean="0"/>
              <a:t>First 3 modules – Intro and overview</a:t>
            </a:r>
          </a:p>
          <a:p>
            <a:pPr eaLnBrk="1" hangingPunct="1"/>
            <a:r>
              <a:rPr lang="en-US" dirty="0" smtClean="0"/>
              <a:t>Last 4 modules – 4 areas of quality assurance</a:t>
            </a:r>
          </a:p>
          <a:p>
            <a:pPr eaLnBrk="1" hangingPunct="1"/>
            <a:r>
              <a:rPr lang="en-US" dirty="0" smtClean="0"/>
              <a:t>Today we will explore two of these modules and discuss ways they could be used to provide PD. Technology questions will be put in a parking lot to be discussed later in the presentation.</a:t>
            </a:r>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b="1" dirty="0" smtClean="0">
              <a:solidFill>
                <a:srgbClr val="FF0000"/>
              </a:solidFill>
            </a:endParaRP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5FB49F-0F11-4C13-AD9A-28C2841A83AF}"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endParaRPr lang="en-US" b="1" dirty="0" smtClean="0">
              <a:solidFill>
                <a:srgbClr val="FF0000"/>
              </a:solidFill>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A05B07-534C-4171-9F47-884298453326}" type="slidenum">
              <a:rPr lang="en-US"/>
              <a:pPr/>
              <a:t>44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b="1" dirty="0" smtClean="0">
              <a:solidFill>
                <a:srgbClr val="FF0000"/>
              </a:solidFill>
            </a:endParaRP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59C4A4-39D1-4C03-9BAF-3ECB29733788}" type="slidenum">
              <a:rPr lang="en-US" smtClean="0"/>
              <a:pPr/>
              <a:t>46</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Similar to December 26, 2012</a:t>
            </a:r>
          </a:p>
          <a:p>
            <a:r>
              <a:rPr lang="en-US" dirty="0" smtClean="0"/>
              <a:t>Everyone re-submits*</a:t>
            </a:r>
          </a:p>
          <a:p>
            <a:r>
              <a:rPr lang="en-US" dirty="0" smtClean="0"/>
              <a:t>There will be a processing page</a:t>
            </a:r>
          </a:p>
          <a:p>
            <a:r>
              <a:rPr lang="en-US" dirty="0" smtClean="0"/>
              <a:t>Place to indicate changes</a:t>
            </a:r>
          </a:p>
          <a:p>
            <a:r>
              <a:rPr lang="en-US" dirty="0" smtClean="0"/>
              <a:t>Signature pages</a:t>
            </a:r>
          </a:p>
          <a:p>
            <a:r>
              <a:rPr lang="en-US" dirty="0" smtClean="0"/>
              <a:t>Determinations as quickly as possible </a:t>
            </a:r>
          </a:p>
          <a:p>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08E333-1FD1-4AA1-8B24-610FF0177362}" type="slidenum">
              <a:rPr lang="en-US" smtClean="0"/>
              <a:pPr/>
              <a:t>53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Posted here  are the outcomes we want to achieve by the end of this meeting. We will focus with becoming familiar with the SLO components which automatically forces us to talk about the process for writing SLOs. </a:t>
            </a:r>
          </a:p>
          <a:p>
            <a:pPr eaLnBrk="1" hangingPunct="1">
              <a:spcBef>
                <a:spcPct val="0"/>
              </a:spcBef>
            </a:pPr>
            <a:endParaRPr lang="en-US" dirty="0" smtClean="0"/>
          </a:p>
          <a:p>
            <a:pPr eaLnBrk="1" hangingPunct="1">
              <a:spcBef>
                <a:spcPct val="0"/>
              </a:spcBef>
            </a:pPr>
            <a:r>
              <a:rPr lang="en-US" dirty="0" smtClean="0"/>
              <a:t>First, lets  talk about…  how did we got to this point…  </a:t>
            </a:r>
          </a:p>
          <a:p>
            <a:pPr eaLnBrk="1" hangingPunct="1">
              <a:spcBef>
                <a:spcPct val="0"/>
              </a:spcBef>
            </a:pPr>
            <a:endParaRPr lang="en-US" dirty="0" smtClean="0"/>
          </a:p>
          <a:p>
            <a:pPr eaLnBrk="1" hangingPunct="1">
              <a:spcBef>
                <a:spcPct val="0"/>
              </a:spcBef>
            </a:pPr>
            <a:r>
              <a:rPr lang="en-US" dirty="0" smtClean="0"/>
              <a:t>Why are we talking about evaluating teachers in a different way and including a measure of student growth/progress?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100" name="Slide Number Placeholder 3"/>
          <p:cNvSpPr>
            <a:spLocks noGrp="1"/>
          </p:cNvSpPr>
          <p:nvPr>
            <p:ph type="sldNum" sz="quarter" idx="5"/>
          </p:nvPr>
        </p:nvSpPr>
        <p:spPr>
          <a:noFill/>
        </p:spPr>
        <p:txBody>
          <a:bodyPr/>
          <a:lstStyle/>
          <a:p>
            <a:fld id="{4169A247-8B17-4FEC-9863-8C18860EAFBE}" type="slidenum">
              <a:rPr lang="en-US" smtClean="0"/>
              <a:pPr/>
              <a:t>7</a:t>
            </a:fld>
            <a:endParaRPr lang="en-US" dirty="0" smtClean="0"/>
          </a:p>
        </p:txBody>
      </p:sp>
      <p:sp>
        <p:nvSpPr>
          <p:cNvPr id="4101" name="Header Placeholder 4"/>
          <p:cNvSpPr>
            <a:spLocks noGrp="1"/>
          </p:cNvSpPr>
          <p:nvPr>
            <p:ph type="hdr" sz="quarter"/>
          </p:nvPr>
        </p:nvSpPr>
        <p:spPr>
          <a:noFill/>
        </p:spPr>
        <p:txBody>
          <a:bodyPr/>
          <a:lstStyle/>
          <a:p>
            <a:r>
              <a:rPr lang="en-US" dirty="0" smtClean="0"/>
              <a:t>Common Ground Conference</a:t>
            </a:r>
          </a:p>
        </p:txBody>
      </p:sp>
      <p:sp>
        <p:nvSpPr>
          <p:cNvPr id="4102"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671513" y="4346575"/>
            <a:ext cx="5484812" cy="4114800"/>
          </a:xfrm>
        </p:spPr>
        <p:txBody>
          <a:bodyPr>
            <a:normAutofit lnSpcReduction="10000"/>
          </a:bodyPr>
          <a:lstStyle/>
          <a:p>
            <a:pPr lvl="2" indent="-908767">
              <a:spcBef>
                <a:spcPct val="0"/>
              </a:spcBef>
              <a:defRPr/>
            </a:pPr>
            <a:r>
              <a:rPr lang="en-US" b="1" dirty="0" smtClean="0">
                <a:solidFill>
                  <a:srgbClr val="3333FF"/>
                </a:solidFill>
              </a:rPr>
              <a:t>Quote From the Targeting Student Growth Document: ….</a:t>
            </a:r>
          </a:p>
          <a:p>
            <a:pPr lvl="2" indent="-908767">
              <a:spcBef>
                <a:spcPct val="0"/>
              </a:spcBef>
              <a:defRPr/>
            </a:pPr>
            <a:r>
              <a:rPr lang="en-US" dirty="0" smtClean="0"/>
              <a:t> “Like well-constructed S.L.O.s, good instruction includes gathering data, setting goals based on that data, and assessing whether goals have been met”</a:t>
            </a:r>
          </a:p>
          <a:p>
            <a:pPr lvl="2" indent="-908767">
              <a:spcBef>
                <a:spcPct val="0"/>
              </a:spcBef>
              <a:defRPr/>
            </a:pPr>
            <a:endParaRPr lang="en-US" dirty="0" smtClean="0"/>
          </a:p>
          <a:p>
            <a:pPr lvl="2" indent="-908767">
              <a:spcBef>
                <a:spcPct val="0"/>
              </a:spcBef>
              <a:defRPr/>
            </a:pPr>
            <a:r>
              <a:rPr lang="en-US" dirty="0" smtClean="0"/>
              <a:t>TOP’s….  The SLO process is very similar to the action-research that many of you are doing as part of your teacher training.</a:t>
            </a:r>
          </a:p>
          <a:p>
            <a:pPr lvl="2" indent="-908767">
              <a:spcBef>
                <a:spcPct val="0"/>
              </a:spcBef>
              <a:defRPr/>
            </a:pPr>
            <a:endParaRPr lang="en-US" dirty="0" smtClean="0"/>
          </a:p>
          <a:p>
            <a:pPr lvl="2" indent="-908767">
              <a:spcBef>
                <a:spcPct val="0"/>
              </a:spcBef>
              <a:defRPr/>
            </a:pPr>
            <a:r>
              <a:rPr lang="en-US" dirty="0" smtClean="0"/>
              <a:t>Mentor Teachers…this is what many of you do every day…This is what  the process for quality instruction looks like</a:t>
            </a:r>
          </a:p>
          <a:p>
            <a:pPr lvl="2" indent="-908767">
              <a:spcBef>
                <a:spcPct val="0"/>
              </a:spcBef>
              <a:defRPr/>
            </a:pPr>
            <a:endParaRPr lang="en-US" dirty="0" smtClean="0"/>
          </a:p>
          <a:p>
            <a:pPr eaLnBrk="1" hangingPunct="1">
              <a:spcBef>
                <a:spcPct val="0"/>
              </a:spcBef>
              <a:defRPr/>
            </a:pPr>
            <a:endParaRPr lang="en-US" dirty="0" smtClean="0"/>
          </a:p>
          <a:p>
            <a:pPr eaLnBrk="1" hangingPunct="1">
              <a:spcBef>
                <a:spcPct val="0"/>
              </a:spcBef>
              <a:defRPr/>
            </a:pPr>
            <a:r>
              <a:rPr lang="en-US" dirty="0" smtClean="0">
                <a:solidFill>
                  <a:srgbClr val="3333FF"/>
                </a:solidFill>
              </a:rPr>
              <a:t>Read this slide starting with middle circle:  </a:t>
            </a:r>
            <a:r>
              <a:rPr lang="en-US" b="1" dirty="0" smtClean="0"/>
              <a:t>a Student Learning Objective is………</a:t>
            </a:r>
          </a:p>
          <a:p>
            <a:pPr eaLnBrk="1" hangingPunct="1">
              <a:spcBef>
                <a:spcPct val="0"/>
              </a:spcBef>
              <a:defRPr/>
            </a:pPr>
            <a:endParaRPr lang="en-US" dirty="0" smtClean="0"/>
          </a:p>
          <a:p>
            <a:pPr eaLnBrk="1" hangingPunct="1">
              <a:spcBef>
                <a:spcPct val="0"/>
              </a:spcBef>
              <a:defRPr/>
            </a:pPr>
            <a:r>
              <a:rPr lang="en-US" dirty="0" smtClean="0"/>
              <a:t>A teacher or principal will have  </a:t>
            </a:r>
            <a:r>
              <a:rPr lang="en-US" b="1" dirty="0" smtClean="0"/>
              <a:t>2-4 SLOs  </a:t>
            </a:r>
            <a:r>
              <a:rPr lang="en-US" dirty="0" smtClean="0"/>
              <a:t>which will focus on the most valuable learning for that content and specific instructional interval.</a:t>
            </a:r>
          </a:p>
          <a:p>
            <a:pPr eaLnBrk="1" hangingPunct="1">
              <a:spcBef>
                <a:spcPct val="0"/>
              </a:spcBef>
              <a:defRPr/>
            </a:pPr>
            <a:r>
              <a:rPr lang="en-US" b="1" dirty="0" smtClean="0"/>
              <a:t>Key decisions that may require support from a number of experts in your district:</a:t>
            </a:r>
          </a:p>
          <a:p>
            <a:pPr eaLnBrk="1" hangingPunct="1">
              <a:spcBef>
                <a:spcPct val="0"/>
              </a:spcBef>
              <a:defRPr/>
            </a:pPr>
            <a:r>
              <a:rPr lang="en-US" dirty="0" smtClean="0"/>
              <a:t>How to determine the most critical content</a:t>
            </a:r>
          </a:p>
          <a:p>
            <a:pPr eaLnBrk="1" hangingPunct="1">
              <a:spcBef>
                <a:spcPct val="0"/>
              </a:spcBef>
              <a:defRPr/>
            </a:pPr>
            <a:r>
              <a:rPr lang="en-US" dirty="0" smtClean="0"/>
              <a:t>How to analyze the data is important</a:t>
            </a:r>
          </a:p>
          <a:p>
            <a:pPr eaLnBrk="1" hangingPunct="1">
              <a:spcBef>
                <a:spcPct val="0"/>
              </a:spcBef>
              <a:defRPr/>
            </a:pPr>
            <a:r>
              <a:rPr lang="en-US" dirty="0" smtClean="0"/>
              <a:t>How to assess student growth , progress or mastery is important</a:t>
            </a:r>
          </a:p>
          <a:p>
            <a:pPr eaLnBrk="1" hangingPunct="1">
              <a:spcBef>
                <a:spcPct val="0"/>
              </a:spcBef>
              <a:defRPr/>
            </a:pPr>
            <a:r>
              <a:rPr lang="en-US" dirty="0" smtClean="0"/>
              <a:t>How to implement instructional strategies to get at instructional rigor is important</a:t>
            </a:r>
          </a:p>
          <a:p>
            <a:pPr eaLnBrk="1" hangingPunct="1">
              <a:spcBef>
                <a:spcPct val="0"/>
              </a:spcBef>
              <a:defRPr/>
            </a:pPr>
            <a:endParaRPr lang="en-US" dirty="0" smtClean="0"/>
          </a:p>
          <a:p>
            <a:pPr eaLnBrk="1" hangingPunct="1">
              <a:spcBef>
                <a:spcPct val="0"/>
              </a:spcBef>
              <a:defRPr/>
            </a:pPr>
            <a:r>
              <a:rPr lang="en-US" b="1" dirty="0" smtClean="0"/>
              <a:t> Note: Developing and using Student Learning Objectives is not a new strategy and is in use in some of our LEAS in Maryland already.</a:t>
            </a:r>
          </a:p>
          <a:p>
            <a:pPr eaLnBrk="1" hangingPunct="1">
              <a:spcBef>
                <a:spcPct val="0"/>
              </a:spcBef>
              <a:defRPr/>
            </a:pPr>
            <a:endParaRPr lang="en-US" dirty="0" smtClean="0"/>
          </a:p>
        </p:txBody>
      </p:sp>
      <p:sp>
        <p:nvSpPr>
          <p:cNvPr id="21508" name="Slide Number Placeholder 3"/>
          <p:cNvSpPr>
            <a:spLocks noGrp="1"/>
          </p:cNvSpPr>
          <p:nvPr>
            <p:ph type="sldNum" sz="quarter" idx="5"/>
          </p:nvPr>
        </p:nvSpPr>
        <p:spPr>
          <a:noFill/>
        </p:spPr>
        <p:txBody>
          <a:bodyPr/>
          <a:lstStyle/>
          <a:p>
            <a:fld id="{01D7232A-FCE5-4AC4-9F11-08928DC25617}" type="slidenum">
              <a:rPr lang="en-US" smtClean="0"/>
              <a:pPr/>
              <a:t>8</a:t>
            </a:fld>
            <a:endParaRPr lang="en-US" dirty="0" smtClean="0"/>
          </a:p>
        </p:txBody>
      </p:sp>
      <p:sp>
        <p:nvSpPr>
          <p:cNvPr id="21509" name="Header Placeholder 4"/>
          <p:cNvSpPr>
            <a:spLocks noGrp="1"/>
          </p:cNvSpPr>
          <p:nvPr>
            <p:ph type="hdr" sz="quarter"/>
          </p:nvPr>
        </p:nvSpPr>
        <p:spPr>
          <a:noFill/>
        </p:spPr>
        <p:txBody>
          <a:bodyPr/>
          <a:lstStyle/>
          <a:p>
            <a:r>
              <a:rPr lang="en-US" dirty="0" smtClean="0"/>
              <a:t>Common Ground Conference</a:t>
            </a:r>
          </a:p>
        </p:txBody>
      </p:sp>
      <p:sp>
        <p:nvSpPr>
          <p:cNvPr id="21510" name="Date Placeholder 5"/>
          <p:cNvSpPr>
            <a:spLocks noGrp="1"/>
          </p:cNvSpPr>
          <p:nvPr>
            <p:ph type="dt" sz="quarter" idx="1"/>
          </p:nvPr>
        </p:nvSpPr>
        <p:spPr>
          <a:noFill/>
        </p:spPr>
        <p:txBody>
          <a:bodyPr/>
          <a:lstStyle/>
          <a:p>
            <a:r>
              <a:rPr lang="en-US" dirty="0" smtClean="0"/>
              <a:t>April 23, 2013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ln/>
        </p:spPr>
      </p:sp>
      <p:sp>
        <p:nvSpPr>
          <p:cNvPr id="23555" name="Rectangle 3"/>
          <p:cNvSpPr>
            <a:spLocks noGrp="1"/>
          </p:cNvSpPr>
          <p:nvPr>
            <p:ph type="body" idx="1"/>
          </p:nvPr>
        </p:nvSpPr>
        <p:spPr>
          <a:noFill/>
          <a:ln/>
        </p:spPr>
        <p:txBody>
          <a:bodyPr/>
          <a:lstStyle/>
          <a:p>
            <a:pPr eaLnBrk="1" hangingPunct="1">
              <a:spcBef>
                <a:spcPct val="0"/>
              </a:spcBef>
            </a:pPr>
            <a:endParaRPr lang="en-US" dirty="0" smtClean="0"/>
          </a:p>
        </p:txBody>
      </p:sp>
      <p:sp>
        <p:nvSpPr>
          <p:cNvPr id="23556" name="Date Placeholder 3"/>
          <p:cNvSpPr>
            <a:spLocks noGrp="1"/>
          </p:cNvSpPr>
          <p:nvPr>
            <p:ph type="dt" sz="quarter" idx="1"/>
          </p:nvPr>
        </p:nvSpPr>
        <p:spPr>
          <a:noFill/>
        </p:spPr>
        <p:txBody>
          <a:bodyPr/>
          <a:lstStyle/>
          <a:p>
            <a:r>
              <a:rPr lang="en-US" dirty="0" smtClean="0"/>
              <a:t>April 23, 2013</a:t>
            </a:r>
          </a:p>
        </p:txBody>
      </p:sp>
      <p:sp>
        <p:nvSpPr>
          <p:cNvPr id="23557" name="Header Placeholder 4"/>
          <p:cNvSpPr>
            <a:spLocks noGrp="1"/>
          </p:cNvSpPr>
          <p:nvPr>
            <p:ph type="hdr" sz="quarter"/>
          </p:nvPr>
        </p:nvSpPr>
        <p:spPr>
          <a:noFill/>
        </p:spPr>
        <p:txBody>
          <a:bodyPr/>
          <a:lstStyle/>
          <a:p>
            <a:r>
              <a:rPr lang="en-US" dirty="0" smtClean="0"/>
              <a:t>Common Ground Conference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smtClean="0"/>
              <a:t>Reinforce that MD is approaching the new evaluation system as a professional development tool and our commitment to support the local districts with PD. </a:t>
            </a:r>
          </a:p>
          <a:p>
            <a:pPr eaLnBrk="1" hangingPunct="1"/>
            <a:r>
              <a:rPr lang="en-US" dirty="0" smtClean="0"/>
              <a:t> SLOs will impact the principal-teacher relationship, the student-teacher relationship, teaching effectiveness and ultimately student achievement…. fidelity to the process of developing approving and scoring is vital to ensure fairness and consistency. </a:t>
            </a:r>
          </a:p>
          <a:p>
            <a:pPr eaLnBrk="1" hangingPunct="1"/>
            <a:r>
              <a:rPr lang="en-US" dirty="0" smtClean="0"/>
              <a:t>There are important benefits from implementing the SLO process….we believe in the power of the SLOs to support good instruction.</a:t>
            </a:r>
          </a:p>
          <a:p>
            <a:pPr eaLnBrk="1" hangingPunct="1"/>
            <a:endParaRPr lang="en-US" dirty="0" smtClean="0"/>
          </a:p>
          <a:p>
            <a:pPr eaLnBrk="1" hangingPunct="1"/>
            <a:r>
              <a:rPr lang="en-US" dirty="0" smtClean="0"/>
              <a:t>Community Training and Assistance Center (CTAC) addresses root causes of poverty at local, state and national levels by providing technical assistance, conducting research and evaluation, and supporting public policy initiatives in the fields of education and community development. </a:t>
            </a:r>
          </a:p>
          <a:p>
            <a:pPr eaLnBrk="1" hangingPunct="1"/>
            <a:endParaRPr lang="en-US" dirty="0" smtClean="0"/>
          </a:p>
          <a:p>
            <a:pPr eaLnBrk="1" hangingPunct="1"/>
            <a:r>
              <a:rPr lang="en-US" dirty="0" smtClean="0"/>
              <a:t>CTAC’s core education initiatives build the capacity of school districts, unions and states to analyze the conditions that help or hinder performance, find their causes, and create and implement improvement strategies, which address those causes and increase student achievement.</a:t>
            </a:r>
          </a:p>
          <a:p>
            <a:pPr eaLnBrk="1" hangingPunct="1"/>
            <a:endParaRPr lang="en-US" dirty="0" smtClean="0"/>
          </a:p>
          <a:p>
            <a:pPr eaLnBrk="1" hangingPunct="1"/>
            <a:r>
              <a:rPr lang="en-US" i="1" dirty="0" smtClean="0"/>
              <a:t>CTAC introduced Student Learning Objectives (SLOs) nationally through a groundbreaking partnership with Denver Public </a:t>
            </a:r>
            <a:r>
              <a:rPr lang="en-US" i="1" dirty="0" smtClean="0">
                <a:hlinkClick r:id="" action="ppaction://hlinkfile"/>
              </a:rPr>
              <a:t>Schools</a:t>
            </a:r>
            <a:r>
              <a:rPr lang="en-US" i="1" dirty="0" smtClean="0"/>
              <a:t> in 1999. As the leading practitioner, trainer and evaluator of SLOs, we have assisted a number of districts and states with implementing successful SLO models. At the end of this PowerPoint, we have provided links to resources from CTAC for your  use.</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b="1" dirty="0" smtClean="0">
              <a:solidFill>
                <a:srgbClr val="FF0000"/>
              </a:solidFill>
            </a:endParaRP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5FB49F-0F11-4C13-AD9A-28C2841A83AF}" type="slidenum">
              <a:rPr lang="en-US" smtClean="0"/>
              <a:pPr/>
              <a:t>11</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endParaRPr lang="en-US" b="1" dirty="0" smtClean="0">
              <a:solidFill>
                <a:srgbClr val="FF0000"/>
              </a:solidFill>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A05B07-534C-4171-9F47-884298453326}" type="slidenum">
              <a:rPr lang="en-US"/>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endParaRPr lang="en-US" b="1" dirty="0" smtClean="0">
              <a:solidFill>
                <a:srgbClr val="FF0000"/>
              </a:solidFill>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A05B07-534C-4171-9F47-884298453326}" type="slidenum">
              <a:rPr lang="en-US"/>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D7B6ED-D532-437D-9DC4-43E6D49EB276}" type="datetimeFigureOut">
              <a:rPr lang="en-US">
                <a:solidFill>
                  <a:prstClr val="black">
                    <a:tint val="75000"/>
                  </a:prstClr>
                </a:solidFill>
              </a:rPr>
              <a:pPr>
                <a:defRPr/>
              </a:pPr>
              <a:t>5/9/2013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55A6045-9F0E-4D6F-9769-7837073F6F1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45A2AE-DF86-4552-A53B-6E1A6C08C6E6}" type="datetimeFigureOut">
              <a:rPr lang="en-US">
                <a:solidFill>
                  <a:prstClr val="black">
                    <a:tint val="75000"/>
                  </a:prstClr>
                </a:solidFill>
              </a:rPr>
              <a:pPr>
                <a:defRPr/>
              </a:pPr>
              <a:t>5/9/2013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8481C1-CBD2-4DB1-B8C7-98AC3E2B091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9ED59F-C59F-419C-8B67-750C1A0C6B16}" type="datetimeFigureOut">
              <a:rPr lang="en-US">
                <a:solidFill>
                  <a:prstClr val="black">
                    <a:tint val="75000"/>
                  </a:prstClr>
                </a:solidFill>
              </a:rPr>
              <a:pPr>
                <a:defRPr/>
              </a:pPr>
              <a:t>5/9/2013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C14052-5863-4E02-89D1-6EFEA57552D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76BE63-CF92-4E3E-9621-66F8FD235351}" type="datetimeFigureOut">
              <a:rPr lang="en-US"/>
              <a:pPr>
                <a:defRPr/>
              </a:pPr>
              <a:t>5/9/2013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7CF87A-B4FC-414D-8923-E8FC84A4803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2FC9EC-1F2B-48F8-8E2E-ED40FA9D7EB3}" type="datetimeFigureOut">
              <a:rPr lang="en-US"/>
              <a:pPr>
                <a:defRPr/>
              </a:pPr>
              <a:t>5/9/2013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414E80-5EC4-447A-ACAB-BFE3023EF87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C0D6C6-7968-488F-AC13-C016BF4E8507}" type="datetimeFigureOut">
              <a:rPr lang="en-US"/>
              <a:pPr>
                <a:defRPr/>
              </a:pPr>
              <a:t>5/9/2013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F340ED1-B4EE-49E8-82D4-1CA3670F23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EC3044-E4AA-4F0C-B221-75C3E607E368}" type="datetimeFigureOut">
              <a:rPr lang="en-US"/>
              <a:pPr>
                <a:defRPr/>
              </a:pPr>
              <a:t>5/9/2013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B25F3B2-A925-4557-BE3B-937AD5C8FDA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FEE098-0DE6-4B43-803A-EBE0BD7FCA48}" type="datetimeFigureOut">
              <a:rPr lang="en-US">
                <a:solidFill>
                  <a:prstClr val="black">
                    <a:tint val="75000"/>
                  </a:prstClr>
                </a:solidFill>
              </a:rPr>
              <a:pPr>
                <a:defRPr/>
              </a:pPr>
              <a:t>5/9/2013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075944-4B8E-4631-8EDB-4C109B130BEA}"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FEE098-0DE6-4B43-803A-EBE0BD7FCA48}" type="datetimeFigureOut">
              <a:rPr lang="en-US">
                <a:solidFill>
                  <a:prstClr val="black">
                    <a:tint val="75000"/>
                  </a:prstClr>
                </a:solidFill>
              </a:rPr>
              <a:pPr>
                <a:defRPr/>
              </a:pPr>
              <a:t>5/9/2013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075944-4B8E-4631-8EDB-4C109B130BEA}"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FEE098-0DE6-4B43-803A-EBE0BD7FCA48}" type="datetimeFigureOut">
              <a:rPr lang="en-US">
                <a:solidFill>
                  <a:prstClr val="black">
                    <a:tint val="75000"/>
                  </a:prstClr>
                </a:solidFill>
              </a:rPr>
              <a:pPr>
                <a:defRPr/>
              </a:pPr>
              <a:t>5/9/2013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075944-4B8E-4631-8EDB-4C109B130BEA}"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de.state.md.us/logo/MSDE_Logo_c_300dpi.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msde.state.md.us/logo/MSDE_Logo_c_300dpi.jp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msde.state.md.us/logo/MSDE_Logo_c_300dpi.jp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msde.state.md.us/logo/MSDE_Logo_c_300dpi.jp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4.xml"/><Relationship Id="rId7" Type="http://schemas.openxmlformats.org/officeDocument/2006/relationships/chart" Target="../charts/chart2.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msde.state.md.us/logo/MSDE_Logo_c_300dpi.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msde.state.md.us/logo/MSDE_Logo_c_300dpi.jp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438400"/>
            <a:ext cx="8763000" cy="3581400"/>
          </a:xfrm>
        </p:spPr>
        <p:txBody>
          <a:bodyPr rtlCol="0">
            <a:normAutofit fontScale="90000"/>
          </a:bodyPr>
          <a:lstStyle/>
          <a:p>
            <a:pPr eaLnBrk="1" fontAlgn="auto" hangingPunct="1">
              <a:spcAft>
                <a:spcPts val="0"/>
              </a:spcAft>
              <a:defRPr/>
            </a:pPr>
            <a:r>
              <a:rPr lang="en-US" sz="4000" b="1" u="sng" dirty="0" smtClean="0"/>
              <a:t/>
            </a:r>
            <a:br>
              <a:rPr lang="en-US" sz="4000" b="1" u="sng" dirty="0" smtClean="0"/>
            </a:br>
            <a:r>
              <a:rPr lang="en-US" sz="4000" b="1" dirty="0" smtClean="0"/>
              <a:t>T</a:t>
            </a:r>
            <a:r>
              <a:rPr lang="en-US" b="1" dirty="0" smtClean="0"/>
              <a:t>eacher and Principal Evaluation</a:t>
            </a:r>
            <a:br>
              <a:rPr lang="en-US" b="1" dirty="0" smtClean="0"/>
            </a:br>
            <a:r>
              <a:rPr lang="en-US" b="1" dirty="0" smtClean="0"/>
              <a:t>Work Session</a:t>
            </a:r>
            <a:r>
              <a:rPr lang="en-US" sz="4000" b="1" dirty="0" smtClean="0"/>
              <a:t/>
            </a:r>
            <a:br>
              <a:rPr lang="en-US" sz="4000" b="1" dirty="0" smtClean="0"/>
            </a:br>
            <a:r>
              <a:rPr lang="en-US" sz="4000" b="1" dirty="0" smtClean="0"/>
              <a:t/>
            </a:r>
            <a:br>
              <a:rPr lang="en-US" sz="4000" b="1" dirty="0" smtClean="0"/>
            </a:br>
            <a:r>
              <a:rPr lang="en-US" sz="4000" b="1" dirty="0" smtClean="0"/>
              <a:t> May 9, 2013 </a:t>
            </a:r>
            <a:br>
              <a:rPr lang="en-US" sz="4000" b="1" dirty="0" smtClean="0"/>
            </a:br>
            <a:r>
              <a:rPr lang="en-US" sz="4000" b="1" dirty="0" smtClean="0"/>
              <a:t/>
            </a:r>
            <a:br>
              <a:rPr lang="en-US" sz="4000" b="1" dirty="0" smtClean="0"/>
            </a:br>
            <a:endParaRPr lang="en-US" sz="2200" dirty="0" smtClean="0">
              <a:solidFill>
                <a:srgbClr val="0070C0"/>
              </a:solidFill>
              <a:latin typeface="Arial" pitchFamily="34" charset="0"/>
              <a:cs typeface="Arial" pitchFamily="34" charset="0"/>
            </a:endParaRPr>
          </a:p>
        </p:txBody>
      </p:sp>
      <p:pic>
        <p:nvPicPr>
          <p:cNvPr id="2051" name="Picture 6" descr="* Logo ((JPEG format)">
            <a:hlinkClick r:id="rId3"/>
          </p:cNvPr>
          <p:cNvPicPr>
            <a:picLocks noChangeAspect="1" noChangeArrowheads="1"/>
          </p:cNvPicPr>
          <p:nvPr/>
        </p:nvPicPr>
        <p:blipFill>
          <a:blip r:embed="rId4" cstate="print"/>
          <a:srcRect/>
          <a:stretch>
            <a:fillRect/>
          </a:stretch>
        </p:blipFill>
        <p:spPr bwMode="auto">
          <a:xfrm>
            <a:off x="1371600" y="304800"/>
            <a:ext cx="63531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nts and Settings\soskin\My Documents\My Pictures\MSDE Publications\SLO teachers.JPG"/>
          <p:cNvPicPr>
            <a:picLocks noChangeAspect="1" noChangeArrowheads="1"/>
          </p:cNvPicPr>
          <p:nvPr/>
        </p:nvPicPr>
        <p:blipFill>
          <a:blip r:embed="rId3" cstate="print"/>
          <a:srcRect/>
          <a:stretch>
            <a:fillRect/>
          </a:stretch>
        </p:blipFill>
        <p:spPr bwMode="auto">
          <a:xfrm>
            <a:off x="0" y="0"/>
            <a:ext cx="4643438" cy="4643438"/>
          </a:xfrm>
          <a:prstGeom prst="rect">
            <a:avLst/>
          </a:prstGeom>
          <a:noFill/>
          <a:ln w="9525">
            <a:noFill/>
            <a:miter lim="800000"/>
            <a:headEnd/>
            <a:tailEnd/>
          </a:ln>
        </p:spPr>
      </p:pic>
      <p:sp>
        <p:nvSpPr>
          <p:cNvPr id="6147" name="Rectangle 2"/>
          <p:cNvSpPr>
            <a:spLocks noGrp="1"/>
          </p:cNvSpPr>
          <p:nvPr>
            <p:ph type="ctrTitle"/>
          </p:nvPr>
        </p:nvSpPr>
        <p:spPr>
          <a:xfrm>
            <a:off x="4800600" y="533400"/>
            <a:ext cx="4191000" cy="5562600"/>
          </a:xfrm>
        </p:spPr>
        <p:txBody>
          <a:bodyPr/>
          <a:lstStyle/>
          <a:p>
            <a:pPr eaLnBrk="1" hangingPunct="1"/>
            <a:r>
              <a:rPr lang="en-US" sz="4000" b="1" i="1" dirty="0" smtClean="0"/>
              <a:t/>
            </a:r>
            <a:br>
              <a:rPr lang="en-US" sz="4000" b="1" i="1" dirty="0" smtClean="0"/>
            </a:br>
            <a:r>
              <a:rPr lang="en-US" sz="4000" b="1" i="1" dirty="0" smtClean="0"/>
              <a:t/>
            </a:r>
            <a:br>
              <a:rPr lang="en-US" sz="4000" b="1" i="1" dirty="0" smtClean="0"/>
            </a:br>
            <a:r>
              <a:rPr lang="en-US" sz="4000" b="1" i="1" dirty="0" smtClean="0"/>
              <a:t>“Building the skills of teachers and principals to successfully implement SLOs</a:t>
            </a:r>
            <a:br>
              <a:rPr lang="en-US" sz="4000" b="1" i="1" dirty="0" smtClean="0"/>
            </a:br>
            <a:r>
              <a:rPr lang="en-US" sz="4000" b="1" i="1" dirty="0" smtClean="0"/>
              <a:t> is fundamental to success.” </a:t>
            </a:r>
            <a:r>
              <a:rPr lang="en-US" sz="3200" b="1" i="1" dirty="0" smtClean="0"/>
              <a:t/>
            </a:r>
            <a:br>
              <a:rPr lang="en-US" sz="3200" b="1" i="1" dirty="0" smtClean="0"/>
            </a:br>
            <a:r>
              <a:rPr lang="en-US" sz="3200" b="1" i="1" dirty="0" smtClean="0"/>
              <a:t/>
            </a:r>
            <a:br>
              <a:rPr lang="en-US" sz="3200" b="1" i="1" dirty="0" smtClean="0"/>
            </a:br>
            <a:r>
              <a:rPr lang="en-US" sz="3200" dirty="0" smtClean="0"/>
              <a:t>Community Training and Assistance Center</a:t>
            </a:r>
            <a:r>
              <a:rPr lang="en-US" sz="4000" dirty="0" smtClean="0"/>
              <a:t/>
            </a:r>
            <a:br>
              <a:rPr lang="en-US" sz="4000" dirty="0" smtClean="0"/>
            </a:br>
            <a:r>
              <a:rPr lang="en-US" sz="4000" dirty="0" smtClean="0"/>
              <a:t/>
            </a:r>
            <a:br>
              <a:rPr lang="en-US" sz="4000" dirty="0" smtClean="0"/>
            </a:br>
            <a:endParaRPr lang="en-US" sz="4000" dirty="0" smtClean="0">
              <a:solidFill>
                <a:srgbClr val="FF0000"/>
              </a:solidFill>
            </a:endParaRPr>
          </a:p>
        </p:txBody>
      </p:sp>
      <p:sp>
        <p:nvSpPr>
          <p:cNvPr id="3" name="Slide Number Placeholder 2"/>
          <p:cNvSpPr>
            <a:spLocks noGrp="1"/>
          </p:cNvSpPr>
          <p:nvPr>
            <p:ph type="sldNum" sz="quarter" idx="12"/>
          </p:nvPr>
        </p:nvSpPr>
        <p:spPr/>
        <p:txBody>
          <a:bodyPr/>
          <a:lstStyle/>
          <a:p>
            <a:pPr>
              <a:defRPr/>
            </a:pPr>
            <a:fld id="{0404DF50-372D-4C6C-B655-61CB19AB5BA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590800"/>
            <a:ext cx="8763000" cy="1524000"/>
          </a:xfrm>
        </p:spPr>
        <p:txBody>
          <a:bodyPr rtlCol="0">
            <a:normAutofit fontScale="90000"/>
          </a:bodyPr>
          <a:lstStyle/>
          <a:p>
            <a:pPr eaLnBrk="1" fontAlgn="auto" hangingPunct="1">
              <a:spcAft>
                <a:spcPts val="0"/>
              </a:spcAft>
              <a:defRPr/>
            </a:pPr>
            <a:r>
              <a:rPr lang="en-US" sz="4000" b="1" u="sng" dirty="0" smtClean="0"/>
              <a:t/>
            </a:r>
            <a:br>
              <a:rPr lang="en-US" sz="4000" b="1" u="sng" dirty="0" smtClean="0"/>
            </a:br>
            <a:r>
              <a:rPr lang="en-US" sz="3200" b="1" dirty="0" smtClean="0"/>
              <a:t> </a:t>
            </a:r>
            <a:r>
              <a:rPr lang="en-US" sz="4000" b="1" dirty="0" smtClean="0"/>
              <a:t>Can we attribute the growth of the student to the work of the teacher or principal ? </a:t>
            </a:r>
            <a:r>
              <a:rPr lang="en-US" sz="4000" dirty="0" smtClean="0">
                <a:solidFill>
                  <a:srgbClr val="0070C0"/>
                </a:solidFill>
                <a:latin typeface="Arial" pitchFamily="34" charset="0"/>
                <a:cs typeface="Arial" pitchFamily="34" charset="0"/>
              </a:rPr>
              <a:t/>
            </a:r>
            <a:br>
              <a:rPr lang="en-US" sz="4000" dirty="0" smtClean="0">
                <a:solidFill>
                  <a:srgbClr val="0070C0"/>
                </a:solidFill>
                <a:latin typeface="Arial" pitchFamily="34" charset="0"/>
                <a:cs typeface="Arial" pitchFamily="34" charset="0"/>
              </a:rPr>
            </a:br>
            <a:endParaRPr lang="en-US" sz="4000" dirty="0" smtClean="0">
              <a:solidFill>
                <a:srgbClr val="0070C0"/>
              </a:solidFill>
              <a:latin typeface="Arial" pitchFamily="34" charset="0"/>
              <a:cs typeface="Arial" pitchFamily="34" charset="0"/>
            </a:endParaRPr>
          </a:p>
        </p:txBody>
      </p:sp>
      <p:pic>
        <p:nvPicPr>
          <p:cNvPr id="2051" name="Picture 6" descr="* Logo ((JPEG format)">
            <a:hlinkClick r:id="rId3"/>
          </p:cNvPr>
          <p:cNvPicPr>
            <a:picLocks noChangeAspect="1" noChangeArrowheads="1"/>
          </p:cNvPicPr>
          <p:nvPr/>
        </p:nvPicPr>
        <p:blipFill>
          <a:blip r:embed="rId4" cstate="print"/>
          <a:srcRect/>
          <a:stretch>
            <a:fillRect/>
          </a:stretch>
        </p:blipFill>
        <p:spPr bwMode="auto">
          <a:xfrm>
            <a:off x="1371600" y="304800"/>
            <a:ext cx="6353175" cy="1981200"/>
          </a:xfrm>
          <a:prstGeom prst="rect">
            <a:avLst/>
          </a:prstGeom>
          <a:noFill/>
          <a:ln w="9525">
            <a:noFill/>
            <a:miter lim="800000"/>
            <a:headEnd/>
            <a:tailEnd/>
          </a:ln>
        </p:spPr>
      </p:pic>
      <p:sp>
        <p:nvSpPr>
          <p:cNvPr id="4" name="Rectangle 3"/>
          <p:cNvSpPr/>
          <p:nvPr/>
        </p:nvSpPr>
        <p:spPr>
          <a:xfrm>
            <a:off x="762000" y="4419600"/>
            <a:ext cx="7696200" cy="1384995"/>
          </a:xfrm>
          <a:prstGeom prst="rect">
            <a:avLst/>
          </a:prstGeom>
        </p:spPr>
        <p:txBody>
          <a:bodyPr>
            <a:spAutoFit/>
          </a:bodyPr>
          <a:lstStyle/>
          <a:p>
            <a:pPr algn="ctr" fontAlgn="auto">
              <a:spcAft>
                <a:spcPts val="0"/>
              </a:spcAft>
              <a:buFont typeface="Arial" pitchFamily="34" charset="0"/>
              <a:buChar char="•"/>
              <a:defRPr/>
            </a:pPr>
            <a:r>
              <a:rPr lang="en-US" sz="2800" b="1" dirty="0" smtClean="0">
                <a:latin typeface="+mn-lt"/>
              </a:rPr>
              <a:t>Individual Attribution</a:t>
            </a:r>
          </a:p>
          <a:p>
            <a:pPr algn="ctr" fontAlgn="auto">
              <a:spcAft>
                <a:spcPts val="0"/>
              </a:spcAft>
              <a:buFont typeface="Arial" pitchFamily="34" charset="0"/>
              <a:buChar char="•"/>
              <a:defRPr/>
            </a:pPr>
            <a:r>
              <a:rPr lang="en-US" sz="2800" b="1" dirty="0" smtClean="0"/>
              <a:t>Collective Attribution</a:t>
            </a:r>
          </a:p>
          <a:p>
            <a:pPr algn="ctr" fontAlgn="auto">
              <a:spcAft>
                <a:spcPts val="0"/>
              </a:spcAft>
              <a:buFont typeface="Arial" pitchFamily="34" charset="0"/>
              <a:buChar char="•"/>
              <a:defRPr/>
            </a:pPr>
            <a:r>
              <a:rPr lang="en-US" sz="2800" b="1" dirty="0" smtClean="0">
                <a:latin typeface="+mn-lt"/>
              </a:rPr>
              <a:t>Shared Attribution</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1600200"/>
            <a:ext cx="8763000" cy="2590800"/>
          </a:xfrm>
        </p:spPr>
        <p:txBody>
          <a:bodyPr rtlCol="0">
            <a:normAutofit/>
          </a:bodyPr>
          <a:lstStyle/>
          <a:p>
            <a:pPr eaLnBrk="1" fontAlgn="auto" hangingPunct="1">
              <a:spcAft>
                <a:spcPts val="0"/>
              </a:spcAft>
              <a:defRPr/>
            </a:pPr>
            <a:r>
              <a:rPr lang="en-US" sz="4000" dirty="0" smtClean="0">
                <a:solidFill>
                  <a:schemeClr val="accent1">
                    <a:satMod val="150000"/>
                  </a:schemeClr>
                </a:solidFill>
                <a:latin typeface="Arial" pitchFamily="34" charset="0"/>
                <a:cs typeface="Arial" pitchFamily="34" charset="0"/>
              </a:rPr>
              <a:t/>
            </a:r>
            <a:br>
              <a:rPr lang="en-US" sz="4000" dirty="0" smtClean="0">
                <a:solidFill>
                  <a:schemeClr val="accent1">
                    <a:satMod val="150000"/>
                  </a:schemeClr>
                </a:solidFill>
                <a:latin typeface="Arial" pitchFamily="34" charset="0"/>
                <a:cs typeface="Arial" pitchFamily="34" charset="0"/>
              </a:rPr>
            </a:br>
            <a:r>
              <a:rPr lang="en-US" sz="2200" dirty="0" smtClean="0">
                <a:solidFill>
                  <a:srgbClr val="0070C0"/>
                </a:solidFill>
                <a:latin typeface="Arial" pitchFamily="34" charset="0"/>
                <a:cs typeface="Arial" pitchFamily="34" charset="0"/>
              </a:rPr>
              <a:t/>
            </a:r>
            <a:br>
              <a:rPr lang="en-US" sz="2200" dirty="0" smtClean="0">
                <a:solidFill>
                  <a:srgbClr val="0070C0"/>
                </a:solidFill>
                <a:latin typeface="Arial" pitchFamily="34" charset="0"/>
                <a:cs typeface="Arial" pitchFamily="34" charset="0"/>
              </a:rPr>
            </a:br>
            <a:r>
              <a:rPr lang="en-US" sz="3600" b="1" dirty="0" smtClean="0">
                <a:solidFill>
                  <a:schemeClr val="tx1">
                    <a:lumMod val="95000"/>
                    <a:lumOff val="5000"/>
                  </a:schemeClr>
                </a:solidFill>
                <a:latin typeface="Arial" pitchFamily="34" charset="0"/>
                <a:cs typeface="Arial" pitchFamily="34" charset="0"/>
              </a:rPr>
              <a:t>Attributing Individual Measures: MSAs</a:t>
            </a:r>
            <a:r>
              <a:rPr lang="en-US" sz="3100" dirty="0" smtClean="0">
                <a:solidFill>
                  <a:srgbClr val="0070C0"/>
                </a:solidFill>
                <a:latin typeface="Arial" pitchFamily="34" charset="0"/>
                <a:cs typeface="Arial" pitchFamily="34" charset="0"/>
              </a:rPr>
              <a:t/>
            </a:r>
            <a:br>
              <a:rPr lang="en-US" sz="3100" dirty="0" smtClean="0">
                <a:solidFill>
                  <a:srgbClr val="0070C0"/>
                </a:solidFill>
                <a:latin typeface="Arial" pitchFamily="34" charset="0"/>
                <a:cs typeface="Arial" pitchFamily="34" charset="0"/>
              </a:rPr>
            </a:br>
            <a:endParaRPr lang="en-US" sz="2200"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274638"/>
            <a:ext cx="8686800" cy="1143000"/>
          </a:xfrm>
        </p:spPr>
        <p:txBody>
          <a:bodyPr/>
          <a:lstStyle/>
          <a:p>
            <a:pPr eaLnBrk="1" hangingPunct="1"/>
            <a:r>
              <a:rPr lang="en-US" sz="3600" b="1" dirty="0" smtClean="0"/>
              <a:t> Attributions</a:t>
            </a:r>
          </a:p>
        </p:txBody>
      </p:sp>
      <p:sp>
        <p:nvSpPr>
          <p:cNvPr id="3075" name="Content Placeholder 2"/>
          <p:cNvSpPr>
            <a:spLocks noGrp="1"/>
          </p:cNvSpPr>
          <p:nvPr>
            <p:ph idx="1"/>
          </p:nvPr>
        </p:nvSpPr>
        <p:spPr>
          <a:xfrm>
            <a:off x="457200" y="1295400"/>
            <a:ext cx="8229600" cy="4525963"/>
          </a:xfrm>
        </p:spPr>
        <p:txBody>
          <a:bodyPr/>
          <a:lstStyle/>
          <a:p>
            <a:pPr eaLnBrk="1" hangingPunct="1"/>
            <a:r>
              <a:rPr lang="en-US" dirty="0" smtClean="0"/>
              <a:t>For use with the MSA portion of evaluation</a:t>
            </a:r>
          </a:p>
          <a:p>
            <a:pPr eaLnBrk="1" hangingPunct="1"/>
            <a:r>
              <a:rPr lang="en-US" dirty="0" smtClean="0"/>
              <a:t>Not to be confused with testing accountability</a:t>
            </a:r>
          </a:p>
          <a:p>
            <a:pPr eaLnBrk="1" hangingPunct="1"/>
            <a:r>
              <a:rPr lang="en-US" dirty="0" smtClean="0"/>
              <a:t>The teacher(s) most directly responsible for the delivery of the instruction</a:t>
            </a:r>
          </a:p>
          <a:p>
            <a:pPr eaLnBrk="1" hangingPunct="1"/>
            <a:r>
              <a:rPr lang="en-US" dirty="0" smtClean="0"/>
              <a:t>Individual-based process with Principal</a:t>
            </a:r>
          </a:p>
          <a:p>
            <a:pPr eaLnBrk="1" hangingPunct="1"/>
            <a:r>
              <a:rPr lang="en-US" dirty="0" smtClean="0"/>
              <a:t>Eligible students: those registered on 9/30, present on the date of testing and in attendance 80% of the days in between</a:t>
            </a:r>
          </a:p>
          <a:p>
            <a:pPr eaLnBrk="1" hangingPunct="1"/>
            <a:r>
              <a:rPr lang="en-US" dirty="0" smtClean="0"/>
              <a:t>LEAs did not report significant problems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1600200"/>
            <a:ext cx="8763000" cy="2590800"/>
          </a:xfrm>
        </p:spPr>
        <p:txBody>
          <a:bodyPr rtlCol="0">
            <a:normAutofit/>
          </a:bodyPr>
          <a:lstStyle/>
          <a:p>
            <a:pPr eaLnBrk="1" fontAlgn="auto" hangingPunct="1">
              <a:spcAft>
                <a:spcPts val="0"/>
              </a:spcAft>
              <a:defRPr/>
            </a:pPr>
            <a:r>
              <a:rPr lang="en-US" sz="4000" dirty="0" smtClean="0">
                <a:solidFill>
                  <a:schemeClr val="accent1">
                    <a:satMod val="150000"/>
                  </a:schemeClr>
                </a:solidFill>
                <a:latin typeface="Arial" pitchFamily="34" charset="0"/>
                <a:cs typeface="Arial" pitchFamily="34" charset="0"/>
              </a:rPr>
              <a:t/>
            </a:r>
            <a:br>
              <a:rPr lang="en-US" sz="4000" dirty="0" smtClean="0">
                <a:solidFill>
                  <a:schemeClr val="accent1">
                    <a:satMod val="150000"/>
                  </a:schemeClr>
                </a:solidFill>
                <a:latin typeface="Arial" pitchFamily="34" charset="0"/>
                <a:cs typeface="Arial" pitchFamily="34" charset="0"/>
              </a:rPr>
            </a:br>
            <a:r>
              <a:rPr lang="en-US" sz="2200" dirty="0" smtClean="0">
                <a:solidFill>
                  <a:srgbClr val="0070C0"/>
                </a:solidFill>
                <a:latin typeface="Arial" pitchFamily="34" charset="0"/>
                <a:cs typeface="Arial" pitchFamily="34" charset="0"/>
              </a:rPr>
              <a:t/>
            </a:r>
            <a:br>
              <a:rPr lang="en-US" sz="2200" dirty="0" smtClean="0">
                <a:solidFill>
                  <a:srgbClr val="0070C0"/>
                </a:solidFill>
                <a:latin typeface="Arial" pitchFamily="34" charset="0"/>
                <a:cs typeface="Arial" pitchFamily="34" charset="0"/>
              </a:rPr>
            </a:br>
            <a:r>
              <a:rPr lang="en-US" sz="3600" b="1" dirty="0" smtClean="0">
                <a:solidFill>
                  <a:schemeClr val="tx1">
                    <a:lumMod val="95000"/>
                    <a:lumOff val="5000"/>
                  </a:schemeClr>
                </a:solidFill>
                <a:latin typeface="Arial" pitchFamily="34" charset="0"/>
                <a:cs typeface="Arial" pitchFamily="34" charset="0"/>
              </a:rPr>
              <a:t>Attributing Collective Measures: School Progress Index</a:t>
            </a:r>
            <a:endParaRPr lang="en-US" sz="3600"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2"/>
          <p:cNvPicPr>
            <a:picLocks noChangeAspect="1"/>
          </p:cNvPicPr>
          <p:nvPr/>
        </p:nvPicPr>
        <p:blipFill>
          <a:blip r:embed="rId2" cstate="print"/>
          <a:srcRect/>
          <a:stretch>
            <a:fillRect/>
          </a:stretch>
        </p:blipFill>
        <p:spPr bwMode="auto">
          <a:xfrm>
            <a:off x="5251450" y="1343025"/>
            <a:ext cx="3751263" cy="280988"/>
          </a:xfrm>
          <a:prstGeom prst="rect">
            <a:avLst/>
          </a:prstGeom>
          <a:noFill/>
          <a:ln w="9525">
            <a:noFill/>
            <a:miter lim="800000"/>
            <a:headEnd/>
            <a:tailEnd/>
          </a:ln>
        </p:spPr>
      </p:pic>
      <p:pic>
        <p:nvPicPr>
          <p:cNvPr id="15363" name="Picture 64" descr="ESEAWaiverApp_SchoolPerformanceIndex8.png"/>
          <p:cNvPicPr>
            <a:picLocks noChangeAspect="1"/>
          </p:cNvPicPr>
          <p:nvPr/>
        </p:nvPicPr>
        <p:blipFill>
          <a:blip r:embed="rId3" cstate="print"/>
          <a:srcRect/>
          <a:stretch>
            <a:fillRect/>
          </a:stretch>
        </p:blipFill>
        <p:spPr bwMode="auto">
          <a:xfrm>
            <a:off x="5281613" y="2667000"/>
            <a:ext cx="3751262" cy="304800"/>
          </a:xfrm>
          <a:prstGeom prst="rect">
            <a:avLst/>
          </a:prstGeom>
          <a:noFill/>
          <a:ln w="9525">
            <a:noFill/>
            <a:miter lim="800000"/>
            <a:headEnd/>
            <a:tailEnd/>
          </a:ln>
        </p:spPr>
      </p:pic>
      <p:pic>
        <p:nvPicPr>
          <p:cNvPr id="15364" name="Picture 65"/>
          <p:cNvPicPr>
            <a:picLocks noChangeAspect="1"/>
          </p:cNvPicPr>
          <p:nvPr/>
        </p:nvPicPr>
        <p:blipFill>
          <a:blip r:embed="rId4" cstate="print"/>
          <a:srcRect/>
          <a:stretch>
            <a:fillRect/>
          </a:stretch>
        </p:blipFill>
        <p:spPr bwMode="auto">
          <a:xfrm>
            <a:off x="5302250" y="4948238"/>
            <a:ext cx="3535363" cy="280987"/>
          </a:xfrm>
          <a:prstGeom prst="rect">
            <a:avLst/>
          </a:prstGeom>
          <a:noFill/>
          <a:ln w="9525">
            <a:noFill/>
            <a:miter lim="800000"/>
            <a:headEnd/>
            <a:tailEnd/>
          </a:ln>
        </p:spPr>
      </p:pic>
      <p:sp>
        <p:nvSpPr>
          <p:cNvPr id="15365" name="Rectangle 46"/>
          <p:cNvSpPr>
            <a:spLocks noChangeArrowheads="1"/>
          </p:cNvSpPr>
          <p:nvPr/>
        </p:nvSpPr>
        <p:spPr bwMode="auto">
          <a:xfrm>
            <a:off x="5284788" y="1617663"/>
            <a:ext cx="3663950" cy="954087"/>
          </a:xfrm>
          <a:prstGeom prst="rect">
            <a:avLst/>
          </a:prstGeom>
          <a:noFill/>
          <a:ln w="9525">
            <a:noFill/>
            <a:miter lim="800000"/>
            <a:headEnd/>
            <a:tailEnd/>
          </a:ln>
        </p:spPr>
        <p:txBody>
          <a:bodyPr>
            <a:spAutoFit/>
          </a:bodyPr>
          <a:lstStyle/>
          <a:p>
            <a:pPr marL="285750" indent="-173038">
              <a:buFont typeface="Arial" charset="0"/>
              <a:buChar char="•"/>
            </a:pPr>
            <a:r>
              <a:rPr lang="en-US" sz="1400" dirty="0">
                <a:solidFill>
                  <a:srgbClr val="000000"/>
                </a:solidFill>
                <a:ea typeface="ＭＳ Ｐゴシック" pitchFamily="34" charset="-128"/>
              </a:rPr>
              <a:t>33.3%-</a:t>
            </a:r>
            <a:r>
              <a:rPr lang="en-US" sz="800" dirty="0">
                <a:solidFill>
                  <a:srgbClr val="000000"/>
                </a:solidFill>
                <a:ea typeface="ＭＳ Ｐゴシック" pitchFamily="34" charset="-128"/>
              </a:rPr>
              <a:t> </a:t>
            </a:r>
            <a:r>
              <a:rPr lang="en-US" sz="1400" dirty="0">
                <a:solidFill>
                  <a:srgbClr val="000000"/>
                </a:solidFill>
                <a:ea typeface="ＭＳ Ｐゴシック" pitchFamily="34" charset="-128"/>
              </a:rPr>
              <a:t>Mathematics Proficiency (Algebra/Data Analysis HSA)</a:t>
            </a:r>
          </a:p>
          <a:p>
            <a:pPr marL="285750" indent="-173038">
              <a:buFont typeface="Arial" charset="0"/>
              <a:buChar char="•"/>
            </a:pPr>
            <a:r>
              <a:rPr lang="en-US" sz="1400" dirty="0">
                <a:solidFill>
                  <a:srgbClr val="000000"/>
                </a:solidFill>
                <a:ea typeface="ＭＳ Ｐゴシック" pitchFamily="34" charset="-128"/>
              </a:rPr>
              <a:t>33.3%- English Proficiency (English SA)</a:t>
            </a:r>
          </a:p>
          <a:p>
            <a:pPr marL="285750" indent="-173038">
              <a:buFont typeface="Arial" charset="0"/>
              <a:buChar char="•"/>
            </a:pPr>
            <a:r>
              <a:rPr lang="en-US" sz="1400" dirty="0">
                <a:solidFill>
                  <a:srgbClr val="000000"/>
                </a:solidFill>
                <a:ea typeface="ＭＳ Ｐゴシック" pitchFamily="34" charset="-128"/>
              </a:rPr>
              <a:t>33.3%- Science Proficiency </a:t>
            </a:r>
            <a:r>
              <a:rPr lang="en-US" sz="1200" dirty="0">
                <a:solidFill>
                  <a:srgbClr val="000000"/>
                </a:solidFill>
                <a:ea typeface="ＭＳ Ｐゴシック" pitchFamily="34" charset="-128"/>
              </a:rPr>
              <a:t>(Biology HSA)</a:t>
            </a:r>
          </a:p>
        </p:txBody>
      </p:sp>
      <p:sp>
        <p:nvSpPr>
          <p:cNvPr id="15366" name="Rectangle 49"/>
          <p:cNvSpPr>
            <a:spLocks noChangeArrowheads="1"/>
          </p:cNvSpPr>
          <p:nvPr/>
        </p:nvSpPr>
        <p:spPr bwMode="auto">
          <a:xfrm>
            <a:off x="5641975" y="1331913"/>
            <a:ext cx="1643063" cy="307975"/>
          </a:xfrm>
          <a:prstGeom prst="rect">
            <a:avLst/>
          </a:prstGeom>
          <a:noFill/>
          <a:ln w="9525">
            <a:noFill/>
            <a:miter lim="800000"/>
            <a:headEnd/>
            <a:tailEnd/>
          </a:ln>
        </p:spPr>
        <p:txBody>
          <a:bodyPr>
            <a:spAutoFit/>
          </a:bodyPr>
          <a:lstStyle/>
          <a:p>
            <a:r>
              <a:rPr lang="en-US" sz="1400" b="1" dirty="0">
                <a:solidFill>
                  <a:srgbClr val="000000"/>
                </a:solidFill>
              </a:rPr>
              <a:t>Achievement*</a:t>
            </a:r>
          </a:p>
        </p:txBody>
      </p:sp>
      <p:sp>
        <p:nvSpPr>
          <p:cNvPr id="15367" name="Rectangle 50"/>
          <p:cNvSpPr>
            <a:spLocks noChangeArrowheads="1"/>
          </p:cNvSpPr>
          <p:nvPr/>
        </p:nvSpPr>
        <p:spPr bwMode="auto">
          <a:xfrm>
            <a:off x="7596188" y="1339850"/>
            <a:ext cx="1343025" cy="292100"/>
          </a:xfrm>
          <a:prstGeom prst="rect">
            <a:avLst/>
          </a:prstGeom>
          <a:noFill/>
          <a:ln w="9525">
            <a:noFill/>
            <a:miter lim="800000"/>
            <a:headEnd/>
            <a:tailEnd/>
          </a:ln>
        </p:spPr>
        <p:txBody>
          <a:bodyPr lIns="0" tIns="0" rIns="0">
            <a:spAutoFit/>
          </a:bodyPr>
          <a:lstStyle/>
          <a:p>
            <a:pPr algn="r"/>
            <a:r>
              <a:rPr lang="en-US" sz="1600" dirty="0">
                <a:solidFill>
                  <a:srgbClr val="FFFFFF"/>
                </a:solidFill>
              </a:rPr>
              <a:t>40%</a:t>
            </a:r>
          </a:p>
        </p:txBody>
      </p:sp>
      <p:sp>
        <p:nvSpPr>
          <p:cNvPr id="15368" name="Rectangle 51"/>
          <p:cNvSpPr>
            <a:spLocks noChangeArrowheads="1"/>
          </p:cNvSpPr>
          <p:nvPr/>
        </p:nvSpPr>
        <p:spPr bwMode="auto">
          <a:xfrm>
            <a:off x="5291138" y="2667000"/>
            <a:ext cx="2089150" cy="307975"/>
          </a:xfrm>
          <a:prstGeom prst="rect">
            <a:avLst/>
          </a:prstGeom>
          <a:noFill/>
          <a:ln w="9525">
            <a:noFill/>
            <a:miter lim="800000"/>
            <a:headEnd/>
            <a:tailEnd/>
          </a:ln>
        </p:spPr>
        <p:txBody>
          <a:bodyPr>
            <a:spAutoFit/>
          </a:bodyPr>
          <a:lstStyle/>
          <a:p>
            <a:r>
              <a:rPr lang="en-US" sz="1400" b="1" dirty="0">
                <a:solidFill>
                  <a:srgbClr val="000000"/>
                </a:solidFill>
              </a:rPr>
              <a:t>Gap*</a:t>
            </a:r>
          </a:p>
        </p:txBody>
      </p:sp>
      <p:sp>
        <p:nvSpPr>
          <p:cNvPr id="15369" name="Rectangle 52"/>
          <p:cNvSpPr>
            <a:spLocks noChangeArrowheads="1"/>
          </p:cNvSpPr>
          <p:nvPr/>
        </p:nvSpPr>
        <p:spPr bwMode="auto">
          <a:xfrm>
            <a:off x="5292725" y="4953000"/>
            <a:ext cx="2581275" cy="307975"/>
          </a:xfrm>
          <a:prstGeom prst="rect">
            <a:avLst/>
          </a:prstGeom>
          <a:noFill/>
          <a:ln w="9525">
            <a:noFill/>
            <a:miter lim="800000"/>
            <a:headEnd/>
            <a:tailEnd/>
          </a:ln>
        </p:spPr>
        <p:txBody>
          <a:bodyPr>
            <a:spAutoFit/>
          </a:bodyPr>
          <a:lstStyle/>
          <a:p>
            <a:r>
              <a:rPr lang="en-US" sz="1400" b="1" dirty="0">
                <a:solidFill>
                  <a:srgbClr val="000000"/>
                </a:solidFill>
              </a:rPr>
              <a:t>#</a:t>
            </a:r>
            <a:r>
              <a:rPr lang="en-US" sz="1200" b="1" dirty="0">
                <a:solidFill>
                  <a:srgbClr val="000000"/>
                </a:solidFill>
              </a:rPr>
              <a:t>College-and Career-Readiness*</a:t>
            </a:r>
            <a:endParaRPr lang="en-US" sz="1200" dirty="0">
              <a:solidFill>
                <a:srgbClr val="000000"/>
              </a:solidFill>
            </a:endParaRPr>
          </a:p>
        </p:txBody>
      </p:sp>
      <p:sp>
        <p:nvSpPr>
          <p:cNvPr id="15370" name="Rectangle 54"/>
          <p:cNvSpPr>
            <a:spLocks noChangeArrowheads="1"/>
          </p:cNvSpPr>
          <p:nvPr/>
        </p:nvSpPr>
        <p:spPr bwMode="auto">
          <a:xfrm>
            <a:off x="7618413" y="2662238"/>
            <a:ext cx="1343025" cy="293687"/>
          </a:xfrm>
          <a:prstGeom prst="rect">
            <a:avLst/>
          </a:prstGeom>
          <a:noFill/>
          <a:ln w="9525">
            <a:noFill/>
            <a:miter lim="800000"/>
            <a:headEnd/>
            <a:tailEnd/>
          </a:ln>
        </p:spPr>
        <p:txBody>
          <a:bodyPr lIns="0" tIns="0" rIns="0">
            <a:spAutoFit/>
          </a:bodyPr>
          <a:lstStyle/>
          <a:p>
            <a:pPr algn="r"/>
            <a:r>
              <a:rPr lang="en-US" sz="1600" dirty="0">
                <a:solidFill>
                  <a:srgbClr val="FFFFFF"/>
                </a:solidFill>
              </a:rPr>
              <a:t>40%</a:t>
            </a:r>
          </a:p>
        </p:txBody>
      </p:sp>
      <p:sp>
        <p:nvSpPr>
          <p:cNvPr id="15371" name="Rectangle 55"/>
          <p:cNvSpPr>
            <a:spLocks noChangeArrowheads="1"/>
          </p:cNvSpPr>
          <p:nvPr/>
        </p:nvSpPr>
        <p:spPr bwMode="auto">
          <a:xfrm>
            <a:off x="7618413" y="4943475"/>
            <a:ext cx="1157287" cy="293688"/>
          </a:xfrm>
          <a:prstGeom prst="rect">
            <a:avLst/>
          </a:prstGeom>
          <a:noFill/>
          <a:ln w="9525">
            <a:noFill/>
            <a:miter lim="800000"/>
            <a:headEnd/>
            <a:tailEnd/>
          </a:ln>
        </p:spPr>
        <p:txBody>
          <a:bodyPr lIns="0" tIns="0" rIns="0">
            <a:spAutoFit/>
          </a:bodyPr>
          <a:lstStyle/>
          <a:p>
            <a:pPr algn="r"/>
            <a:r>
              <a:rPr lang="en-US" sz="1600" dirty="0">
                <a:solidFill>
                  <a:srgbClr val="FFFFFF"/>
                </a:solidFill>
              </a:rPr>
              <a:t>20%</a:t>
            </a:r>
          </a:p>
        </p:txBody>
      </p:sp>
      <p:sp>
        <p:nvSpPr>
          <p:cNvPr id="15372" name="Rectangle 56"/>
          <p:cNvSpPr>
            <a:spLocks noChangeArrowheads="1"/>
          </p:cNvSpPr>
          <p:nvPr/>
        </p:nvSpPr>
        <p:spPr bwMode="auto">
          <a:xfrm>
            <a:off x="5446713" y="5334000"/>
            <a:ext cx="3697287" cy="1631950"/>
          </a:xfrm>
          <a:prstGeom prst="rect">
            <a:avLst/>
          </a:prstGeom>
          <a:noFill/>
          <a:ln w="9525">
            <a:noFill/>
            <a:miter lim="800000"/>
            <a:headEnd/>
            <a:tailEnd/>
          </a:ln>
        </p:spPr>
        <p:txBody>
          <a:bodyPr>
            <a:spAutoFit/>
          </a:bodyPr>
          <a:lstStyle/>
          <a:p>
            <a:pPr marL="285750" indent="-173038">
              <a:buFont typeface="Arial" charset="0"/>
              <a:buChar char="•"/>
            </a:pPr>
            <a:r>
              <a:rPr lang="en-US" sz="1400" dirty="0">
                <a:solidFill>
                  <a:srgbClr val="000000"/>
                </a:solidFill>
              </a:rPr>
              <a:t>60%- Cohort Graduation rate </a:t>
            </a:r>
          </a:p>
          <a:p>
            <a:pPr marL="285750" indent="-173038">
              <a:buFont typeface="Arial" charset="0"/>
              <a:buChar char="•"/>
            </a:pPr>
            <a:r>
              <a:rPr lang="en-US" sz="1400" dirty="0">
                <a:solidFill>
                  <a:srgbClr val="000000"/>
                </a:solidFill>
              </a:rPr>
              <a:t>40%- College and Career Preparation (CCP)</a:t>
            </a:r>
          </a:p>
          <a:p>
            <a:pPr marL="742950" lvl="1" indent="-173038">
              <a:buFont typeface="Arial" charset="0"/>
              <a:buChar char="•"/>
            </a:pPr>
            <a:r>
              <a:rPr lang="en-US" sz="1100" dirty="0">
                <a:solidFill>
                  <a:srgbClr val="000000"/>
                </a:solidFill>
              </a:rPr>
              <a:t>Advanced Placement</a:t>
            </a:r>
          </a:p>
          <a:p>
            <a:pPr marL="742950" lvl="1" indent="-173038">
              <a:buFont typeface="Arial" charset="0"/>
              <a:buChar char="•"/>
            </a:pPr>
            <a:r>
              <a:rPr lang="en-US" sz="1100" dirty="0">
                <a:solidFill>
                  <a:srgbClr val="000000"/>
                </a:solidFill>
              </a:rPr>
              <a:t>Career and Technology Education (CTE) Concentrators </a:t>
            </a:r>
          </a:p>
          <a:p>
            <a:pPr marL="742950" lvl="1" indent="-173038">
              <a:buFont typeface="Arial" charset="0"/>
              <a:buChar char="•"/>
            </a:pPr>
            <a:r>
              <a:rPr lang="en-US" sz="1100" dirty="0">
                <a:solidFill>
                  <a:srgbClr val="000000"/>
                </a:solidFill>
              </a:rPr>
              <a:t>College Enrollment</a:t>
            </a:r>
          </a:p>
          <a:p>
            <a:pPr marL="742950" lvl="1" indent="-173038">
              <a:buFont typeface="Arial" charset="0"/>
              <a:buChar char="•"/>
            </a:pPr>
            <a:endParaRPr lang="en-US" sz="1400" dirty="0">
              <a:solidFill>
                <a:srgbClr val="000000"/>
              </a:solidFill>
            </a:endParaRPr>
          </a:p>
        </p:txBody>
      </p:sp>
      <p:sp>
        <p:nvSpPr>
          <p:cNvPr id="15373" name="Rectangle 68"/>
          <p:cNvSpPr>
            <a:spLocks noChangeArrowheads="1"/>
          </p:cNvSpPr>
          <p:nvPr/>
        </p:nvSpPr>
        <p:spPr bwMode="auto">
          <a:xfrm>
            <a:off x="5295900" y="3048000"/>
            <a:ext cx="3706813" cy="523875"/>
          </a:xfrm>
          <a:prstGeom prst="rect">
            <a:avLst/>
          </a:prstGeom>
          <a:noFill/>
          <a:ln w="9525">
            <a:noFill/>
            <a:miter lim="800000"/>
            <a:headEnd/>
            <a:tailEnd/>
          </a:ln>
        </p:spPr>
        <p:txBody>
          <a:bodyPr>
            <a:spAutoFit/>
          </a:bodyPr>
          <a:lstStyle/>
          <a:p>
            <a:r>
              <a:rPr lang="en-US" sz="1400" dirty="0">
                <a:solidFill>
                  <a:srgbClr val="000000"/>
                </a:solidFill>
              </a:rPr>
              <a:t>Gap between </a:t>
            </a:r>
            <a:r>
              <a:rPr lang="en-US" sz="1400" i="1" dirty="0">
                <a:solidFill>
                  <a:srgbClr val="000000"/>
                </a:solidFill>
              </a:rPr>
              <a:t>lowest </a:t>
            </a:r>
            <a:r>
              <a:rPr lang="en-US" sz="1400" dirty="0">
                <a:solidFill>
                  <a:srgbClr val="000000"/>
                </a:solidFill>
              </a:rPr>
              <a:t>subgroup and </a:t>
            </a:r>
            <a:r>
              <a:rPr lang="en-US" sz="1400" i="1" dirty="0">
                <a:solidFill>
                  <a:srgbClr val="000000"/>
                </a:solidFill>
              </a:rPr>
              <a:t>highest </a:t>
            </a:r>
            <a:r>
              <a:rPr lang="en-US" sz="1400" dirty="0">
                <a:solidFill>
                  <a:srgbClr val="000000"/>
                </a:solidFill>
              </a:rPr>
              <a:t>subgroup within a school:</a:t>
            </a:r>
          </a:p>
        </p:txBody>
      </p:sp>
      <p:sp>
        <p:nvSpPr>
          <p:cNvPr id="13343" name="Rectangle 69"/>
          <p:cNvSpPr>
            <a:spLocks noChangeArrowheads="1"/>
          </p:cNvSpPr>
          <p:nvPr/>
        </p:nvSpPr>
        <p:spPr bwMode="auto">
          <a:xfrm>
            <a:off x="5297488" y="3505200"/>
            <a:ext cx="3729037" cy="1384300"/>
          </a:xfrm>
          <a:prstGeom prst="rect">
            <a:avLst/>
          </a:prstGeom>
          <a:noFill/>
          <a:ln>
            <a:noFill/>
          </a:ln>
          <a:extLst/>
        </p:spPr>
        <p:txBody>
          <a:bodyPr>
            <a:spAutoFit/>
          </a:bodyPr>
          <a:lstStyle/>
          <a:p>
            <a:pPr marL="284163" lvl="1" indent="-171450">
              <a:buFont typeface="Arial" charset="0"/>
              <a:buChar char="•"/>
              <a:defRPr/>
            </a:pPr>
            <a:r>
              <a:rPr lang="en-US" sz="1400" dirty="0">
                <a:solidFill>
                  <a:prstClr val="black"/>
                </a:solidFill>
                <a:ea typeface="ＭＳ Ｐゴシック" charset="0"/>
                <a:cs typeface="ＭＳ Ｐゴシック" charset="0"/>
              </a:rPr>
              <a:t>20%- Mathematics Proficiency (Algebra/</a:t>
            </a:r>
          </a:p>
          <a:p>
            <a:pPr marL="685800" lvl="1">
              <a:defRPr/>
            </a:pPr>
            <a:r>
              <a:rPr lang="en-US" sz="1400" dirty="0">
                <a:solidFill>
                  <a:prstClr val="black"/>
                </a:solidFill>
                <a:ea typeface="ＭＳ Ｐゴシック" charset="0"/>
                <a:cs typeface="ＭＳ Ｐゴシック" charset="0"/>
              </a:rPr>
              <a:t>Data Analysis HSA)</a:t>
            </a:r>
          </a:p>
          <a:p>
            <a:pPr marL="284163" lvl="1" indent="-171450">
              <a:buFont typeface="Arial" charset="0"/>
              <a:buChar char="•"/>
              <a:defRPr/>
            </a:pPr>
            <a:r>
              <a:rPr lang="en-US" sz="1400" dirty="0">
                <a:solidFill>
                  <a:prstClr val="black"/>
                </a:solidFill>
                <a:ea typeface="ＭＳ Ｐゴシック" charset="0"/>
                <a:cs typeface="ＭＳ Ｐゴシック" charset="0"/>
              </a:rPr>
              <a:t>20%- English Proficiency (English HSA)</a:t>
            </a:r>
          </a:p>
          <a:p>
            <a:pPr marL="284163" lvl="1" indent="-171450">
              <a:buFont typeface="Arial" charset="0"/>
              <a:buChar char="•"/>
              <a:defRPr/>
            </a:pPr>
            <a:r>
              <a:rPr lang="en-US" sz="1400" dirty="0">
                <a:solidFill>
                  <a:prstClr val="black"/>
                </a:solidFill>
                <a:ea typeface="ＭＳ Ｐゴシック" charset="0"/>
                <a:cs typeface="ＭＳ Ｐゴシック" charset="0"/>
              </a:rPr>
              <a:t>20%- Science Proficiency (Biology HSA)</a:t>
            </a:r>
          </a:p>
          <a:p>
            <a:pPr marL="284163" lvl="1" indent="-171450">
              <a:buFont typeface="Arial" charset="0"/>
              <a:buChar char="•"/>
              <a:defRPr/>
            </a:pPr>
            <a:r>
              <a:rPr lang="en-US" sz="1400" dirty="0">
                <a:solidFill>
                  <a:prstClr val="black"/>
                </a:solidFill>
                <a:ea typeface="ＭＳ Ｐゴシック" charset="0"/>
                <a:cs typeface="ＭＳ Ｐゴシック" charset="0"/>
              </a:rPr>
              <a:t>20%- Cohort Graduation Rate</a:t>
            </a:r>
          </a:p>
          <a:p>
            <a:pPr marL="284163" lvl="1" indent="-171450">
              <a:buFont typeface="Arial" charset="0"/>
              <a:buChar char="•"/>
              <a:defRPr/>
            </a:pPr>
            <a:r>
              <a:rPr lang="en-US" sz="1400" dirty="0">
                <a:solidFill>
                  <a:prstClr val="black"/>
                </a:solidFill>
                <a:ea typeface="ＭＳ Ｐゴシック" charset="0"/>
                <a:cs typeface="ＭＳ Ｐゴシック" charset="0"/>
              </a:rPr>
              <a:t>20%- Cohort Dropout Rate</a:t>
            </a:r>
          </a:p>
        </p:txBody>
      </p:sp>
      <p:pic>
        <p:nvPicPr>
          <p:cNvPr id="15375" name="Picture 64" descr="ESEAWaiverApp_SchoolPerformanceIndex8.png"/>
          <p:cNvPicPr>
            <a:picLocks noChangeAspect="1"/>
          </p:cNvPicPr>
          <p:nvPr/>
        </p:nvPicPr>
        <p:blipFill>
          <a:blip r:embed="rId3" cstate="print"/>
          <a:srcRect/>
          <a:stretch>
            <a:fillRect/>
          </a:stretch>
        </p:blipFill>
        <p:spPr bwMode="auto">
          <a:xfrm>
            <a:off x="803275" y="2662238"/>
            <a:ext cx="3751263" cy="280987"/>
          </a:xfrm>
          <a:prstGeom prst="rect">
            <a:avLst/>
          </a:prstGeom>
          <a:noFill/>
          <a:ln w="9525">
            <a:noFill/>
            <a:miter lim="800000"/>
            <a:headEnd/>
            <a:tailEnd/>
          </a:ln>
        </p:spPr>
      </p:pic>
      <p:sp>
        <p:nvSpPr>
          <p:cNvPr id="15376" name="Rectangle 51"/>
          <p:cNvSpPr>
            <a:spLocks noChangeArrowheads="1"/>
          </p:cNvSpPr>
          <p:nvPr/>
        </p:nvSpPr>
        <p:spPr bwMode="auto">
          <a:xfrm>
            <a:off x="823913" y="2636838"/>
            <a:ext cx="2078037" cy="307975"/>
          </a:xfrm>
          <a:prstGeom prst="rect">
            <a:avLst/>
          </a:prstGeom>
          <a:noFill/>
          <a:ln w="9525">
            <a:noFill/>
            <a:miter lim="800000"/>
            <a:headEnd/>
            <a:tailEnd/>
          </a:ln>
        </p:spPr>
        <p:txBody>
          <a:bodyPr>
            <a:spAutoFit/>
          </a:bodyPr>
          <a:lstStyle/>
          <a:p>
            <a:r>
              <a:rPr lang="en-US" sz="1400" b="1" dirty="0">
                <a:solidFill>
                  <a:srgbClr val="000000"/>
                </a:solidFill>
              </a:rPr>
              <a:t>Gap*</a:t>
            </a:r>
          </a:p>
        </p:txBody>
      </p:sp>
      <p:sp>
        <p:nvSpPr>
          <p:cNvPr id="15377" name="Rectangle 54"/>
          <p:cNvSpPr>
            <a:spLocks noChangeArrowheads="1"/>
          </p:cNvSpPr>
          <p:nvPr/>
        </p:nvSpPr>
        <p:spPr bwMode="auto">
          <a:xfrm>
            <a:off x="3140075" y="2662238"/>
            <a:ext cx="1343025" cy="293687"/>
          </a:xfrm>
          <a:prstGeom prst="rect">
            <a:avLst/>
          </a:prstGeom>
          <a:noFill/>
          <a:ln w="9525">
            <a:noFill/>
            <a:miter lim="800000"/>
            <a:headEnd/>
            <a:tailEnd/>
          </a:ln>
        </p:spPr>
        <p:txBody>
          <a:bodyPr lIns="0" tIns="0" rIns="0">
            <a:spAutoFit/>
          </a:bodyPr>
          <a:lstStyle/>
          <a:p>
            <a:pPr algn="r"/>
            <a:r>
              <a:rPr lang="en-US" sz="1600" dirty="0">
                <a:solidFill>
                  <a:srgbClr val="FFFFFF"/>
                </a:solidFill>
              </a:rPr>
              <a:t>40%</a:t>
            </a:r>
          </a:p>
        </p:txBody>
      </p:sp>
      <p:pic>
        <p:nvPicPr>
          <p:cNvPr id="15378" name="Picture 10"/>
          <p:cNvPicPr>
            <a:picLocks noChangeAspect="1"/>
          </p:cNvPicPr>
          <p:nvPr/>
        </p:nvPicPr>
        <p:blipFill>
          <a:blip r:embed="rId5" cstate="print"/>
          <a:srcRect/>
          <a:stretch>
            <a:fillRect/>
          </a:stretch>
        </p:blipFill>
        <p:spPr bwMode="auto">
          <a:xfrm>
            <a:off x="774700" y="1338263"/>
            <a:ext cx="3625850" cy="279400"/>
          </a:xfrm>
          <a:prstGeom prst="rect">
            <a:avLst/>
          </a:prstGeom>
          <a:noFill/>
          <a:ln w="9525">
            <a:noFill/>
            <a:miter lim="800000"/>
            <a:headEnd/>
            <a:tailEnd/>
          </a:ln>
        </p:spPr>
      </p:pic>
      <p:pic>
        <p:nvPicPr>
          <p:cNvPr id="15379" name="Picture 12"/>
          <p:cNvPicPr>
            <a:picLocks noChangeAspect="1"/>
          </p:cNvPicPr>
          <p:nvPr/>
        </p:nvPicPr>
        <p:blipFill>
          <a:blip r:embed="rId6" cstate="print"/>
          <a:srcRect/>
          <a:stretch>
            <a:fillRect/>
          </a:stretch>
        </p:blipFill>
        <p:spPr bwMode="auto">
          <a:xfrm>
            <a:off x="842963" y="4945063"/>
            <a:ext cx="3627437" cy="279400"/>
          </a:xfrm>
          <a:prstGeom prst="rect">
            <a:avLst/>
          </a:prstGeom>
          <a:noFill/>
          <a:ln w="9525">
            <a:noFill/>
            <a:miter lim="800000"/>
            <a:headEnd/>
            <a:tailEnd/>
          </a:ln>
        </p:spPr>
      </p:pic>
      <p:sp>
        <p:nvSpPr>
          <p:cNvPr id="15380" name="Rectangle 17"/>
          <p:cNvSpPr>
            <a:spLocks noChangeArrowheads="1"/>
          </p:cNvSpPr>
          <p:nvPr/>
        </p:nvSpPr>
        <p:spPr bwMode="auto">
          <a:xfrm>
            <a:off x="796925" y="1624013"/>
            <a:ext cx="3560763" cy="739775"/>
          </a:xfrm>
          <a:prstGeom prst="rect">
            <a:avLst/>
          </a:prstGeom>
          <a:noFill/>
          <a:ln w="9525">
            <a:noFill/>
            <a:miter lim="800000"/>
            <a:headEnd/>
            <a:tailEnd/>
          </a:ln>
        </p:spPr>
        <p:txBody>
          <a:bodyPr>
            <a:spAutoFit/>
          </a:bodyPr>
          <a:lstStyle/>
          <a:p>
            <a:pPr marL="285750" indent="-173038">
              <a:buFont typeface="Arial" charset="0"/>
              <a:buChar char="•"/>
            </a:pPr>
            <a:r>
              <a:rPr lang="en-US" sz="1400" dirty="0">
                <a:solidFill>
                  <a:srgbClr val="000000"/>
                </a:solidFill>
              </a:rPr>
              <a:t>33.3%- Mathematics Proficiency (MSA)</a:t>
            </a:r>
          </a:p>
          <a:p>
            <a:pPr marL="285750" indent="-173038">
              <a:buFont typeface="Arial" charset="0"/>
              <a:buChar char="•"/>
            </a:pPr>
            <a:r>
              <a:rPr lang="en-US" sz="1400" dirty="0">
                <a:solidFill>
                  <a:srgbClr val="000000"/>
                </a:solidFill>
              </a:rPr>
              <a:t>33.3%- Reading Proficiency (MSA)</a:t>
            </a:r>
          </a:p>
          <a:p>
            <a:pPr marL="285750" indent="-173038">
              <a:buFont typeface="Arial" charset="0"/>
              <a:buChar char="•"/>
            </a:pPr>
            <a:r>
              <a:rPr lang="en-US" sz="1400" dirty="0">
                <a:solidFill>
                  <a:srgbClr val="000000"/>
                </a:solidFill>
              </a:rPr>
              <a:t>33.3%- Science Proficiency (MSA)</a:t>
            </a:r>
          </a:p>
        </p:txBody>
      </p:sp>
      <p:sp>
        <p:nvSpPr>
          <p:cNvPr id="15381" name="Rectangle 18"/>
          <p:cNvSpPr>
            <a:spLocks noChangeArrowheads="1"/>
          </p:cNvSpPr>
          <p:nvPr/>
        </p:nvSpPr>
        <p:spPr bwMode="auto">
          <a:xfrm>
            <a:off x="838200" y="5638800"/>
            <a:ext cx="3630613" cy="523875"/>
          </a:xfrm>
          <a:prstGeom prst="rect">
            <a:avLst/>
          </a:prstGeom>
          <a:noFill/>
          <a:ln w="9525">
            <a:noFill/>
            <a:miter lim="800000"/>
            <a:headEnd/>
            <a:tailEnd/>
          </a:ln>
        </p:spPr>
        <p:txBody>
          <a:bodyPr>
            <a:spAutoFit/>
          </a:bodyPr>
          <a:lstStyle/>
          <a:p>
            <a:pPr marL="285750" indent="-173038">
              <a:buFont typeface="Arial" charset="0"/>
              <a:buChar char="•"/>
            </a:pPr>
            <a:r>
              <a:rPr lang="en-US" sz="1400" dirty="0">
                <a:solidFill>
                  <a:srgbClr val="000000"/>
                </a:solidFill>
              </a:rPr>
              <a:t>50%- Mathematics Proficiency (MSA)</a:t>
            </a:r>
          </a:p>
          <a:p>
            <a:pPr marL="285750" indent="-173038">
              <a:buFont typeface="Arial" charset="0"/>
              <a:buChar char="•"/>
            </a:pPr>
            <a:r>
              <a:rPr lang="en-US" sz="1400" dirty="0">
                <a:solidFill>
                  <a:srgbClr val="000000"/>
                </a:solidFill>
              </a:rPr>
              <a:t>50%- Reading Proficiency (MSA)</a:t>
            </a:r>
          </a:p>
        </p:txBody>
      </p:sp>
      <p:sp>
        <p:nvSpPr>
          <p:cNvPr id="15382" name="Rectangle 19"/>
          <p:cNvSpPr>
            <a:spLocks noChangeArrowheads="1"/>
          </p:cNvSpPr>
          <p:nvPr/>
        </p:nvSpPr>
        <p:spPr bwMode="auto">
          <a:xfrm>
            <a:off x="787400" y="2949575"/>
            <a:ext cx="3706813" cy="522288"/>
          </a:xfrm>
          <a:prstGeom prst="rect">
            <a:avLst/>
          </a:prstGeom>
          <a:noFill/>
          <a:ln w="9525">
            <a:noFill/>
            <a:miter lim="800000"/>
            <a:headEnd/>
            <a:tailEnd/>
          </a:ln>
        </p:spPr>
        <p:txBody>
          <a:bodyPr>
            <a:spAutoFit/>
          </a:bodyPr>
          <a:lstStyle/>
          <a:p>
            <a:r>
              <a:rPr lang="en-US" sz="1400" dirty="0">
                <a:solidFill>
                  <a:srgbClr val="000000"/>
                </a:solidFill>
              </a:rPr>
              <a:t>Gap between </a:t>
            </a:r>
            <a:r>
              <a:rPr lang="en-US" sz="1400" i="1" dirty="0">
                <a:solidFill>
                  <a:srgbClr val="000000"/>
                </a:solidFill>
              </a:rPr>
              <a:t>lowest </a:t>
            </a:r>
            <a:r>
              <a:rPr lang="en-US" sz="1400" dirty="0">
                <a:solidFill>
                  <a:srgbClr val="000000"/>
                </a:solidFill>
              </a:rPr>
              <a:t>subgroup and </a:t>
            </a:r>
            <a:r>
              <a:rPr lang="en-US" sz="1400" i="1" dirty="0">
                <a:solidFill>
                  <a:srgbClr val="000000"/>
                </a:solidFill>
              </a:rPr>
              <a:t>highest </a:t>
            </a:r>
            <a:r>
              <a:rPr lang="en-US" sz="1400" dirty="0">
                <a:solidFill>
                  <a:srgbClr val="000000"/>
                </a:solidFill>
              </a:rPr>
              <a:t>subgroup within a school:</a:t>
            </a:r>
          </a:p>
        </p:txBody>
      </p:sp>
      <p:sp>
        <p:nvSpPr>
          <p:cNvPr id="15383" name="Rectangle 20"/>
          <p:cNvSpPr>
            <a:spLocks noChangeArrowheads="1"/>
          </p:cNvSpPr>
          <p:nvPr/>
        </p:nvSpPr>
        <p:spPr bwMode="auto">
          <a:xfrm>
            <a:off x="1139825" y="1320800"/>
            <a:ext cx="1679575" cy="306388"/>
          </a:xfrm>
          <a:prstGeom prst="rect">
            <a:avLst/>
          </a:prstGeom>
          <a:noFill/>
          <a:ln w="9525">
            <a:noFill/>
            <a:miter lim="800000"/>
            <a:headEnd/>
            <a:tailEnd/>
          </a:ln>
        </p:spPr>
        <p:txBody>
          <a:bodyPr>
            <a:spAutoFit/>
          </a:bodyPr>
          <a:lstStyle/>
          <a:p>
            <a:r>
              <a:rPr lang="en-US" sz="1400" b="1" dirty="0">
                <a:solidFill>
                  <a:srgbClr val="000000"/>
                </a:solidFill>
              </a:rPr>
              <a:t>Achievement*</a:t>
            </a:r>
            <a:endParaRPr lang="en-US" sz="1400" dirty="0">
              <a:solidFill>
                <a:srgbClr val="000000"/>
              </a:solidFill>
            </a:endParaRPr>
          </a:p>
        </p:txBody>
      </p:sp>
      <p:sp>
        <p:nvSpPr>
          <p:cNvPr id="15384" name="Rectangle 21"/>
          <p:cNvSpPr>
            <a:spLocks noChangeArrowheads="1"/>
          </p:cNvSpPr>
          <p:nvPr/>
        </p:nvSpPr>
        <p:spPr bwMode="auto">
          <a:xfrm>
            <a:off x="3014663" y="1336675"/>
            <a:ext cx="1341437" cy="292100"/>
          </a:xfrm>
          <a:prstGeom prst="rect">
            <a:avLst/>
          </a:prstGeom>
          <a:noFill/>
          <a:ln w="9525">
            <a:noFill/>
            <a:miter lim="800000"/>
            <a:headEnd/>
            <a:tailEnd/>
          </a:ln>
        </p:spPr>
        <p:txBody>
          <a:bodyPr lIns="0" tIns="0" rIns="0">
            <a:spAutoFit/>
          </a:bodyPr>
          <a:lstStyle/>
          <a:p>
            <a:pPr algn="r"/>
            <a:r>
              <a:rPr lang="en-US" sz="1600" dirty="0">
                <a:solidFill>
                  <a:srgbClr val="FFFFFF"/>
                </a:solidFill>
              </a:rPr>
              <a:t>30%</a:t>
            </a:r>
          </a:p>
        </p:txBody>
      </p:sp>
      <p:sp>
        <p:nvSpPr>
          <p:cNvPr id="15385" name="Rectangle 25"/>
          <p:cNvSpPr>
            <a:spLocks noChangeArrowheads="1"/>
          </p:cNvSpPr>
          <p:nvPr/>
        </p:nvSpPr>
        <p:spPr bwMode="auto">
          <a:xfrm>
            <a:off x="815975" y="4922838"/>
            <a:ext cx="1989138" cy="307975"/>
          </a:xfrm>
          <a:prstGeom prst="rect">
            <a:avLst/>
          </a:prstGeom>
          <a:noFill/>
          <a:ln w="9525">
            <a:noFill/>
            <a:miter lim="800000"/>
            <a:headEnd/>
            <a:tailEnd/>
          </a:ln>
        </p:spPr>
        <p:txBody>
          <a:bodyPr>
            <a:spAutoFit/>
          </a:bodyPr>
          <a:lstStyle/>
          <a:p>
            <a:r>
              <a:rPr lang="en-US" sz="1400" b="1" dirty="0">
                <a:solidFill>
                  <a:srgbClr val="000000"/>
                </a:solidFill>
              </a:rPr>
              <a:t>Growth</a:t>
            </a:r>
            <a:r>
              <a:rPr lang="en-US" sz="1400" dirty="0">
                <a:solidFill>
                  <a:srgbClr val="000000"/>
                </a:solidFill>
              </a:rPr>
              <a:t>*</a:t>
            </a:r>
          </a:p>
        </p:txBody>
      </p:sp>
      <p:sp>
        <p:nvSpPr>
          <p:cNvPr id="15386" name="Rectangle 29"/>
          <p:cNvSpPr>
            <a:spLocks noChangeArrowheads="1"/>
          </p:cNvSpPr>
          <p:nvPr/>
        </p:nvSpPr>
        <p:spPr bwMode="auto">
          <a:xfrm>
            <a:off x="3076575" y="4943475"/>
            <a:ext cx="1343025" cy="292100"/>
          </a:xfrm>
          <a:prstGeom prst="rect">
            <a:avLst/>
          </a:prstGeom>
          <a:noFill/>
          <a:ln w="9525">
            <a:noFill/>
            <a:miter lim="800000"/>
            <a:headEnd/>
            <a:tailEnd/>
          </a:ln>
        </p:spPr>
        <p:txBody>
          <a:bodyPr lIns="0" tIns="0" rIns="0">
            <a:spAutoFit/>
          </a:bodyPr>
          <a:lstStyle/>
          <a:p>
            <a:pPr algn="r"/>
            <a:r>
              <a:rPr lang="en-US" sz="1600" dirty="0">
                <a:solidFill>
                  <a:srgbClr val="FFFFFF"/>
                </a:solidFill>
              </a:rPr>
              <a:t>30%</a:t>
            </a:r>
          </a:p>
        </p:txBody>
      </p:sp>
      <p:sp>
        <p:nvSpPr>
          <p:cNvPr id="15387" name="Rectangle 30"/>
          <p:cNvSpPr>
            <a:spLocks noChangeArrowheads="1"/>
          </p:cNvSpPr>
          <p:nvPr/>
        </p:nvSpPr>
        <p:spPr bwMode="auto">
          <a:xfrm>
            <a:off x="803275" y="3424238"/>
            <a:ext cx="3751263" cy="738187"/>
          </a:xfrm>
          <a:prstGeom prst="rect">
            <a:avLst/>
          </a:prstGeom>
          <a:noFill/>
          <a:ln w="9525">
            <a:noFill/>
            <a:miter lim="800000"/>
            <a:headEnd/>
            <a:tailEnd/>
          </a:ln>
        </p:spPr>
        <p:txBody>
          <a:bodyPr>
            <a:spAutoFit/>
          </a:bodyPr>
          <a:lstStyle/>
          <a:p>
            <a:pPr marL="285750" lvl="1" indent="-173038">
              <a:buFont typeface="Arial" charset="0"/>
              <a:buChar char="•"/>
            </a:pPr>
            <a:r>
              <a:rPr lang="en-US" sz="1400" dirty="0">
                <a:solidFill>
                  <a:srgbClr val="000000"/>
                </a:solidFill>
              </a:rPr>
              <a:t>33.3%- Mathematics Proficiency (MSA)</a:t>
            </a:r>
          </a:p>
          <a:p>
            <a:pPr marL="285750" lvl="1" indent="-173038">
              <a:buFont typeface="Arial" charset="0"/>
              <a:buChar char="•"/>
            </a:pPr>
            <a:r>
              <a:rPr lang="en-US" sz="1400" dirty="0">
                <a:solidFill>
                  <a:srgbClr val="000000"/>
                </a:solidFill>
              </a:rPr>
              <a:t>33.3%- Reading Proficiency (MSA)</a:t>
            </a:r>
          </a:p>
          <a:p>
            <a:pPr marL="285750" lvl="1" indent="-173038">
              <a:buFont typeface="Arial" charset="0"/>
              <a:buChar char="•"/>
            </a:pPr>
            <a:r>
              <a:rPr lang="en-US" sz="1400" dirty="0">
                <a:solidFill>
                  <a:srgbClr val="000000"/>
                </a:solidFill>
              </a:rPr>
              <a:t>33.3%- Science Proficiency (MSA)</a:t>
            </a:r>
          </a:p>
        </p:txBody>
      </p:sp>
      <p:sp>
        <p:nvSpPr>
          <p:cNvPr id="15388" name="Rectangle 36"/>
          <p:cNvSpPr>
            <a:spLocks noChangeArrowheads="1"/>
          </p:cNvSpPr>
          <p:nvPr/>
        </p:nvSpPr>
        <p:spPr bwMode="auto">
          <a:xfrm>
            <a:off x="823913" y="5230813"/>
            <a:ext cx="3636962" cy="307975"/>
          </a:xfrm>
          <a:prstGeom prst="rect">
            <a:avLst/>
          </a:prstGeom>
          <a:noFill/>
          <a:ln w="9525">
            <a:noFill/>
            <a:miter lim="800000"/>
            <a:headEnd/>
            <a:tailEnd/>
          </a:ln>
        </p:spPr>
        <p:txBody>
          <a:bodyPr>
            <a:spAutoFit/>
          </a:bodyPr>
          <a:lstStyle/>
          <a:p>
            <a:r>
              <a:rPr lang="en-US" sz="1400" dirty="0">
                <a:solidFill>
                  <a:srgbClr val="000000"/>
                </a:solidFill>
              </a:rPr>
              <a:t>Percent of students making one year’s growth:</a:t>
            </a:r>
          </a:p>
        </p:txBody>
      </p:sp>
      <p:cxnSp>
        <p:nvCxnSpPr>
          <p:cNvPr id="58" name="Straight Connector 57"/>
          <p:cNvCxnSpPr/>
          <p:nvPr/>
        </p:nvCxnSpPr>
        <p:spPr>
          <a:xfrm>
            <a:off x="5256213" y="868363"/>
            <a:ext cx="46037" cy="5106987"/>
          </a:xfrm>
          <a:prstGeom prst="line">
            <a:avLst/>
          </a:prstGeom>
        </p:spPr>
        <p:style>
          <a:lnRef idx="2">
            <a:schemeClr val="dk1"/>
          </a:lnRef>
          <a:fillRef idx="0">
            <a:schemeClr val="dk1"/>
          </a:fillRef>
          <a:effectRef idx="1">
            <a:schemeClr val="dk1"/>
          </a:effectRef>
          <a:fontRef idx="minor">
            <a:schemeClr val="tx1"/>
          </a:fontRef>
        </p:style>
      </p:cxnSp>
      <p:sp>
        <p:nvSpPr>
          <p:cNvPr id="15390" name="Rectangle 73"/>
          <p:cNvSpPr>
            <a:spLocks noChangeArrowheads="1"/>
          </p:cNvSpPr>
          <p:nvPr/>
        </p:nvSpPr>
        <p:spPr bwMode="auto">
          <a:xfrm>
            <a:off x="149225" y="6477000"/>
            <a:ext cx="8820150" cy="231775"/>
          </a:xfrm>
          <a:prstGeom prst="rect">
            <a:avLst/>
          </a:prstGeom>
          <a:noFill/>
          <a:ln w="9525">
            <a:noFill/>
            <a:miter lim="800000"/>
            <a:headEnd/>
            <a:tailEnd/>
          </a:ln>
        </p:spPr>
        <p:txBody>
          <a:bodyPr/>
          <a:lstStyle/>
          <a:p>
            <a:r>
              <a:rPr lang="en-US" sz="1000" dirty="0">
                <a:solidFill>
                  <a:srgbClr val="000000"/>
                </a:solidFill>
              </a:rPr>
              <a:t>*ALT-MSA is included in the index component</a:t>
            </a:r>
          </a:p>
        </p:txBody>
      </p:sp>
      <p:sp>
        <p:nvSpPr>
          <p:cNvPr id="50" name="Rectangle 49"/>
          <p:cNvSpPr/>
          <p:nvPr/>
        </p:nvSpPr>
        <p:spPr>
          <a:xfrm>
            <a:off x="1846263" y="239713"/>
            <a:ext cx="5749925" cy="4524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tIns="0" bIns="0" anchor="ctr"/>
          <a:lstStyle/>
          <a:p>
            <a:pPr algn="ctr">
              <a:defRPr/>
            </a:pPr>
            <a:r>
              <a:rPr lang="en-US" dirty="0">
                <a:solidFill>
                  <a:prstClr val="white"/>
                </a:solidFill>
              </a:rPr>
              <a:t>Maryland School </a:t>
            </a:r>
            <a:r>
              <a:rPr lang="en-US" dirty="0" smtClean="0">
                <a:solidFill>
                  <a:prstClr val="white"/>
                </a:solidFill>
              </a:rPr>
              <a:t>Progress </a:t>
            </a:r>
            <a:r>
              <a:rPr lang="en-US" dirty="0">
                <a:solidFill>
                  <a:prstClr val="white"/>
                </a:solidFill>
              </a:rPr>
              <a:t>Index</a:t>
            </a:r>
          </a:p>
        </p:txBody>
      </p:sp>
      <p:sp>
        <p:nvSpPr>
          <p:cNvPr id="51" name="Rectangle 50"/>
          <p:cNvSpPr/>
          <p:nvPr/>
        </p:nvSpPr>
        <p:spPr>
          <a:xfrm>
            <a:off x="5256213" y="868363"/>
            <a:ext cx="3711575" cy="280987"/>
          </a:xfrm>
          <a:prstGeom prst="rect">
            <a:avLst/>
          </a:prstGeom>
          <a:solidFill>
            <a:srgbClr val="000000"/>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tIns="0" bIns="0" anchor="ctr"/>
          <a:lstStyle/>
          <a:p>
            <a:pPr algn="ctr">
              <a:defRPr/>
            </a:pPr>
            <a:r>
              <a:rPr lang="en-US" sz="1400" dirty="0">
                <a:solidFill>
                  <a:prstClr val="white"/>
                </a:solidFill>
              </a:rPr>
              <a:t>Grades 9-12</a:t>
            </a:r>
          </a:p>
        </p:txBody>
      </p:sp>
      <p:sp>
        <p:nvSpPr>
          <p:cNvPr id="39" name="Rectangle 38"/>
          <p:cNvSpPr/>
          <p:nvPr/>
        </p:nvSpPr>
        <p:spPr>
          <a:xfrm>
            <a:off x="769938" y="868363"/>
            <a:ext cx="3690937" cy="280987"/>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tIns="0" bIns="0" anchor="ctr"/>
          <a:lstStyle/>
          <a:p>
            <a:pPr algn="ctr">
              <a:defRPr/>
            </a:pPr>
            <a:r>
              <a:rPr lang="en-US" sz="1400" dirty="0">
                <a:solidFill>
                  <a:prstClr val="white"/>
                </a:solidFill>
              </a:rPr>
              <a:t>Grades PreK-8</a:t>
            </a:r>
          </a:p>
        </p:txBody>
      </p:sp>
      <p:cxnSp>
        <p:nvCxnSpPr>
          <p:cNvPr id="60" name="Straight Connector 59"/>
          <p:cNvCxnSpPr/>
          <p:nvPr/>
        </p:nvCxnSpPr>
        <p:spPr>
          <a:xfrm>
            <a:off x="773113" y="868363"/>
            <a:ext cx="69850" cy="5106987"/>
          </a:xfrm>
          <a:prstGeom prst="line">
            <a:avLst/>
          </a:prstGeom>
        </p:spPr>
        <p:style>
          <a:lnRef idx="2">
            <a:schemeClr val="dk1"/>
          </a:lnRef>
          <a:fillRef idx="0">
            <a:schemeClr val="dk1"/>
          </a:fillRef>
          <a:effectRef idx="1">
            <a:schemeClr val="dk1"/>
          </a:effectRef>
          <a:fontRef idx="minor">
            <a:schemeClr val="tx1"/>
          </a:fontRef>
        </p:style>
      </p:cxnSp>
      <p:sp>
        <p:nvSpPr>
          <p:cNvPr id="75" name="Right Arrow Callout 74"/>
          <p:cNvSpPr/>
          <p:nvPr/>
        </p:nvSpPr>
        <p:spPr>
          <a:xfrm>
            <a:off x="73025" y="1200150"/>
            <a:ext cx="1074738" cy="554038"/>
          </a:xfrm>
          <a:prstGeom prst="rightArrowCallout">
            <a:avLst/>
          </a:prstGeom>
          <a:solidFill>
            <a:schemeClr val="tx1">
              <a:lumMod val="75000"/>
              <a:lumOff val="2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50"/>
              </a:lnSpc>
              <a:defRPr/>
            </a:pPr>
            <a:r>
              <a:rPr lang="en-US" sz="950" b="1" dirty="0">
                <a:solidFill>
                  <a:prstClr val="white"/>
                </a:solidFill>
              </a:rPr>
              <a:t>Meeting Performance Targets </a:t>
            </a:r>
          </a:p>
          <a:p>
            <a:pPr algn="ctr">
              <a:lnSpc>
                <a:spcPts val="1050"/>
              </a:lnSpc>
              <a:defRPr/>
            </a:pPr>
            <a:r>
              <a:rPr lang="en-US" sz="950" b="1" dirty="0">
                <a:solidFill>
                  <a:prstClr val="white"/>
                </a:solidFill>
              </a:rPr>
              <a:t>(AMO)</a:t>
            </a:r>
          </a:p>
        </p:txBody>
      </p:sp>
      <p:sp>
        <p:nvSpPr>
          <p:cNvPr id="79" name="Right Arrow Callout 78"/>
          <p:cNvSpPr/>
          <p:nvPr/>
        </p:nvSpPr>
        <p:spPr>
          <a:xfrm>
            <a:off x="4559300" y="1177925"/>
            <a:ext cx="1076325" cy="581025"/>
          </a:xfrm>
          <a:prstGeom prst="rightArrowCallout">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50"/>
              </a:lnSpc>
              <a:defRPr/>
            </a:pPr>
            <a:r>
              <a:rPr lang="en-US" sz="950" b="1" dirty="0">
                <a:solidFill>
                  <a:srgbClr val="FFFFFF"/>
                </a:solidFill>
              </a:rPr>
              <a:t>Meeting Performance Targets </a:t>
            </a:r>
          </a:p>
          <a:p>
            <a:pPr algn="ctr">
              <a:lnSpc>
                <a:spcPts val="1050"/>
              </a:lnSpc>
              <a:defRPr/>
            </a:pPr>
            <a:r>
              <a:rPr lang="en-US" sz="950" b="1" dirty="0">
                <a:solidFill>
                  <a:srgbClr val="FFFFFF"/>
                </a:solidFill>
              </a:rPr>
              <a:t>(AMO)</a:t>
            </a:r>
          </a:p>
        </p:txBody>
      </p:sp>
      <p:sp>
        <p:nvSpPr>
          <p:cNvPr id="15397" name="TextBox 36"/>
          <p:cNvSpPr txBox="1">
            <a:spLocks noChangeArrowheads="1"/>
          </p:cNvSpPr>
          <p:nvPr/>
        </p:nvSpPr>
        <p:spPr bwMode="auto">
          <a:xfrm>
            <a:off x="3886200" y="2819400"/>
            <a:ext cx="2133600" cy="369888"/>
          </a:xfrm>
          <a:prstGeom prst="rect">
            <a:avLst/>
          </a:prstGeom>
          <a:noFill/>
          <a:ln w="9525">
            <a:noFill/>
            <a:miter lim="800000"/>
            <a:headEnd/>
            <a:tailEnd/>
          </a:ln>
        </p:spPr>
        <p:txBody>
          <a:bodyPr>
            <a:spAutoFit/>
          </a:bodyPr>
          <a:lstStyle/>
          <a:p>
            <a:endParaRPr lang="en-US" dirty="0"/>
          </a:p>
        </p:txBody>
      </p:sp>
      <p:pic>
        <p:nvPicPr>
          <p:cNvPr id="15398" name="Picture 39"/>
          <p:cNvPicPr>
            <a:picLocks noChangeAspect="1" noChangeArrowheads="1"/>
          </p:cNvPicPr>
          <p:nvPr/>
        </p:nvPicPr>
        <p:blipFill>
          <a:blip r:embed="rId7" cstate="print"/>
          <a:srcRect/>
          <a:stretch>
            <a:fillRect/>
          </a:stretch>
        </p:blipFill>
        <p:spPr bwMode="auto">
          <a:xfrm>
            <a:off x="3124200" y="3048000"/>
            <a:ext cx="2590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b="1" dirty="0" smtClean="0"/>
              <a:t>Translating SPI into Evaluation Percentage</a:t>
            </a:r>
          </a:p>
        </p:txBody>
      </p:sp>
      <p:sp>
        <p:nvSpPr>
          <p:cNvPr id="16387" name="Content Placeholder 2"/>
          <p:cNvSpPr>
            <a:spLocks noGrp="1"/>
          </p:cNvSpPr>
          <p:nvPr>
            <p:ph idx="1"/>
          </p:nvPr>
        </p:nvSpPr>
        <p:spPr/>
        <p:txBody>
          <a:bodyPr/>
          <a:lstStyle/>
          <a:p>
            <a:pPr algn="ctr">
              <a:buFont typeface="Arial" charset="0"/>
              <a:buNone/>
            </a:pPr>
            <a:r>
              <a:rPr lang="en-US" sz="2800" dirty="0" smtClean="0"/>
              <a:t>The Strand identification is translated into the</a:t>
            </a:r>
          </a:p>
          <a:p>
            <a:pPr algn="ctr">
              <a:buFont typeface="Arial" charset="0"/>
              <a:buNone/>
            </a:pPr>
            <a:r>
              <a:rPr lang="en-US" sz="2800" dirty="0" smtClean="0"/>
              <a:t>proportional  percentage points for evaluation</a:t>
            </a:r>
            <a:endParaRPr lang="en-US" dirty="0" smtClean="0"/>
          </a:p>
          <a:p>
            <a:pPr>
              <a:buFont typeface="Arial" charset="0"/>
              <a:buNone/>
            </a:pPr>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1524000" y="2971800"/>
          <a:ext cx="6096000" cy="31089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800" b="1" dirty="0" smtClean="0"/>
                        <a:t>Strand</a:t>
                      </a:r>
                      <a:endParaRPr lang="en-US" sz="2800" b="1" dirty="0"/>
                    </a:p>
                  </a:txBody>
                  <a:tcPr/>
                </a:tc>
                <a:tc>
                  <a:txBody>
                    <a:bodyPr/>
                    <a:lstStyle/>
                    <a:p>
                      <a:pPr algn="ctr"/>
                      <a:r>
                        <a:rPr lang="en-US" sz="2800" b="1" dirty="0" smtClean="0"/>
                        <a:t>% Points</a:t>
                      </a:r>
                      <a:endParaRPr lang="en-US" sz="2800" b="1" dirty="0"/>
                    </a:p>
                  </a:txBody>
                  <a:tcPr/>
                </a:tc>
              </a:tr>
              <a:tr h="370840">
                <a:tc>
                  <a:txBody>
                    <a:bodyPr/>
                    <a:lstStyle/>
                    <a:p>
                      <a:pPr algn="ctr"/>
                      <a:r>
                        <a:rPr lang="en-US" sz="2800" b="1" dirty="0" smtClean="0"/>
                        <a:t>1</a:t>
                      </a:r>
                      <a:endParaRPr lang="en-US" sz="2800" b="1" dirty="0"/>
                    </a:p>
                  </a:txBody>
                  <a:tcPr/>
                </a:tc>
                <a:tc>
                  <a:txBody>
                    <a:bodyPr/>
                    <a:lstStyle/>
                    <a:p>
                      <a:pPr algn="ctr"/>
                      <a:r>
                        <a:rPr lang="en-US" sz="2800" b="1" dirty="0" smtClean="0"/>
                        <a:t>10</a:t>
                      </a:r>
                      <a:endParaRPr lang="en-US" sz="2800" b="1" dirty="0"/>
                    </a:p>
                  </a:txBody>
                  <a:tcPr/>
                </a:tc>
              </a:tr>
              <a:tr h="370840">
                <a:tc>
                  <a:txBody>
                    <a:bodyPr/>
                    <a:lstStyle/>
                    <a:p>
                      <a:pPr algn="ctr"/>
                      <a:r>
                        <a:rPr lang="en-US" sz="2800" b="1" dirty="0" smtClean="0"/>
                        <a:t>2</a:t>
                      </a:r>
                      <a:endParaRPr lang="en-US" sz="2800" b="1" dirty="0"/>
                    </a:p>
                  </a:txBody>
                  <a:tcPr/>
                </a:tc>
                <a:tc>
                  <a:txBody>
                    <a:bodyPr/>
                    <a:lstStyle/>
                    <a:p>
                      <a:pPr algn="ctr"/>
                      <a:r>
                        <a:rPr lang="en-US" sz="2800" b="1" dirty="0" smtClean="0"/>
                        <a:t>8</a:t>
                      </a:r>
                      <a:endParaRPr lang="en-US" sz="2800" b="1" dirty="0"/>
                    </a:p>
                  </a:txBody>
                  <a:tcPr/>
                </a:tc>
              </a:tr>
              <a:tr h="370840">
                <a:tc>
                  <a:txBody>
                    <a:bodyPr/>
                    <a:lstStyle/>
                    <a:p>
                      <a:pPr algn="ctr"/>
                      <a:r>
                        <a:rPr lang="en-US" sz="2800" b="1" dirty="0" smtClean="0"/>
                        <a:t>3</a:t>
                      </a:r>
                      <a:endParaRPr lang="en-US" sz="2800" b="1" dirty="0"/>
                    </a:p>
                  </a:txBody>
                  <a:tcPr/>
                </a:tc>
                <a:tc>
                  <a:txBody>
                    <a:bodyPr/>
                    <a:lstStyle/>
                    <a:p>
                      <a:pPr algn="ctr"/>
                      <a:r>
                        <a:rPr lang="en-US" sz="2800" b="1" dirty="0" smtClean="0"/>
                        <a:t>6</a:t>
                      </a:r>
                      <a:endParaRPr lang="en-US" sz="2800" b="1" dirty="0"/>
                    </a:p>
                  </a:txBody>
                  <a:tcPr/>
                </a:tc>
              </a:tr>
              <a:tr h="370840">
                <a:tc>
                  <a:txBody>
                    <a:bodyPr/>
                    <a:lstStyle/>
                    <a:p>
                      <a:pPr algn="ctr"/>
                      <a:r>
                        <a:rPr lang="en-US" sz="2800" b="1" dirty="0" smtClean="0"/>
                        <a:t>4</a:t>
                      </a:r>
                      <a:endParaRPr lang="en-US" sz="2800" b="1" dirty="0"/>
                    </a:p>
                  </a:txBody>
                  <a:tcPr/>
                </a:tc>
                <a:tc>
                  <a:txBody>
                    <a:bodyPr/>
                    <a:lstStyle/>
                    <a:p>
                      <a:pPr algn="ctr"/>
                      <a:r>
                        <a:rPr lang="en-US" sz="2800" b="1" dirty="0" smtClean="0"/>
                        <a:t>4</a:t>
                      </a:r>
                    </a:p>
                  </a:txBody>
                  <a:tcPr/>
                </a:tc>
              </a:tr>
              <a:tr h="370840">
                <a:tc>
                  <a:txBody>
                    <a:bodyPr/>
                    <a:lstStyle/>
                    <a:p>
                      <a:pPr algn="ctr"/>
                      <a:r>
                        <a:rPr lang="en-US" sz="2800" b="1" dirty="0" smtClean="0"/>
                        <a:t>5</a:t>
                      </a:r>
                      <a:endParaRPr lang="en-US" sz="2800" b="1" dirty="0"/>
                    </a:p>
                  </a:txBody>
                  <a:tcPr/>
                </a:tc>
                <a:tc>
                  <a:txBody>
                    <a:bodyPr/>
                    <a:lstStyle/>
                    <a:p>
                      <a:pPr algn="ctr"/>
                      <a:r>
                        <a:rPr lang="en-US" sz="2800" b="1" dirty="0" smtClean="0"/>
                        <a:t>2</a:t>
                      </a: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sz="2800" b="1" dirty="0" smtClean="0"/>
              <a:t>20% MSA &amp; 30% SLO vs. 20% MSA/10% SPI/20% SLO</a:t>
            </a:r>
            <a:br>
              <a:rPr lang="en-US" sz="2800" b="1" dirty="0" smtClean="0"/>
            </a:br>
            <a:r>
              <a:rPr lang="en-US" sz="2800" b="1" dirty="0" smtClean="0"/>
              <a:t>Top 2 and bottom 2 panels sorted by Delta (n=182 total)</a:t>
            </a:r>
          </a:p>
        </p:txBody>
      </p:sp>
      <p:pic>
        <p:nvPicPr>
          <p:cNvPr id="9219" name="Picture 2"/>
          <p:cNvPicPr>
            <a:picLocks noChangeAspect="1" noChangeArrowheads="1"/>
          </p:cNvPicPr>
          <p:nvPr/>
        </p:nvPicPr>
        <p:blipFill>
          <a:blip r:embed="rId2" cstate="print"/>
          <a:srcRect/>
          <a:stretch>
            <a:fillRect/>
          </a:stretch>
        </p:blipFill>
        <p:spPr bwMode="auto">
          <a:xfrm>
            <a:off x="381000" y="1219200"/>
            <a:ext cx="1905000" cy="5257800"/>
          </a:xfrm>
          <a:prstGeom prst="rect">
            <a:avLst/>
          </a:prstGeom>
          <a:noFill/>
          <a:ln w="9525">
            <a:noFill/>
            <a:miter lim="800000"/>
            <a:headEnd/>
            <a:tailEnd/>
          </a:ln>
        </p:spPr>
      </p:pic>
      <p:pic>
        <p:nvPicPr>
          <p:cNvPr id="9220" name="Picture 3"/>
          <p:cNvPicPr>
            <a:picLocks noChangeAspect="1" noChangeArrowheads="1"/>
          </p:cNvPicPr>
          <p:nvPr/>
        </p:nvPicPr>
        <p:blipFill>
          <a:blip r:embed="rId3" cstate="print"/>
          <a:srcRect/>
          <a:stretch>
            <a:fillRect/>
          </a:stretch>
        </p:blipFill>
        <p:spPr bwMode="auto">
          <a:xfrm>
            <a:off x="2438400" y="1295400"/>
            <a:ext cx="1981200" cy="5257800"/>
          </a:xfrm>
          <a:prstGeom prst="rect">
            <a:avLst/>
          </a:prstGeom>
          <a:noFill/>
          <a:ln w="9525">
            <a:noFill/>
            <a:miter lim="800000"/>
            <a:headEnd/>
            <a:tailEnd/>
          </a:ln>
        </p:spPr>
      </p:pic>
      <p:pic>
        <p:nvPicPr>
          <p:cNvPr id="9221" name="Picture 4"/>
          <p:cNvPicPr>
            <a:picLocks noChangeAspect="1" noChangeArrowheads="1"/>
          </p:cNvPicPr>
          <p:nvPr/>
        </p:nvPicPr>
        <p:blipFill>
          <a:blip r:embed="rId4" cstate="print"/>
          <a:srcRect/>
          <a:stretch>
            <a:fillRect/>
          </a:stretch>
        </p:blipFill>
        <p:spPr bwMode="auto">
          <a:xfrm>
            <a:off x="6629400" y="1295400"/>
            <a:ext cx="1981200" cy="5257800"/>
          </a:xfrm>
          <a:prstGeom prst="rect">
            <a:avLst/>
          </a:prstGeom>
          <a:noFill/>
          <a:ln w="9525">
            <a:noFill/>
            <a:miter lim="800000"/>
            <a:headEnd/>
            <a:tailEnd/>
          </a:ln>
        </p:spPr>
      </p:pic>
      <p:pic>
        <p:nvPicPr>
          <p:cNvPr id="9222" name="Picture 5"/>
          <p:cNvPicPr>
            <a:picLocks noChangeAspect="1" noChangeArrowheads="1"/>
          </p:cNvPicPr>
          <p:nvPr/>
        </p:nvPicPr>
        <p:blipFill>
          <a:blip r:embed="rId5" cstate="print"/>
          <a:srcRect/>
          <a:stretch>
            <a:fillRect/>
          </a:stretch>
        </p:blipFill>
        <p:spPr bwMode="auto">
          <a:xfrm>
            <a:off x="4495800" y="1295400"/>
            <a:ext cx="2057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sz="2400" b="1" dirty="0" smtClean="0"/>
              <a:t>20% MSA &amp; 30% SLO vs. 20% MSA/10% SPI/20% SLO </a:t>
            </a:r>
            <a:br>
              <a:rPr lang="en-US" sz="2400" b="1" dirty="0" smtClean="0"/>
            </a:br>
            <a:r>
              <a:rPr lang="en-US" sz="3200" b="1" dirty="0" smtClean="0"/>
              <a:t>Trial Findings</a:t>
            </a:r>
          </a:p>
        </p:txBody>
      </p:sp>
      <p:sp>
        <p:nvSpPr>
          <p:cNvPr id="4099" name="Content Placeholder 2"/>
          <p:cNvSpPr>
            <a:spLocks noGrp="1"/>
          </p:cNvSpPr>
          <p:nvPr>
            <p:ph idx="1"/>
          </p:nvPr>
        </p:nvSpPr>
        <p:spPr/>
        <p:txBody>
          <a:bodyPr/>
          <a:lstStyle/>
          <a:p>
            <a:r>
              <a:rPr lang="en-US" sz="2400" dirty="0" smtClean="0"/>
              <a:t>73% of the teachers  experienced a negative rating impact with the addition of the SPI outside of the 20% MSA</a:t>
            </a:r>
          </a:p>
          <a:p>
            <a:r>
              <a:rPr lang="en-US" sz="2400" dirty="0" smtClean="0"/>
              <a:t>The longitudinal nature of the SPI has attributions that predate the performance of many teachers and dilutes the value of the MSA for the teacher</a:t>
            </a:r>
          </a:p>
          <a:p>
            <a:r>
              <a:rPr lang="en-US" sz="2400" dirty="0" smtClean="0"/>
              <a:t>High levels of professional practice, MSA, and SPI tend to cluster together…as did low levels of the same</a:t>
            </a:r>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sz="2800" b="1" dirty="0" smtClean="0"/>
              <a:t>20% MSA/30% SLO v. 10% MSA/10% SPI/30% SLO </a:t>
            </a:r>
            <a:br>
              <a:rPr lang="en-US" sz="2800" b="1" dirty="0" smtClean="0"/>
            </a:br>
            <a:r>
              <a:rPr lang="en-US" sz="2800" b="1" dirty="0" smtClean="0"/>
              <a:t>Top 2 and bottom 2 panels sorted by Delta (n=182 total)</a:t>
            </a:r>
          </a:p>
        </p:txBody>
      </p:sp>
      <p:pic>
        <p:nvPicPr>
          <p:cNvPr id="8195" name="Picture 3"/>
          <p:cNvPicPr>
            <a:picLocks noChangeAspect="1" noChangeArrowheads="1"/>
          </p:cNvPicPr>
          <p:nvPr/>
        </p:nvPicPr>
        <p:blipFill>
          <a:blip r:embed="rId2" cstate="print"/>
          <a:srcRect/>
          <a:stretch>
            <a:fillRect/>
          </a:stretch>
        </p:blipFill>
        <p:spPr bwMode="auto">
          <a:xfrm>
            <a:off x="457200" y="1600200"/>
            <a:ext cx="1981200" cy="48006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6705600" y="1676400"/>
            <a:ext cx="1919288" cy="472440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4572000" y="1676400"/>
            <a:ext cx="1995488" cy="4724400"/>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2590800" y="1676400"/>
            <a:ext cx="176688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438400"/>
            <a:ext cx="8763000" cy="1524000"/>
          </a:xfrm>
        </p:spPr>
        <p:txBody>
          <a:bodyPr rtlCol="0">
            <a:normAutofit fontScale="90000"/>
          </a:bodyPr>
          <a:lstStyle/>
          <a:p>
            <a:pPr eaLnBrk="1" fontAlgn="auto" hangingPunct="1">
              <a:spcAft>
                <a:spcPts val="0"/>
              </a:spcAft>
              <a:defRPr/>
            </a:pPr>
            <a:r>
              <a:rPr lang="en-US" sz="4000" b="1" u="sng" dirty="0" smtClean="0"/>
              <a:t/>
            </a:r>
            <a:br>
              <a:rPr lang="en-US" sz="4000" b="1" u="sng" dirty="0" smtClean="0"/>
            </a:br>
            <a:r>
              <a:rPr lang="en-US" sz="4000" b="1" dirty="0" smtClean="0"/>
              <a:t>Can we measure student growth ?</a:t>
            </a:r>
            <a:r>
              <a:rPr lang="en-US" sz="3100" dirty="0" smtClean="0">
                <a:solidFill>
                  <a:srgbClr val="0070C0"/>
                </a:solidFill>
                <a:latin typeface="Arial" pitchFamily="34" charset="0"/>
                <a:cs typeface="Arial" pitchFamily="34" charset="0"/>
              </a:rPr>
              <a:t/>
            </a:r>
            <a:br>
              <a:rPr lang="en-US" sz="3100" dirty="0" smtClean="0">
                <a:solidFill>
                  <a:srgbClr val="0070C0"/>
                </a:solidFill>
                <a:latin typeface="Arial" pitchFamily="34" charset="0"/>
                <a:cs typeface="Arial" pitchFamily="34" charset="0"/>
              </a:rPr>
            </a:br>
            <a:endParaRPr lang="en-US" sz="2200" dirty="0" smtClean="0">
              <a:solidFill>
                <a:srgbClr val="0070C0"/>
              </a:solidFill>
              <a:latin typeface="Arial" pitchFamily="34" charset="0"/>
              <a:cs typeface="Arial" pitchFamily="34" charset="0"/>
            </a:endParaRPr>
          </a:p>
        </p:txBody>
      </p:sp>
      <p:pic>
        <p:nvPicPr>
          <p:cNvPr id="2051" name="Picture 6" descr="* Logo ((JPEG format)">
            <a:hlinkClick r:id="rId3"/>
          </p:cNvPr>
          <p:cNvPicPr>
            <a:picLocks noChangeAspect="1" noChangeArrowheads="1"/>
          </p:cNvPicPr>
          <p:nvPr/>
        </p:nvPicPr>
        <p:blipFill>
          <a:blip r:embed="rId4" cstate="print"/>
          <a:srcRect/>
          <a:stretch>
            <a:fillRect/>
          </a:stretch>
        </p:blipFill>
        <p:spPr bwMode="auto">
          <a:xfrm>
            <a:off x="1371600" y="304800"/>
            <a:ext cx="6353175" cy="1981200"/>
          </a:xfrm>
          <a:prstGeom prst="rect">
            <a:avLst/>
          </a:prstGeom>
          <a:noFill/>
          <a:ln w="9525">
            <a:noFill/>
            <a:miter lim="800000"/>
            <a:headEnd/>
            <a:tailEnd/>
          </a:ln>
        </p:spPr>
      </p:pic>
      <p:sp>
        <p:nvSpPr>
          <p:cNvPr id="4" name="Rectangle 3"/>
          <p:cNvSpPr/>
          <p:nvPr/>
        </p:nvSpPr>
        <p:spPr>
          <a:xfrm>
            <a:off x="762000" y="4114800"/>
            <a:ext cx="7696200" cy="1446550"/>
          </a:xfrm>
          <a:prstGeom prst="rect">
            <a:avLst/>
          </a:prstGeom>
        </p:spPr>
        <p:txBody>
          <a:bodyPr>
            <a:spAutoFit/>
          </a:bodyPr>
          <a:lstStyle/>
          <a:p>
            <a:pPr algn="ctr" fontAlgn="auto">
              <a:spcAft>
                <a:spcPts val="0"/>
              </a:spcAft>
              <a:buFont typeface="Arial" pitchFamily="34" charset="0"/>
              <a:buChar char="•"/>
              <a:defRPr/>
            </a:pPr>
            <a:r>
              <a:rPr lang="en-US" sz="2800" b="1" dirty="0">
                <a:latin typeface="+mn-lt"/>
              </a:rPr>
              <a:t>Maryland Tiered Achievement Index</a:t>
            </a:r>
          </a:p>
          <a:p>
            <a:pPr algn="ctr" fontAlgn="auto">
              <a:spcAft>
                <a:spcPts val="0"/>
              </a:spcAft>
              <a:buFont typeface="Arial" pitchFamily="34" charset="0"/>
              <a:buChar char="•"/>
              <a:defRPr/>
            </a:pPr>
            <a:r>
              <a:rPr lang="en-US" sz="2800" b="1" dirty="0" smtClean="0">
                <a:latin typeface="+mn-lt"/>
              </a:rPr>
              <a:t>Student </a:t>
            </a:r>
            <a:r>
              <a:rPr lang="en-US" sz="2800" b="1" dirty="0">
                <a:latin typeface="+mn-lt"/>
              </a:rPr>
              <a:t>Learning Objectives</a:t>
            </a:r>
          </a:p>
          <a:p>
            <a:pPr algn="ctr" fontAlgn="auto">
              <a:spcAft>
                <a:spcPts val="0"/>
              </a:spcAft>
              <a:buFont typeface="Arial" pitchFamily="34" charset="0"/>
              <a:buNone/>
              <a:defRPr/>
            </a:pP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sz="2400" b="1" dirty="0" smtClean="0"/>
              <a:t>20% MSA &amp; 30% SLO vs.10% MSA/10% SPI &amp; 30% SLO</a:t>
            </a:r>
            <a:br>
              <a:rPr lang="en-US" sz="2400" b="1" dirty="0" smtClean="0"/>
            </a:br>
            <a:r>
              <a:rPr lang="en-US" sz="3200" b="1" dirty="0" smtClean="0"/>
              <a:t>Trial Findings</a:t>
            </a:r>
          </a:p>
        </p:txBody>
      </p:sp>
      <p:sp>
        <p:nvSpPr>
          <p:cNvPr id="4099" name="Content Placeholder 2"/>
          <p:cNvSpPr>
            <a:spLocks noGrp="1"/>
          </p:cNvSpPr>
          <p:nvPr>
            <p:ph idx="1"/>
          </p:nvPr>
        </p:nvSpPr>
        <p:spPr/>
        <p:txBody>
          <a:bodyPr/>
          <a:lstStyle/>
          <a:p>
            <a:r>
              <a:rPr lang="en-US" sz="2400" dirty="0" smtClean="0"/>
              <a:t>95% of teacher evaluation scores did not benefit with the inclusion of a 10% SPI measure within the 20% value</a:t>
            </a:r>
          </a:p>
          <a:p>
            <a:r>
              <a:rPr lang="en-US" sz="2400" dirty="0" smtClean="0"/>
              <a:t>Of that 95%...69% actually declined…with the decrement being as much as 3 times the magnitude</a:t>
            </a:r>
          </a:p>
          <a:p>
            <a:r>
              <a:rPr lang="en-US" sz="2400" dirty="0" smtClean="0"/>
              <a:t>SPI lacks the precision to account for weak teachers within strong schools or strong teachers within weak schools</a:t>
            </a:r>
          </a:p>
          <a:p>
            <a:r>
              <a:rPr lang="en-US" sz="2400" dirty="0" smtClean="0"/>
              <a:t>The longitudinal nature of the SPI has attributions that predate the performance of many teachers</a:t>
            </a:r>
          </a:p>
          <a:p>
            <a:r>
              <a:rPr lang="en-US" sz="2400" dirty="0" smtClean="0"/>
              <a:t>The MSA is more closely under the control of the teacher and breaks in their favor, using M-TAI.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1600200"/>
            <a:ext cx="8763000" cy="2590800"/>
          </a:xfrm>
        </p:spPr>
        <p:txBody>
          <a:bodyPr rtlCol="0">
            <a:normAutofit/>
          </a:bodyPr>
          <a:lstStyle/>
          <a:p>
            <a:pPr eaLnBrk="1" fontAlgn="auto" hangingPunct="1">
              <a:spcAft>
                <a:spcPts val="0"/>
              </a:spcAft>
              <a:defRPr/>
            </a:pPr>
            <a:r>
              <a:rPr lang="en-US" sz="4000" dirty="0" smtClean="0">
                <a:solidFill>
                  <a:schemeClr val="accent1">
                    <a:satMod val="150000"/>
                  </a:schemeClr>
                </a:solidFill>
                <a:latin typeface="Arial" pitchFamily="34" charset="0"/>
                <a:cs typeface="Arial" pitchFamily="34" charset="0"/>
              </a:rPr>
              <a:t/>
            </a:r>
            <a:br>
              <a:rPr lang="en-US" sz="4000" dirty="0" smtClean="0">
                <a:solidFill>
                  <a:schemeClr val="accent1">
                    <a:satMod val="150000"/>
                  </a:schemeClr>
                </a:solidFill>
                <a:latin typeface="Arial" pitchFamily="34" charset="0"/>
                <a:cs typeface="Arial" pitchFamily="34" charset="0"/>
              </a:rPr>
            </a:br>
            <a:r>
              <a:rPr lang="en-US" sz="3600" b="1" dirty="0" smtClean="0">
                <a:solidFill>
                  <a:schemeClr val="tx1">
                    <a:lumMod val="95000"/>
                    <a:lumOff val="5000"/>
                  </a:schemeClr>
                </a:solidFill>
                <a:latin typeface="Arial" pitchFamily="34" charset="0"/>
                <a:cs typeface="Arial" pitchFamily="34" charset="0"/>
              </a:rPr>
              <a:t>Attributing Shared Measures: Grade,Team </a:t>
            </a:r>
            <a:br>
              <a:rPr lang="en-US" sz="3600" b="1" dirty="0" smtClean="0">
                <a:solidFill>
                  <a:schemeClr val="tx1">
                    <a:lumMod val="95000"/>
                    <a:lumOff val="5000"/>
                  </a:schemeClr>
                </a:solidFill>
                <a:latin typeface="Arial" pitchFamily="34" charset="0"/>
                <a:cs typeface="Arial" pitchFamily="34" charset="0"/>
              </a:rPr>
            </a:br>
            <a:r>
              <a:rPr lang="en-US" sz="3600" b="1" dirty="0" smtClean="0">
                <a:solidFill>
                  <a:schemeClr val="tx1">
                    <a:lumMod val="95000"/>
                    <a:lumOff val="5000"/>
                  </a:schemeClr>
                </a:solidFill>
                <a:latin typeface="Arial" pitchFamily="34" charset="0"/>
                <a:cs typeface="Arial" pitchFamily="34" charset="0"/>
              </a:rPr>
              <a:t>&amp; Subject Indices</a:t>
            </a:r>
            <a:endParaRPr lang="en-US" sz="3600"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hangingPunct="1"/>
            <a:r>
              <a:rPr lang="en-US" sz="2800" b="1" dirty="0" smtClean="0"/>
              <a:t>Top and bottom of a GLI distribution, sorted by Delta, showing 20/30 and 10/10 also (n=182 total)</a:t>
            </a:r>
          </a:p>
        </p:txBody>
      </p:sp>
      <p:pic>
        <p:nvPicPr>
          <p:cNvPr id="10243" name="Picture 2"/>
          <p:cNvPicPr>
            <a:picLocks noChangeAspect="1" noChangeArrowheads="1"/>
          </p:cNvPicPr>
          <p:nvPr/>
        </p:nvPicPr>
        <p:blipFill>
          <a:blip r:embed="rId2" cstate="print"/>
          <a:srcRect/>
          <a:stretch>
            <a:fillRect/>
          </a:stretch>
        </p:blipFill>
        <p:spPr bwMode="auto">
          <a:xfrm>
            <a:off x="609600" y="1295400"/>
            <a:ext cx="3657600" cy="5257800"/>
          </a:xfrm>
          <a:prstGeom prst="rect">
            <a:avLst/>
          </a:prstGeom>
          <a:noFill/>
          <a:ln w="9525">
            <a:noFill/>
            <a:miter lim="800000"/>
            <a:headEnd/>
            <a:tailEnd/>
          </a:ln>
        </p:spPr>
      </p:pic>
      <p:pic>
        <p:nvPicPr>
          <p:cNvPr id="10244" name="Picture 3"/>
          <p:cNvPicPr>
            <a:picLocks noChangeAspect="1" noChangeArrowheads="1"/>
          </p:cNvPicPr>
          <p:nvPr/>
        </p:nvPicPr>
        <p:blipFill>
          <a:blip r:embed="rId3" cstate="print"/>
          <a:srcRect/>
          <a:stretch>
            <a:fillRect/>
          </a:stretch>
        </p:blipFill>
        <p:spPr bwMode="auto">
          <a:xfrm>
            <a:off x="4876800" y="1676400"/>
            <a:ext cx="3581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sz="2400" b="1" dirty="0" smtClean="0"/>
              <a:t>A sample Grade Level Index…. </a:t>
            </a:r>
            <a:br>
              <a:rPr lang="en-US" sz="2400" b="1" dirty="0" smtClean="0"/>
            </a:br>
            <a:r>
              <a:rPr lang="en-US" sz="3200" b="1" dirty="0" smtClean="0"/>
              <a:t>Trial Findings</a:t>
            </a:r>
          </a:p>
        </p:txBody>
      </p:sp>
      <p:sp>
        <p:nvSpPr>
          <p:cNvPr id="4099" name="Content Placeholder 2"/>
          <p:cNvSpPr>
            <a:spLocks noGrp="1"/>
          </p:cNvSpPr>
          <p:nvPr>
            <p:ph idx="1"/>
          </p:nvPr>
        </p:nvSpPr>
        <p:spPr/>
        <p:txBody>
          <a:bodyPr/>
          <a:lstStyle/>
          <a:p>
            <a:r>
              <a:rPr lang="en-US" sz="2400" dirty="0" smtClean="0"/>
              <a:t>A GLI tends to dilute the effect of the MSA effects; scores become flattened</a:t>
            </a:r>
          </a:p>
          <a:p>
            <a:r>
              <a:rPr lang="en-US" sz="2400" dirty="0" smtClean="0"/>
              <a:t>85% saw no change in their rating as a result of using a GLI</a:t>
            </a:r>
          </a:p>
          <a:p>
            <a:r>
              <a:rPr lang="en-US" sz="2400" dirty="0" smtClean="0"/>
              <a:t>There was approximately an 8% spread between teachers contributing to the GLI; some lost as much as 4% on their score rating and some gained as much as 4%</a:t>
            </a:r>
          </a:p>
          <a:p>
            <a:r>
              <a:rPr lang="en-US" sz="2400" dirty="0" smtClean="0"/>
              <a:t>The loss was greater among stronger teachers</a:t>
            </a:r>
          </a:p>
          <a:p>
            <a:r>
              <a:rPr lang="en-US" sz="2400" dirty="0" smtClean="0"/>
              <a:t>The gain was greater among weaker teachers</a:t>
            </a:r>
          </a:p>
          <a:p>
            <a:r>
              <a:rPr lang="en-US" sz="2400" dirty="0" smtClean="0"/>
              <a:t>Further study is required to determine whether the 8% spread is consistent across LA GLI tends to dilute the effect of the MSA effects; scores become flattened</a:t>
            </a:r>
          </a:p>
          <a:p>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438400"/>
            <a:ext cx="8763000" cy="1524000"/>
          </a:xfrm>
        </p:spPr>
        <p:txBody>
          <a:bodyPr rtlCol="0">
            <a:normAutofit/>
          </a:bodyPr>
          <a:lstStyle/>
          <a:p>
            <a:pPr eaLnBrk="1" fontAlgn="auto" hangingPunct="1">
              <a:spcAft>
                <a:spcPts val="0"/>
              </a:spcAft>
              <a:defRPr/>
            </a:pPr>
            <a:r>
              <a:rPr lang="en-US" sz="3600" b="1" dirty="0" smtClean="0"/>
              <a:t>Can we make it fair ?</a:t>
            </a:r>
            <a:endParaRPr lang="en-US" sz="3600" dirty="0" smtClean="0">
              <a:solidFill>
                <a:srgbClr val="0070C0"/>
              </a:solidFill>
              <a:latin typeface="Arial" pitchFamily="34" charset="0"/>
              <a:cs typeface="Arial" pitchFamily="34" charset="0"/>
            </a:endParaRPr>
          </a:p>
        </p:txBody>
      </p:sp>
      <p:pic>
        <p:nvPicPr>
          <p:cNvPr id="2051" name="Picture 6" descr="* Logo ((JPEG format)">
            <a:hlinkClick r:id="rId3"/>
          </p:cNvPr>
          <p:cNvPicPr>
            <a:picLocks noChangeAspect="1" noChangeArrowheads="1"/>
          </p:cNvPicPr>
          <p:nvPr/>
        </p:nvPicPr>
        <p:blipFill>
          <a:blip r:embed="rId4" cstate="print"/>
          <a:srcRect/>
          <a:stretch>
            <a:fillRect/>
          </a:stretch>
        </p:blipFill>
        <p:spPr bwMode="auto">
          <a:xfrm>
            <a:off x="1371600" y="304800"/>
            <a:ext cx="6353175" cy="1981200"/>
          </a:xfrm>
          <a:prstGeom prst="rect">
            <a:avLst/>
          </a:prstGeom>
          <a:noFill/>
          <a:ln w="9525">
            <a:noFill/>
            <a:miter lim="800000"/>
            <a:headEnd/>
            <a:tailEnd/>
          </a:ln>
        </p:spPr>
      </p:pic>
      <p:sp>
        <p:nvSpPr>
          <p:cNvPr id="4" name="Rectangle 3"/>
          <p:cNvSpPr/>
          <p:nvPr/>
        </p:nvSpPr>
        <p:spPr>
          <a:xfrm>
            <a:off x="762000" y="3886200"/>
            <a:ext cx="7696200" cy="2308324"/>
          </a:xfrm>
          <a:prstGeom prst="rect">
            <a:avLst/>
          </a:prstGeom>
        </p:spPr>
        <p:txBody>
          <a:bodyPr>
            <a:spAutoFit/>
          </a:bodyPr>
          <a:lstStyle/>
          <a:p>
            <a:pPr algn="ctr" fontAlgn="auto">
              <a:spcAft>
                <a:spcPts val="0"/>
              </a:spcAft>
              <a:buFont typeface="Arial" pitchFamily="34" charset="0"/>
              <a:buChar char="•"/>
              <a:defRPr/>
            </a:pPr>
            <a:r>
              <a:rPr lang="en-US" sz="2800" b="1" dirty="0" smtClean="0"/>
              <a:t>Managing Workload </a:t>
            </a:r>
          </a:p>
          <a:p>
            <a:pPr algn="ctr" fontAlgn="auto">
              <a:spcAft>
                <a:spcPts val="0"/>
              </a:spcAft>
              <a:buFont typeface="Arial" pitchFamily="34" charset="0"/>
              <a:buChar char="•"/>
              <a:defRPr/>
            </a:pPr>
            <a:r>
              <a:rPr lang="en-US" sz="2800" b="1" dirty="0" smtClean="0"/>
              <a:t>Attention to Complexities</a:t>
            </a:r>
          </a:p>
          <a:p>
            <a:pPr algn="ctr" fontAlgn="auto">
              <a:spcAft>
                <a:spcPts val="0"/>
              </a:spcAft>
              <a:buFont typeface="Arial" pitchFamily="34" charset="0"/>
              <a:buChar char="•"/>
              <a:defRPr/>
            </a:pPr>
            <a:r>
              <a:rPr lang="en-US" sz="2800" b="1" dirty="0" smtClean="0"/>
              <a:t>Teacher/Principal Ownership</a:t>
            </a:r>
          </a:p>
          <a:p>
            <a:pPr algn="ctr" fontAlgn="auto">
              <a:spcAft>
                <a:spcPts val="0"/>
              </a:spcAft>
              <a:buFont typeface="Arial" pitchFamily="34" charset="0"/>
              <a:buChar char="•"/>
              <a:defRPr/>
            </a:pPr>
            <a:r>
              <a:rPr lang="en-US" sz="2800" b="1" dirty="0" smtClean="0"/>
              <a:t>Preparation</a:t>
            </a:r>
            <a:r>
              <a:rPr lang="en-US" sz="4400" b="1" dirty="0" smtClean="0"/>
              <a:t/>
            </a:r>
            <a:br>
              <a:rPr lang="en-US" sz="4400" b="1" dirty="0" smtClean="0"/>
            </a:b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676400"/>
          </a:xfrm>
        </p:spPr>
        <p:txBody>
          <a:bodyPr rtlCol="0">
            <a:noAutofit/>
          </a:bodyPr>
          <a:lstStyle/>
          <a:p>
            <a:pPr eaLnBrk="1" fontAlgn="auto" hangingPunct="1">
              <a:spcAft>
                <a:spcPts val="0"/>
              </a:spcAft>
              <a:defRPr/>
            </a:pPr>
            <a:r>
              <a:rPr lang="en-US" sz="3600" b="1" dirty="0" smtClean="0"/>
              <a:t>More Time </a:t>
            </a:r>
          </a:p>
        </p:txBody>
      </p:sp>
      <p:sp>
        <p:nvSpPr>
          <p:cNvPr id="5123" name="Content Placeholder 2"/>
          <p:cNvSpPr>
            <a:spLocks noGrp="1"/>
          </p:cNvSpPr>
          <p:nvPr>
            <p:ph idx="1"/>
          </p:nvPr>
        </p:nvSpPr>
        <p:spPr>
          <a:xfrm>
            <a:off x="533400" y="1828800"/>
            <a:ext cx="8229600" cy="4525963"/>
          </a:xfrm>
        </p:spPr>
        <p:txBody>
          <a:bodyPr/>
          <a:lstStyle/>
          <a:p>
            <a:pPr eaLnBrk="1" hangingPunct="1"/>
            <a:r>
              <a:rPr lang="en-US" dirty="0" smtClean="0"/>
              <a:t>Field Test Teacher and Principal Ratings extended to May 17</a:t>
            </a:r>
            <a:r>
              <a:rPr lang="en-US" baseline="30000" dirty="0" smtClean="0"/>
              <a:t>th</a:t>
            </a:r>
            <a:r>
              <a:rPr lang="en-US" dirty="0" smtClean="0"/>
              <a:t> </a:t>
            </a:r>
          </a:p>
          <a:p>
            <a:pPr eaLnBrk="1" hangingPunct="1"/>
            <a:r>
              <a:rPr lang="en-US" dirty="0" smtClean="0"/>
              <a:t>State Pilot Field Testing data extended to    June 1</a:t>
            </a:r>
            <a:endParaRPr lang="en-US" baseline="30000" dirty="0" smtClean="0"/>
          </a:p>
          <a:p>
            <a:pPr eaLnBrk="1" hangingPunct="1"/>
            <a:r>
              <a:rPr lang="en-US" dirty="0" smtClean="0"/>
              <a:t>Extended LEA submission date to June 7th </a:t>
            </a:r>
          </a:p>
          <a:p>
            <a:pPr eaLnBrk="1" hangingPunct="1">
              <a:buNone/>
            </a:pPr>
            <a:endParaRPr lang="en-US"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rtlCol="0">
            <a:normAutofit fontScale="90000"/>
          </a:bodyPr>
          <a:lstStyle/>
          <a:p>
            <a:pPr fontAlgn="auto">
              <a:spcAft>
                <a:spcPts val="0"/>
              </a:spcAft>
              <a:defRPr/>
            </a:pPr>
            <a:r>
              <a:rPr lang="en-US" sz="3600" b="1" dirty="0" smtClean="0"/>
              <a:t>Immediate Data MSDE will Require to Close out the Field  Test</a:t>
            </a:r>
            <a:endParaRPr lang="en-US" dirty="0" smtClean="0"/>
          </a:p>
        </p:txBody>
      </p:sp>
      <p:pic>
        <p:nvPicPr>
          <p:cNvPr id="11268" name="Picture 3"/>
          <p:cNvPicPr>
            <a:picLocks noChangeAspect="1" noChangeArrowheads="1"/>
          </p:cNvPicPr>
          <p:nvPr/>
        </p:nvPicPr>
        <p:blipFill>
          <a:blip r:embed="rId2" cstate="print"/>
          <a:srcRect/>
          <a:stretch>
            <a:fillRect/>
          </a:stretch>
        </p:blipFill>
        <p:spPr bwMode="auto">
          <a:xfrm>
            <a:off x="381000" y="2286000"/>
            <a:ext cx="8334375" cy="2286000"/>
          </a:xfrm>
          <a:prstGeom prst="rect">
            <a:avLst/>
          </a:prstGeom>
          <a:noFill/>
          <a:ln w="9525">
            <a:noFill/>
            <a:miter lim="800000"/>
            <a:headEnd/>
            <a:tailEnd/>
          </a:ln>
        </p:spPr>
      </p:pic>
      <p:sp>
        <p:nvSpPr>
          <p:cNvPr id="4" name="Rounded Rectangular Callout 3"/>
          <p:cNvSpPr/>
          <p:nvPr/>
        </p:nvSpPr>
        <p:spPr>
          <a:xfrm>
            <a:off x="6858000" y="5257800"/>
            <a:ext cx="914400" cy="612648"/>
          </a:xfrm>
          <a:prstGeom prst="wedgeRoundRectCallout">
            <a:avLst>
              <a:gd name="adj1" fmla="val 115312"/>
              <a:gd name="adj2" fmla="val -160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Rounded Rectangular Callout 4"/>
          <p:cNvSpPr/>
          <p:nvPr/>
        </p:nvSpPr>
        <p:spPr>
          <a:xfrm>
            <a:off x="6858000" y="5257800"/>
            <a:ext cx="914400" cy="612648"/>
          </a:xfrm>
          <a:prstGeom prst="wedgeRoundRectCallout">
            <a:avLst>
              <a:gd name="adj1" fmla="val 53866"/>
              <a:gd name="adj2" fmla="val -156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rPr>
              <a:t>New Data</a:t>
            </a:r>
          </a:p>
        </p:txBody>
      </p:sp>
      <p:sp>
        <p:nvSpPr>
          <p:cNvPr id="6" name="Rectangle 5"/>
          <p:cNvSpPr/>
          <p:nvPr/>
        </p:nvSpPr>
        <p:spPr>
          <a:xfrm>
            <a:off x="2362200" y="3505200"/>
            <a:ext cx="13716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b="1" dirty="0" smtClean="0"/>
              <a:t>Additional Data Requested from Three LEAs Testing the State Model</a:t>
            </a:r>
          </a:p>
        </p:txBody>
      </p:sp>
      <p:sp>
        <p:nvSpPr>
          <p:cNvPr id="4" name="Content Placeholder 3"/>
          <p:cNvSpPr>
            <a:spLocks noGrp="1"/>
          </p:cNvSpPr>
          <p:nvPr>
            <p:ph sz="half" idx="1"/>
          </p:nvPr>
        </p:nvSpPr>
        <p:spPr/>
        <p:txBody>
          <a:bodyPr rtlCol="0">
            <a:normAutofit fontScale="92500"/>
          </a:bodyPr>
          <a:lstStyle/>
          <a:p>
            <a:pPr fontAlgn="auto">
              <a:spcAft>
                <a:spcPts val="0"/>
              </a:spcAft>
              <a:buFont typeface="Arial" pitchFamily="34" charset="0"/>
              <a:buChar char="•"/>
              <a:defRPr/>
            </a:pPr>
            <a:r>
              <a:rPr lang="en-US" dirty="0" smtClean="0"/>
              <a:t>Teacher ID</a:t>
            </a:r>
          </a:p>
          <a:p>
            <a:pPr fontAlgn="auto">
              <a:spcAft>
                <a:spcPts val="0"/>
              </a:spcAft>
              <a:buFont typeface="Arial" pitchFamily="34" charset="0"/>
              <a:buChar char="•"/>
              <a:defRPr/>
            </a:pPr>
            <a:r>
              <a:rPr lang="en-US" dirty="0" smtClean="0"/>
              <a:t>School ID</a:t>
            </a:r>
          </a:p>
          <a:p>
            <a:pPr fontAlgn="auto">
              <a:spcAft>
                <a:spcPts val="0"/>
              </a:spcAft>
              <a:buFont typeface="Arial" pitchFamily="34" charset="0"/>
              <a:buChar char="•"/>
              <a:defRPr/>
            </a:pPr>
            <a:r>
              <a:rPr lang="en-US" dirty="0" smtClean="0"/>
              <a:t>Grade Taught</a:t>
            </a:r>
          </a:p>
          <a:p>
            <a:pPr fontAlgn="auto">
              <a:spcAft>
                <a:spcPts val="0"/>
              </a:spcAft>
              <a:buFont typeface="Arial" pitchFamily="34" charset="0"/>
              <a:buChar char="•"/>
              <a:defRPr/>
            </a:pPr>
            <a:r>
              <a:rPr lang="en-US" dirty="0" smtClean="0"/>
              <a:t>Four Professional Practice Domains</a:t>
            </a:r>
          </a:p>
          <a:p>
            <a:pPr fontAlgn="auto">
              <a:spcAft>
                <a:spcPts val="0"/>
              </a:spcAft>
              <a:buFont typeface="Arial" pitchFamily="34" charset="0"/>
              <a:buChar char="•"/>
              <a:defRPr/>
            </a:pPr>
            <a:r>
              <a:rPr lang="en-US" dirty="0" smtClean="0"/>
              <a:t>Summary Professional Practice Score</a:t>
            </a:r>
          </a:p>
        </p:txBody>
      </p:sp>
      <p:sp>
        <p:nvSpPr>
          <p:cNvPr id="5" name="Content Placeholder 4"/>
          <p:cNvSpPr>
            <a:spLocks noGrp="1"/>
          </p:cNvSpPr>
          <p:nvPr>
            <p:ph sz="half" idx="2"/>
          </p:nvPr>
        </p:nvSpPr>
        <p:spPr>
          <a:xfrm>
            <a:off x="4648200" y="1600200"/>
            <a:ext cx="4038600" cy="4114800"/>
          </a:xfrm>
        </p:spPr>
        <p:txBody>
          <a:bodyPr rtlCol="0">
            <a:normAutofit fontScale="92500"/>
          </a:bodyPr>
          <a:lstStyle/>
          <a:p>
            <a:pPr fontAlgn="auto">
              <a:spcAft>
                <a:spcPts val="0"/>
              </a:spcAft>
              <a:buFont typeface="Arial" pitchFamily="34" charset="0"/>
              <a:buChar char="•"/>
              <a:defRPr/>
            </a:pPr>
            <a:r>
              <a:rPr lang="en-US" dirty="0" smtClean="0"/>
              <a:t>MSA: R, M, R&amp;M, or N/A</a:t>
            </a:r>
          </a:p>
          <a:p>
            <a:pPr fontAlgn="auto">
              <a:spcAft>
                <a:spcPts val="0"/>
              </a:spcAft>
              <a:buFont typeface="Arial" pitchFamily="34" charset="0"/>
              <a:buChar char="•"/>
              <a:defRPr/>
            </a:pPr>
            <a:r>
              <a:rPr lang="en-US" dirty="0" smtClean="0"/>
              <a:t>N Attributed Students</a:t>
            </a:r>
          </a:p>
          <a:p>
            <a:pPr fontAlgn="auto">
              <a:spcAft>
                <a:spcPts val="0"/>
              </a:spcAft>
              <a:buFont typeface="Arial" pitchFamily="34" charset="0"/>
              <a:buChar char="•"/>
              <a:defRPr/>
            </a:pPr>
            <a:r>
              <a:rPr lang="en-US" dirty="0" smtClean="0"/>
              <a:t>M-TAI 2 Raw Score</a:t>
            </a:r>
          </a:p>
          <a:p>
            <a:pPr fontAlgn="auto">
              <a:spcAft>
                <a:spcPts val="0"/>
              </a:spcAft>
              <a:buFont typeface="Arial" pitchFamily="34" charset="0"/>
              <a:buChar char="•"/>
              <a:defRPr/>
            </a:pPr>
            <a:r>
              <a:rPr lang="en-US" dirty="0" smtClean="0"/>
              <a:t>MSA Points: 20, 16, 12, 10</a:t>
            </a:r>
          </a:p>
          <a:p>
            <a:pPr fontAlgn="auto">
              <a:spcAft>
                <a:spcPts val="0"/>
              </a:spcAft>
              <a:buFont typeface="Arial" pitchFamily="34" charset="0"/>
              <a:buChar char="•"/>
              <a:defRPr/>
            </a:pPr>
            <a:r>
              <a:rPr lang="en-US" dirty="0" smtClean="0"/>
              <a:t>SLO scores</a:t>
            </a:r>
          </a:p>
          <a:p>
            <a:pPr fontAlgn="auto">
              <a:spcAft>
                <a:spcPts val="0"/>
              </a:spcAft>
              <a:buFont typeface="Arial" pitchFamily="34" charset="0"/>
              <a:buChar char="•"/>
              <a:defRPr/>
            </a:pPr>
            <a:r>
              <a:rPr lang="en-US" dirty="0" smtClean="0"/>
              <a:t>SPI Score</a:t>
            </a:r>
          </a:p>
          <a:p>
            <a:pPr fontAlgn="auto">
              <a:spcAft>
                <a:spcPts val="0"/>
              </a:spcAft>
              <a:buFont typeface="Arial" pitchFamily="34" charset="0"/>
              <a:buChar char="•"/>
              <a:defRPr/>
            </a:pPr>
            <a:r>
              <a:rPr lang="en-US" dirty="0" smtClean="0"/>
              <a:t>Total Student Growth Score</a:t>
            </a:r>
          </a:p>
          <a:p>
            <a:pPr fontAlgn="auto">
              <a:spcAft>
                <a:spcPts val="0"/>
              </a:spcAft>
              <a:buFont typeface="Arial" pitchFamily="34" charset="0"/>
              <a:buChar char="•"/>
              <a:defRPr/>
            </a:pPr>
            <a:endParaRPr lang="en-US" dirty="0" smtClean="0"/>
          </a:p>
        </p:txBody>
      </p:sp>
      <p:sp>
        <p:nvSpPr>
          <p:cNvPr id="2053" name="TextBox 5"/>
          <p:cNvSpPr txBox="1">
            <a:spLocks noChangeArrowheads="1"/>
          </p:cNvSpPr>
          <p:nvPr/>
        </p:nvSpPr>
        <p:spPr bwMode="auto">
          <a:xfrm>
            <a:off x="1981200" y="5715000"/>
            <a:ext cx="4419600" cy="646113"/>
          </a:xfrm>
          <a:prstGeom prst="rect">
            <a:avLst/>
          </a:prstGeom>
          <a:noFill/>
          <a:ln w="9525">
            <a:noFill/>
            <a:miter lim="800000"/>
            <a:headEnd/>
            <a:tailEnd/>
          </a:ln>
        </p:spPr>
        <p:txBody>
          <a:bodyPr>
            <a:spAutoFit/>
          </a:bodyPr>
          <a:lstStyle/>
          <a:p>
            <a:pPr algn="ctr" fontAlgn="base">
              <a:spcBef>
                <a:spcPct val="0"/>
              </a:spcBef>
              <a:spcAft>
                <a:spcPct val="0"/>
              </a:spcAft>
            </a:pPr>
            <a:r>
              <a:rPr lang="en-US" sz="3600" dirty="0">
                <a:solidFill>
                  <a:prstClr val="black"/>
                </a:solidFill>
                <a:cs typeface="Arial" charset="0"/>
              </a:rPr>
              <a:t>Final Rating Score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228600"/>
            <a:ext cx="8229600" cy="1143000"/>
          </a:xfrm>
        </p:spPr>
        <p:txBody>
          <a:bodyPr rtlCol="0">
            <a:normAutofit fontScale="90000"/>
          </a:bodyPr>
          <a:lstStyle/>
          <a:p>
            <a:pPr eaLnBrk="1" fontAlgn="auto" hangingPunct="1">
              <a:spcAft>
                <a:spcPts val="0"/>
              </a:spcAft>
              <a:defRPr/>
            </a:pPr>
            <a:r>
              <a:rPr lang="en-US" sz="3200" b="1" dirty="0" smtClean="0"/>
              <a:t/>
            </a:r>
            <a:br>
              <a:rPr lang="en-US" sz="3200" b="1" dirty="0" smtClean="0"/>
            </a:br>
            <a:r>
              <a:rPr lang="en-US" sz="4000" b="1" dirty="0" smtClean="0"/>
              <a:t>WestEd Data Analysis</a:t>
            </a:r>
            <a:br>
              <a:rPr lang="en-US" sz="4000" b="1" dirty="0" smtClean="0"/>
            </a:br>
            <a:endParaRPr lang="en-US" sz="4000" b="1" dirty="0" smtClean="0"/>
          </a:p>
        </p:txBody>
      </p:sp>
      <p:sp>
        <p:nvSpPr>
          <p:cNvPr id="9" name="Content Placeholder 8"/>
          <p:cNvSpPr>
            <a:spLocks noGrp="1"/>
          </p:cNvSpPr>
          <p:nvPr>
            <p:ph sz="half" idx="1"/>
          </p:nvPr>
        </p:nvSpPr>
        <p:spPr/>
        <p:txBody>
          <a:bodyPr rtlCol="0">
            <a:normAutofit fontScale="55000" lnSpcReduction="20000"/>
          </a:bodyPr>
          <a:lstStyle/>
          <a:p>
            <a:pPr marL="514350" indent="-514350" eaLnBrk="1" fontAlgn="auto" hangingPunct="1">
              <a:spcAft>
                <a:spcPts val="0"/>
              </a:spcAft>
              <a:buFont typeface="+mj-lt"/>
              <a:buAutoNum type="arabicPeriod"/>
              <a:defRPr/>
            </a:pPr>
            <a:r>
              <a:rPr lang="en-US" sz="2900" dirty="0" smtClean="0"/>
              <a:t>De-identified educator and school ID</a:t>
            </a:r>
          </a:p>
          <a:p>
            <a:pPr marL="514350" indent="-514350" eaLnBrk="1" fontAlgn="auto" hangingPunct="1">
              <a:spcAft>
                <a:spcPts val="0"/>
              </a:spcAft>
              <a:buFont typeface="+mj-lt"/>
              <a:buAutoNum type="arabicPeriod"/>
              <a:defRPr/>
            </a:pPr>
            <a:r>
              <a:rPr lang="en-US" sz="2900" dirty="0" smtClean="0"/>
              <a:t>Grade and subject assignment</a:t>
            </a:r>
          </a:p>
          <a:p>
            <a:pPr marL="514350" indent="-514350" eaLnBrk="1" fontAlgn="auto" hangingPunct="1">
              <a:spcAft>
                <a:spcPts val="0"/>
              </a:spcAft>
              <a:buFont typeface="+mj-lt"/>
              <a:buAutoNum type="arabicPeriod"/>
              <a:defRPr/>
            </a:pPr>
            <a:r>
              <a:rPr lang="en-US" sz="2900" dirty="0" smtClean="0"/>
              <a:t>Part of the pilot or not</a:t>
            </a:r>
          </a:p>
          <a:p>
            <a:pPr marL="514350" indent="-514350" eaLnBrk="1" fontAlgn="auto" hangingPunct="1">
              <a:spcAft>
                <a:spcPts val="0"/>
              </a:spcAft>
              <a:buFont typeface="+mj-lt"/>
              <a:buAutoNum type="arabicPeriod"/>
              <a:defRPr/>
            </a:pPr>
            <a:r>
              <a:rPr lang="en-US" sz="2900" dirty="0" smtClean="0"/>
              <a:t>Number of years teaching in the LEA</a:t>
            </a:r>
          </a:p>
          <a:p>
            <a:pPr marL="514350" indent="-514350" eaLnBrk="1" fontAlgn="auto" hangingPunct="1">
              <a:spcAft>
                <a:spcPts val="0"/>
              </a:spcAft>
              <a:buFont typeface="+mj-lt"/>
              <a:buAutoNum type="arabicPeriod"/>
              <a:defRPr/>
            </a:pPr>
            <a:r>
              <a:rPr lang="en-US" sz="2900" dirty="0" smtClean="0"/>
              <a:t>Number of attributed students</a:t>
            </a:r>
          </a:p>
          <a:p>
            <a:pPr marL="514350" indent="-514350" eaLnBrk="1" fontAlgn="auto" hangingPunct="1">
              <a:spcAft>
                <a:spcPts val="0"/>
              </a:spcAft>
              <a:buFont typeface="+mj-lt"/>
              <a:buAutoNum type="arabicPeriod"/>
              <a:defRPr/>
            </a:pPr>
            <a:r>
              <a:rPr lang="en-US" sz="2900" dirty="0" smtClean="0"/>
              <a:t>Professional Practice Domain 1 (planning and preparation) percentage and score</a:t>
            </a:r>
          </a:p>
          <a:p>
            <a:pPr marL="514350" indent="-514350" eaLnBrk="1" fontAlgn="auto" hangingPunct="1">
              <a:spcAft>
                <a:spcPts val="0"/>
              </a:spcAft>
              <a:buFont typeface="+mj-lt"/>
              <a:buAutoNum type="arabicPeriod"/>
              <a:defRPr/>
            </a:pPr>
            <a:r>
              <a:rPr lang="en-US" sz="2900" dirty="0" smtClean="0"/>
              <a:t>Professional Practice Domain 2 (instructional delivery) percentage and score</a:t>
            </a:r>
          </a:p>
          <a:p>
            <a:pPr marL="514350" indent="-514350" eaLnBrk="1" fontAlgn="auto" hangingPunct="1">
              <a:spcAft>
                <a:spcPts val="0"/>
              </a:spcAft>
              <a:buFont typeface="+mj-lt"/>
              <a:buAutoNum type="arabicPeriod"/>
              <a:defRPr/>
            </a:pPr>
            <a:r>
              <a:rPr lang="en-US" sz="2900" dirty="0" smtClean="0"/>
              <a:t>Professional Practice Domain 3 (classroom management and environment) percentage and score</a:t>
            </a:r>
          </a:p>
          <a:p>
            <a:pPr marL="514350" indent="-514350" eaLnBrk="1" fontAlgn="auto" hangingPunct="1">
              <a:spcAft>
                <a:spcPts val="0"/>
              </a:spcAft>
              <a:buFont typeface="+mj-lt"/>
              <a:buAutoNum type="arabicPeriod"/>
              <a:defRPr/>
            </a:pPr>
            <a:r>
              <a:rPr lang="en-US" sz="2900" dirty="0" smtClean="0"/>
              <a:t>Professional Practice Domain 4 (professional responsibility) percentage and score</a:t>
            </a:r>
          </a:p>
          <a:p>
            <a:pPr marL="514350" indent="-514350" eaLnBrk="1" fontAlgn="auto" hangingPunct="1">
              <a:spcAft>
                <a:spcPts val="0"/>
              </a:spcAft>
              <a:buFont typeface="+mj-lt"/>
              <a:buAutoNum type="arabicPeriod"/>
              <a:defRPr/>
            </a:pPr>
            <a:endParaRPr lang="en-US" dirty="0" smtClean="0"/>
          </a:p>
          <a:p>
            <a:pPr eaLnBrk="1" fontAlgn="auto" hangingPunct="1">
              <a:spcAft>
                <a:spcPts val="0"/>
              </a:spcAft>
              <a:buFont typeface="Arial" pitchFamily="34" charset="0"/>
              <a:buChar char="•"/>
              <a:defRPr/>
            </a:pPr>
            <a:endParaRPr lang="en-US" dirty="0" smtClean="0"/>
          </a:p>
        </p:txBody>
      </p:sp>
      <p:sp>
        <p:nvSpPr>
          <p:cNvPr id="10" name="Content Placeholder 9"/>
          <p:cNvSpPr>
            <a:spLocks noGrp="1"/>
          </p:cNvSpPr>
          <p:nvPr>
            <p:ph sz="half" idx="2"/>
          </p:nvPr>
        </p:nvSpPr>
        <p:spPr/>
        <p:txBody>
          <a:bodyPr rtlCol="0">
            <a:normAutofit fontScale="55000" lnSpcReduction="20000"/>
          </a:bodyPr>
          <a:lstStyle/>
          <a:p>
            <a:pPr marL="514350" indent="-514350" eaLnBrk="1" fontAlgn="auto" hangingPunct="1">
              <a:spcAft>
                <a:spcPts val="0"/>
              </a:spcAft>
              <a:buFont typeface="Arial" pitchFamily="34" charset="0"/>
              <a:buAutoNum type="arabicPeriod" startAt="13"/>
              <a:defRPr/>
            </a:pPr>
            <a:r>
              <a:rPr lang="en-US" sz="2900" dirty="0" smtClean="0"/>
              <a:t>MSA score</a:t>
            </a:r>
          </a:p>
          <a:p>
            <a:pPr marL="514350" indent="-514350" eaLnBrk="1" fontAlgn="auto" hangingPunct="1">
              <a:spcAft>
                <a:spcPts val="0"/>
              </a:spcAft>
              <a:buFont typeface="Arial" pitchFamily="34" charset="0"/>
              <a:buAutoNum type="arabicPeriod" startAt="13"/>
              <a:defRPr/>
            </a:pPr>
            <a:r>
              <a:rPr lang="en-US" sz="2900" dirty="0" smtClean="0"/>
              <a:t>SLO 1 percentage and score</a:t>
            </a:r>
          </a:p>
          <a:p>
            <a:pPr marL="514350" indent="-514350" eaLnBrk="1" fontAlgn="auto" hangingPunct="1">
              <a:spcAft>
                <a:spcPts val="0"/>
              </a:spcAft>
              <a:buFont typeface="Arial" pitchFamily="34" charset="0"/>
              <a:buAutoNum type="arabicPeriod" startAt="13"/>
              <a:defRPr/>
            </a:pPr>
            <a:r>
              <a:rPr lang="en-US" sz="2900" dirty="0" smtClean="0"/>
              <a:t>SLO 2 percentage and score</a:t>
            </a:r>
          </a:p>
          <a:p>
            <a:pPr marL="514350" indent="-514350" eaLnBrk="1" fontAlgn="auto" hangingPunct="1">
              <a:spcAft>
                <a:spcPts val="0"/>
              </a:spcAft>
              <a:buFont typeface="Arial" pitchFamily="34" charset="0"/>
              <a:buAutoNum type="arabicPeriod" startAt="13"/>
              <a:defRPr/>
            </a:pPr>
            <a:r>
              <a:rPr lang="en-US" sz="2900" dirty="0" smtClean="0"/>
              <a:t>Other SLOs if used</a:t>
            </a:r>
          </a:p>
          <a:p>
            <a:pPr marL="514350" indent="-514350" eaLnBrk="1" fontAlgn="auto" hangingPunct="1">
              <a:spcAft>
                <a:spcPts val="0"/>
              </a:spcAft>
              <a:buFont typeface="Arial" pitchFamily="34" charset="0"/>
              <a:buAutoNum type="arabicPeriod" startAt="13"/>
              <a:defRPr/>
            </a:pPr>
            <a:r>
              <a:rPr lang="en-US" sz="2900" dirty="0" smtClean="0"/>
              <a:t>Other local whole school measure if used, percentage and score</a:t>
            </a:r>
          </a:p>
          <a:p>
            <a:pPr marL="514350" indent="-514350" eaLnBrk="1" fontAlgn="auto" hangingPunct="1">
              <a:spcAft>
                <a:spcPts val="0"/>
              </a:spcAft>
              <a:buFont typeface="Arial" pitchFamily="34" charset="0"/>
              <a:buAutoNum type="arabicPeriod" startAt="13"/>
              <a:defRPr/>
            </a:pPr>
            <a:r>
              <a:rPr lang="en-US" sz="2900" dirty="0" smtClean="0"/>
              <a:t>Other local growth measure if used, percentage and score</a:t>
            </a:r>
          </a:p>
          <a:p>
            <a:pPr marL="514350" indent="-514350" eaLnBrk="1" fontAlgn="auto" hangingPunct="1">
              <a:spcAft>
                <a:spcPts val="0"/>
              </a:spcAft>
              <a:buFont typeface="Arial" pitchFamily="34" charset="0"/>
              <a:buAutoNum type="arabicPeriod" startAt="13"/>
              <a:defRPr/>
            </a:pPr>
            <a:r>
              <a:rPr lang="en-US" sz="2900" dirty="0" smtClean="0"/>
              <a:t>Summary Professional Practice score</a:t>
            </a:r>
          </a:p>
          <a:p>
            <a:pPr marL="514350" indent="-514350" eaLnBrk="1" fontAlgn="auto" hangingPunct="1">
              <a:spcAft>
                <a:spcPts val="0"/>
              </a:spcAft>
              <a:buFont typeface="Arial" pitchFamily="34" charset="0"/>
              <a:buAutoNum type="arabicPeriod" startAt="13"/>
              <a:defRPr/>
            </a:pPr>
            <a:r>
              <a:rPr lang="en-US" sz="2900" dirty="0" smtClean="0"/>
              <a:t>Summary Student Growth score </a:t>
            </a:r>
          </a:p>
          <a:p>
            <a:pPr marL="514350" indent="-514350" eaLnBrk="1" fontAlgn="auto" hangingPunct="1">
              <a:spcAft>
                <a:spcPts val="0"/>
              </a:spcAft>
              <a:buFont typeface="Arial" pitchFamily="34" charset="0"/>
              <a:buAutoNum type="arabicPeriod" startAt="13"/>
              <a:defRPr/>
            </a:pPr>
            <a:r>
              <a:rPr lang="en-US" sz="2900" dirty="0" smtClean="0"/>
              <a:t>Overall Rating</a:t>
            </a:r>
          </a:p>
          <a:p>
            <a:pPr marL="514350" indent="-514350" eaLnBrk="1" fontAlgn="auto" hangingPunct="1">
              <a:spcAft>
                <a:spcPts val="0"/>
              </a:spcAft>
              <a:buFont typeface="Arial" pitchFamily="34" charset="0"/>
              <a:buAutoNum type="arabicPeriod" startAt="13"/>
              <a:defRPr/>
            </a:pPr>
            <a:r>
              <a:rPr lang="en-US" sz="2900" dirty="0" smtClean="0"/>
              <a:t>Prior rating using the established evaluation system for comparison</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H="1" flipV="1">
            <a:off x="4572000" y="3200400"/>
            <a:ext cx="21336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819400" y="1676400"/>
            <a:ext cx="18288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48200" y="1219200"/>
            <a:ext cx="213360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2200" y="3124200"/>
            <a:ext cx="2286000" cy="2057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nvGraphicFramePr>
        <p:xfrm>
          <a:off x="2362200" y="1295400"/>
          <a:ext cx="4343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hart 7"/>
          <p:cNvGraphicFramePr/>
          <p:nvPr/>
        </p:nvGraphicFramePr>
        <p:xfrm>
          <a:off x="1371600" y="0"/>
          <a:ext cx="7772400" cy="6324600"/>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ular Callout 32"/>
          <p:cNvSpPr/>
          <p:nvPr/>
        </p:nvSpPr>
        <p:spPr>
          <a:xfrm>
            <a:off x="152400" y="3352800"/>
            <a:ext cx="1295400" cy="612648"/>
          </a:xfrm>
          <a:prstGeom prst="wedgeRectCallout">
            <a:avLst>
              <a:gd name="adj1" fmla="val 58691"/>
              <a:gd name="adj2" fmla="val -126489"/>
            </a:avLst>
          </a:prstGeom>
          <a:solidFill>
            <a:srgbClr val="93B6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Evaluation</a:t>
            </a:r>
          </a:p>
        </p:txBody>
      </p:sp>
      <p:sp>
        <p:nvSpPr>
          <p:cNvPr id="20" name="Rectangular Callout 19"/>
          <p:cNvSpPr/>
          <p:nvPr/>
        </p:nvSpPr>
        <p:spPr>
          <a:xfrm>
            <a:off x="304800" y="533400"/>
            <a:ext cx="1143000" cy="688848"/>
          </a:xfrm>
          <a:prstGeom prst="wedgeRectCallout">
            <a:avLst>
              <a:gd name="adj1" fmla="val 167361"/>
              <a:gd name="adj2" fmla="val -12859"/>
            </a:avLst>
          </a:prstGeom>
          <a:solidFill>
            <a:srgbClr val="8B7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Data Analysis</a:t>
            </a:r>
          </a:p>
        </p:txBody>
      </p:sp>
      <p:sp>
        <p:nvSpPr>
          <p:cNvPr id="21" name="Rectangular Callout 20"/>
          <p:cNvSpPr/>
          <p:nvPr/>
        </p:nvSpPr>
        <p:spPr>
          <a:xfrm>
            <a:off x="7086600" y="228600"/>
            <a:ext cx="1828800" cy="612648"/>
          </a:xfrm>
          <a:prstGeom prst="wedgeRectCallout">
            <a:avLst>
              <a:gd name="adj1" fmla="val -104568"/>
              <a:gd name="adj2" fmla="val 24737"/>
            </a:avLst>
          </a:prstGeom>
          <a:solidFill>
            <a:srgbClr val="477B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Pre-Conference</a:t>
            </a:r>
          </a:p>
        </p:txBody>
      </p:sp>
      <p:sp>
        <p:nvSpPr>
          <p:cNvPr id="22" name="Rectangular Callout 21"/>
          <p:cNvSpPr/>
          <p:nvPr/>
        </p:nvSpPr>
        <p:spPr>
          <a:xfrm>
            <a:off x="7086600" y="5257800"/>
            <a:ext cx="1752600" cy="612648"/>
          </a:xfrm>
          <a:prstGeom prst="wedgeRectCallout">
            <a:avLst>
              <a:gd name="adj1" fmla="val -108522"/>
              <a:gd name="adj2" fmla="val 39123"/>
            </a:avLst>
          </a:prstGeom>
          <a:solidFill>
            <a:srgbClr val="CD6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Professional Practice</a:t>
            </a:r>
          </a:p>
        </p:txBody>
      </p:sp>
      <p:sp>
        <p:nvSpPr>
          <p:cNvPr id="29" name="TextBox 28"/>
          <p:cNvSpPr txBox="1"/>
          <p:nvPr/>
        </p:nvSpPr>
        <p:spPr>
          <a:xfrm>
            <a:off x="1828800" y="6248400"/>
            <a:ext cx="3945311" cy="461665"/>
          </a:xfrm>
          <a:prstGeom prst="rect">
            <a:avLst/>
          </a:prstGeom>
          <a:noFill/>
        </p:spPr>
        <p:txBody>
          <a:bodyPr wrap="none" rtlCol="0">
            <a:spAutoFit/>
          </a:bodyPr>
          <a:lstStyle/>
          <a:p>
            <a:r>
              <a:rPr lang="en-US" sz="2400" b="1" i="1" dirty="0" smtClean="0">
                <a:solidFill>
                  <a:prstClr val="black"/>
                </a:solidFill>
              </a:rPr>
              <a:t>New Evaluation </a:t>
            </a:r>
            <a:r>
              <a:rPr lang="en-US" sz="2400" b="1" i="1" dirty="0">
                <a:solidFill>
                  <a:prstClr val="black"/>
                </a:solidFill>
              </a:rPr>
              <a:t>P</a:t>
            </a:r>
            <a:r>
              <a:rPr lang="en-US" sz="2400" b="1" i="1" dirty="0" smtClean="0">
                <a:solidFill>
                  <a:prstClr val="black"/>
                </a:solidFill>
              </a:rPr>
              <a:t>aradigm</a:t>
            </a:r>
            <a:endParaRPr lang="en-US" sz="2400" b="1" i="1" dirty="0">
              <a:solidFill>
                <a:prstClr val="black"/>
              </a:solidFill>
            </a:endParaRPr>
          </a:p>
        </p:txBody>
      </p:sp>
      <p:sp>
        <p:nvSpPr>
          <p:cNvPr id="13" name="TextBox 12"/>
          <p:cNvSpPr txBox="1"/>
          <p:nvPr/>
        </p:nvSpPr>
        <p:spPr>
          <a:xfrm>
            <a:off x="152400" y="1371600"/>
            <a:ext cx="1786258" cy="738664"/>
          </a:xfrm>
          <a:prstGeom prst="rect">
            <a:avLst/>
          </a:prstGeom>
          <a:noFill/>
        </p:spPr>
        <p:txBody>
          <a:bodyPr wrap="none" rtlCol="0">
            <a:spAutoFit/>
          </a:bodyPr>
          <a:lstStyle/>
          <a:p>
            <a:pPr>
              <a:buFont typeface="Arial" pitchFamily="34" charset="0"/>
              <a:buChar char="•"/>
            </a:pPr>
            <a:r>
              <a:rPr lang="en-US" sz="1400" b="1" dirty="0">
                <a:solidFill>
                  <a:prstClr val="black"/>
                </a:solidFill>
              </a:rPr>
              <a:t>Review  Annual Data</a:t>
            </a:r>
          </a:p>
          <a:p>
            <a:pPr>
              <a:buFont typeface="Arial" pitchFamily="34" charset="0"/>
              <a:buChar char="•"/>
            </a:pPr>
            <a:r>
              <a:rPr lang="en-US" sz="1400" b="1" dirty="0">
                <a:solidFill>
                  <a:prstClr val="black"/>
                </a:solidFill>
              </a:rPr>
              <a:t>Align SIP Goals</a:t>
            </a:r>
          </a:p>
          <a:p>
            <a:pPr>
              <a:buFont typeface="Arial" pitchFamily="34" charset="0"/>
              <a:buChar char="•"/>
            </a:pPr>
            <a:r>
              <a:rPr lang="en-US" sz="1400" b="1" dirty="0">
                <a:solidFill>
                  <a:prstClr val="black"/>
                </a:solidFill>
              </a:rPr>
              <a:t>Write SIP</a:t>
            </a:r>
          </a:p>
        </p:txBody>
      </p:sp>
      <p:sp>
        <p:nvSpPr>
          <p:cNvPr id="17" name="TextBox 16"/>
          <p:cNvSpPr txBox="1"/>
          <p:nvPr/>
        </p:nvSpPr>
        <p:spPr>
          <a:xfrm>
            <a:off x="7315200" y="1143000"/>
            <a:ext cx="1681742" cy="523220"/>
          </a:xfrm>
          <a:prstGeom prst="rect">
            <a:avLst/>
          </a:prstGeom>
          <a:noFill/>
        </p:spPr>
        <p:txBody>
          <a:bodyPr wrap="none" rtlCol="0">
            <a:spAutoFit/>
          </a:bodyPr>
          <a:lstStyle/>
          <a:p>
            <a:pPr>
              <a:buFont typeface="Arial" pitchFamily="34" charset="0"/>
              <a:buChar char="•"/>
            </a:pPr>
            <a:r>
              <a:rPr lang="en-US" sz="1400" b="1" dirty="0">
                <a:solidFill>
                  <a:prstClr val="black"/>
                </a:solidFill>
              </a:rPr>
              <a:t>Translate MSA to %</a:t>
            </a:r>
          </a:p>
          <a:p>
            <a:pPr>
              <a:buFont typeface="Arial" pitchFamily="34" charset="0"/>
              <a:buChar char="•"/>
            </a:pPr>
            <a:r>
              <a:rPr lang="en-US" sz="1400" b="1" dirty="0">
                <a:solidFill>
                  <a:prstClr val="black"/>
                </a:solidFill>
              </a:rPr>
              <a:t>Set SLOs</a:t>
            </a:r>
          </a:p>
        </p:txBody>
      </p:sp>
      <p:sp>
        <p:nvSpPr>
          <p:cNvPr id="18" name="TextBox 17"/>
          <p:cNvSpPr txBox="1"/>
          <p:nvPr/>
        </p:nvSpPr>
        <p:spPr>
          <a:xfrm>
            <a:off x="152400" y="4114800"/>
            <a:ext cx="2209800" cy="2031325"/>
          </a:xfrm>
          <a:prstGeom prst="rect">
            <a:avLst/>
          </a:prstGeom>
          <a:noFill/>
        </p:spPr>
        <p:txBody>
          <a:bodyPr wrap="square" rtlCol="0">
            <a:spAutoFit/>
          </a:bodyPr>
          <a:lstStyle/>
          <a:p>
            <a:pPr>
              <a:buFont typeface="Arial" pitchFamily="34" charset="0"/>
              <a:buChar char="•"/>
            </a:pPr>
            <a:r>
              <a:rPr lang="en-US" sz="1400" b="1" dirty="0">
                <a:solidFill>
                  <a:prstClr val="black"/>
                </a:solidFill>
              </a:rPr>
              <a:t>Score SLOs</a:t>
            </a:r>
          </a:p>
          <a:p>
            <a:pPr>
              <a:buFont typeface="Arial" pitchFamily="34" charset="0"/>
              <a:buChar char="•"/>
            </a:pPr>
            <a:r>
              <a:rPr lang="en-US" sz="1400" b="1" dirty="0">
                <a:solidFill>
                  <a:prstClr val="black"/>
                </a:solidFill>
              </a:rPr>
              <a:t>Score  Professional </a:t>
            </a:r>
          </a:p>
          <a:p>
            <a:r>
              <a:rPr lang="en-US" sz="1400" b="1" dirty="0">
                <a:solidFill>
                  <a:prstClr val="black"/>
                </a:solidFill>
              </a:rPr>
              <a:t>  Practice</a:t>
            </a:r>
          </a:p>
          <a:p>
            <a:pPr>
              <a:buFont typeface="Arial" pitchFamily="34" charset="0"/>
              <a:buChar char="•"/>
            </a:pPr>
            <a:r>
              <a:rPr lang="en-US" sz="1400" b="1" dirty="0">
                <a:solidFill>
                  <a:prstClr val="black"/>
                </a:solidFill>
              </a:rPr>
              <a:t>Carry forward MSA % </a:t>
            </a:r>
          </a:p>
          <a:p>
            <a:pPr>
              <a:buFont typeface="Arial" pitchFamily="34" charset="0"/>
              <a:buChar char="•"/>
            </a:pPr>
            <a:r>
              <a:rPr lang="en-US" sz="1400" b="1" dirty="0">
                <a:solidFill>
                  <a:prstClr val="black"/>
                </a:solidFill>
              </a:rPr>
              <a:t>Complete Rating</a:t>
            </a:r>
          </a:p>
          <a:p>
            <a:pPr>
              <a:buFont typeface="Arial" pitchFamily="34" charset="0"/>
              <a:buChar char="•"/>
            </a:pPr>
            <a:r>
              <a:rPr lang="en-US" sz="1400" b="1" dirty="0">
                <a:solidFill>
                  <a:prstClr val="black"/>
                </a:solidFill>
              </a:rPr>
              <a:t>Affirm Attribution</a:t>
            </a:r>
          </a:p>
          <a:p>
            <a:pPr>
              <a:buFont typeface="Arial" pitchFamily="34" charset="0"/>
              <a:buChar char="•"/>
            </a:pPr>
            <a:r>
              <a:rPr lang="en-US" sz="1400" b="1" dirty="0">
                <a:solidFill>
                  <a:prstClr val="black"/>
                </a:solidFill>
              </a:rPr>
              <a:t>Set new Professional  </a:t>
            </a:r>
          </a:p>
          <a:p>
            <a:r>
              <a:rPr lang="en-US" sz="1400" b="1" dirty="0">
                <a:solidFill>
                  <a:prstClr val="black"/>
                </a:solidFill>
              </a:rPr>
              <a:t>  Practice Goals</a:t>
            </a:r>
          </a:p>
          <a:p>
            <a:pPr>
              <a:buFont typeface="Arial" pitchFamily="34" charset="0"/>
              <a:buChar char="•"/>
            </a:pPr>
            <a:endParaRPr lang="en-US" sz="1400" b="1" dirty="0">
              <a:solidFill>
                <a:prstClr val="black"/>
              </a:solidFill>
            </a:endParaRPr>
          </a:p>
        </p:txBody>
      </p:sp>
      <p:sp>
        <p:nvSpPr>
          <p:cNvPr id="19" name="TextBox 18"/>
          <p:cNvSpPr txBox="1"/>
          <p:nvPr/>
        </p:nvSpPr>
        <p:spPr>
          <a:xfrm>
            <a:off x="6858000" y="5867400"/>
            <a:ext cx="1975221" cy="523220"/>
          </a:xfrm>
          <a:prstGeom prst="rect">
            <a:avLst/>
          </a:prstGeom>
          <a:noFill/>
        </p:spPr>
        <p:txBody>
          <a:bodyPr wrap="none" rtlCol="0">
            <a:spAutoFit/>
          </a:bodyPr>
          <a:lstStyle/>
          <a:p>
            <a:pPr>
              <a:buFont typeface="Arial" pitchFamily="34" charset="0"/>
              <a:buChar char="•"/>
            </a:pPr>
            <a:r>
              <a:rPr lang="en-US" sz="1400" b="1" dirty="0">
                <a:solidFill>
                  <a:prstClr val="black"/>
                </a:solidFill>
              </a:rPr>
              <a:t>Conduct </a:t>
            </a:r>
            <a:r>
              <a:rPr lang="en-US" sz="1400" b="1" dirty="0" smtClean="0">
                <a:solidFill>
                  <a:prstClr val="black"/>
                </a:solidFill>
              </a:rPr>
              <a:t>Observations</a:t>
            </a:r>
          </a:p>
          <a:p>
            <a:pPr>
              <a:buFont typeface="Arial" pitchFamily="34" charset="0"/>
              <a:buChar char="•"/>
            </a:pPr>
            <a:r>
              <a:rPr lang="en-US" sz="1400" b="1" dirty="0" smtClean="0">
                <a:solidFill>
                  <a:prstClr val="black"/>
                </a:solidFill>
              </a:rPr>
              <a:t>Mid-Interval SLO Check</a:t>
            </a:r>
            <a:endParaRPr lang="en-US" sz="14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600" b="1" dirty="0" smtClean="0"/>
              <a:t>TRSG Matrix showing typical objectionable pattern</a:t>
            </a:r>
          </a:p>
        </p:txBody>
      </p:sp>
      <p:pic>
        <p:nvPicPr>
          <p:cNvPr id="4099" name="Picture 5"/>
          <p:cNvPicPr>
            <a:picLocks noGrp="1" noChangeAspect="1" noChangeArrowheads="1"/>
          </p:cNvPicPr>
          <p:nvPr>
            <p:ph idx="1"/>
          </p:nvPr>
        </p:nvPicPr>
        <p:blipFill>
          <a:blip r:embed="rId2" cstate="print"/>
          <a:srcRect/>
          <a:stretch>
            <a:fillRect/>
          </a:stretch>
        </p:blipFill>
        <p:spPr>
          <a:xfrm>
            <a:off x="1295400" y="1676400"/>
            <a:ext cx="6553200" cy="2362200"/>
          </a:xfrm>
        </p:spPr>
      </p:pic>
      <p:sp>
        <p:nvSpPr>
          <p:cNvPr id="4100" name="TextBox 5"/>
          <p:cNvSpPr txBox="1">
            <a:spLocks noChangeArrowheads="1"/>
          </p:cNvSpPr>
          <p:nvPr/>
        </p:nvSpPr>
        <p:spPr bwMode="auto">
          <a:xfrm>
            <a:off x="533400" y="4191000"/>
            <a:ext cx="8077200" cy="2586038"/>
          </a:xfrm>
          <a:prstGeom prst="rect">
            <a:avLst/>
          </a:prstGeom>
          <a:noFill/>
          <a:ln w="9525">
            <a:noFill/>
            <a:miter lim="800000"/>
            <a:headEnd/>
            <a:tailEnd/>
          </a:ln>
        </p:spPr>
        <p:txBody>
          <a:bodyPr>
            <a:spAutoFit/>
          </a:bodyPr>
          <a:lstStyle/>
          <a:p>
            <a:r>
              <a:rPr lang="en-US" dirty="0"/>
              <a:t>Although this “Transformation, Status and Growth” weighting scheme was repeatedly preferred by the National Psychometric Council and accepted with reservations by the July 2012 Standard Setting Panel, diverse audiences argued TRSG would provide false positives for those beginning with high performing students and create false negatives for those beginning with lower performing students.  </a:t>
            </a:r>
            <a:r>
              <a:rPr lang="en-US" i="1" dirty="0"/>
              <a:t>LEA stress testing confirmed these concerns.  </a:t>
            </a:r>
            <a:r>
              <a:rPr lang="en-US" dirty="0"/>
              <a:t>TRSG had the virtue of a dynamic diagonal but over valued status.</a:t>
            </a:r>
          </a:p>
          <a:p>
            <a:endParaRPr lang="en-US" i="1" dirty="0"/>
          </a:p>
          <a:p>
            <a:r>
              <a:rPr lang="en-US" dirty="0"/>
              <a:t>TRSG was the 20% MSA placeholder until it was discarded in February 2013.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417638"/>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t>MSDE Communication Efforts</a:t>
            </a:r>
          </a:p>
        </p:txBody>
      </p:sp>
      <p:sp>
        <p:nvSpPr>
          <p:cNvPr id="2" name="Content Placeholder 1"/>
          <p:cNvSpPr>
            <a:spLocks noGrp="1"/>
          </p:cNvSpPr>
          <p:nvPr>
            <p:ph idx="1"/>
          </p:nvPr>
        </p:nvSpPr>
        <p:spPr>
          <a:xfrm>
            <a:off x="457200" y="1752600"/>
            <a:ext cx="8305800" cy="4724400"/>
          </a:xfrm>
        </p:spPr>
        <p:txBody>
          <a:bodyPr>
            <a:normAutofit fontScale="85000" lnSpcReduction="20000"/>
          </a:bodyPr>
          <a:lstStyle/>
          <a:p>
            <a:pPr>
              <a:defRPr/>
            </a:pPr>
            <a:r>
              <a:rPr lang="en-US" dirty="0" smtClean="0"/>
              <a:t>TPE website   </a:t>
            </a:r>
            <a:r>
              <a:rPr lang="en-US" sz="2800" u="sng" dirty="0" smtClean="0">
                <a:solidFill>
                  <a:srgbClr val="0000FF"/>
                </a:solidFill>
              </a:rPr>
              <a:t>MarylandPublicSchools.org/MSDE/programs/tpe</a:t>
            </a:r>
          </a:p>
          <a:p>
            <a:pPr>
              <a:spcBef>
                <a:spcPts val="1200"/>
              </a:spcBef>
              <a:defRPr/>
            </a:pPr>
            <a:r>
              <a:rPr lang="en-US" dirty="0" smtClean="0"/>
              <a:t>Bi-weekly TPE Communication newsletters</a:t>
            </a:r>
          </a:p>
          <a:p>
            <a:pPr>
              <a:spcBef>
                <a:spcPts val="1200"/>
              </a:spcBef>
              <a:defRPr/>
            </a:pPr>
            <a:r>
              <a:rPr lang="en-US" dirty="0" smtClean="0"/>
              <a:t>Other MSDE publications</a:t>
            </a:r>
          </a:p>
          <a:p>
            <a:pPr lvl="1">
              <a:defRPr/>
            </a:pPr>
            <a:r>
              <a:rPr lang="en-US" dirty="0" smtClean="0"/>
              <a:t>RTTT Monthly Update</a:t>
            </a:r>
          </a:p>
          <a:p>
            <a:pPr lvl="1">
              <a:defRPr/>
            </a:pPr>
            <a:r>
              <a:rPr lang="en-US" dirty="0" smtClean="0"/>
              <a:t>Maryland Classroom</a:t>
            </a:r>
          </a:p>
          <a:p>
            <a:pPr>
              <a:spcBef>
                <a:spcPts val="1200"/>
              </a:spcBef>
              <a:defRPr/>
            </a:pPr>
            <a:r>
              <a:rPr lang="en-US" dirty="0" smtClean="0"/>
              <a:t>Monthly LEA TPE Field Test meetings</a:t>
            </a:r>
          </a:p>
          <a:p>
            <a:pPr>
              <a:spcBef>
                <a:spcPts val="1200"/>
              </a:spcBef>
              <a:defRPr/>
            </a:pPr>
            <a:r>
              <a:rPr lang="en-US" dirty="0" smtClean="0"/>
              <a:t>TPE Google Group</a:t>
            </a:r>
          </a:p>
          <a:p>
            <a:pPr>
              <a:buNone/>
              <a:defRPr/>
            </a:pPr>
            <a:endParaRPr lang="en-US" sz="2100" dirty="0" smtClean="0"/>
          </a:p>
          <a:p>
            <a:pPr marL="0">
              <a:buNone/>
              <a:defRPr/>
            </a:pPr>
            <a:r>
              <a:rPr lang="en-US" dirty="0" smtClean="0"/>
              <a:t>Use communication resources to facilitate two-way dialogue with LEAs</a:t>
            </a:r>
          </a:p>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idx="4294967295"/>
          </p:nvPr>
        </p:nvSpPr>
        <p:spPr>
          <a:xfrm>
            <a:off x="28575" y="0"/>
            <a:ext cx="9115425" cy="1295400"/>
          </a:xfrm>
          <a:solidFill>
            <a:schemeClr val="tx2">
              <a:lumMod val="20000"/>
              <a:lumOff val="80000"/>
            </a:schemeClr>
          </a:solidFill>
        </p:spPr>
        <p:txBody>
          <a:bodyPr/>
          <a:lstStyle/>
          <a:p>
            <a:pPr>
              <a:defRPr/>
            </a:pPr>
            <a:r>
              <a:rPr lang="en-US" dirty="0" smtClean="0"/>
              <a:t/>
            </a:r>
            <a:br>
              <a:rPr lang="en-US" dirty="0" smtClean="0"/>
            </a:br>
            <a:r>
              <a:rPr lang="en-US" sz="3600" b="1" dirty="0" smtClean="0"/>
              <a:t>Student Learning Objectives</a:t>
            </a:r>
            <a:br>
              <a:rPr lang="en-US" sz="3600" b="1" dirty="0" smtClean="0"/>
            </a:br>
            <a:r>
              <a:rPr lang="en-US" sz="3600" b="1" dirty="0" smtClean="0"/>
              <a:t>Quality Control Components </a:t>
            </a:r>
            <a:r>
              <a:rPr lang="en-US" dirty="0" smtClean="0"/>
              <a:t/>
            </a:r>
            <a:br>
              <a:rPr lang="en-US" dirty="0" smtClean="0"/>
            </a:br>
            <a:endParaRPr lang="en-US" dirty="0" smtClean="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924E664C-18F1-47E3-9E8E-02D0BA80935F}" type="slidenum">
              <a:rPr lang="en-US" sz="1200" b="0">
                <a:solidFill>
                  <a:schemeClr val="tx1">
                    <a:tint val="75000"/>
                  </a:schemeClr>
                </a:solidFill>
                <a:ea typeface="ＭＳ Ｐゴシック" pitchFamily="-112" charset="-128"/>
              </a:rPr>
              <a:pPr algn="r">
                <a:defRPr/>
              </a:pPr>
              <a:t>31</a:t>
            </a:fld>
            <a:endParaRPr lang="en-US" sz="1200" b="0" dirty="0">
              <a:solidFill>
                <a:schemeClr val="tx1">
                  <a:tint val="75000"/>
                </a:schemeClr>
              </a:solidFill>
              <a:ea typeface="ＭＳ Ｐゴシック" pitchFamily="-112" charset="-128"/>
            </a:endParaRPr>
          </a:p>
        </p:txBody>
      </p:sp>
      <p:sp>
        <p:nvSpPr>
          <p:cNvPr id="5" name="Right Arrow 4"/>
          <p:cNvSpPr/>
          <p:nvPr/>
        </p:nvSpPr>
        <p:spPr>
          <a:xfrm>
            <a:off x="152400" y="1524000"/>
            <a:ext cx="8991600" cy="4648200"/>
          </a:xfrm>
          <a:prstGeom prst="rightArrow">
            <a:avLst/>
          </a:prstGeom>
          <a:ln w="1905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25" name="Rounded Rectangle 24"/>
          <p:cNvSpPr/>
          <p:nvPr/>
        </p:nvSpPr>
        <p:spPr>
          <a:xfrm>
            <a:off x="6858000" y="2971800"/>
            <a:ext cx="1447800" cy="1676400"/>
          </a:xfrm>
          <a:prstGeom prst="round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solidFill>
                  <a:schemeClr val="tx1"/>
                </a:solidFill>
              </a:rPr>
              <a:t>Monitor and Audit</a:t>
            </a:r>
          </a:p>
        </p:txBody>
      </p:sp>
      <p:cxnSp>
        <p:nvCxnSpPr>
          <p:cNvPr id="18" name="Straight Connector 17"/>
          <p:cNvCxnSpPr/>
          <p:nvPr/>
        </p:nvCxnSpPr>
        <p:spPr>
          <a:xfrm>
            <a:off x="152400" y="1295400"/>
            <a:ext cx="8763000" cy="1588"/>
          </a:xfrm>
          <a:prstGeom prst="line">
            <a:avLst/>
          </a:prstGeom>
          <a:ln w="38100">
            <a:solidFill>
              <a:srgbClr val="F8A45E"/>
            </a:solidFill>
          </a:ln>
        </p:spPr>
        <p:style>
          <a:lnRef idx="1">
            <a:schemeClr val="accent2"/>
          </a:lnRef>
          <a:fillRef idx="0">
            <a:schemeClr val="accent2"/>
          </a:fillRef>
          <a:effectRef idx="0">
            <a:schemeClr val="accent2"/>
          </a:effectRef>
          <a:fontRef idx="minor">
            <a:schemeClr val="tx1"/>
          </a:fontRef>
        </p:style>
      </p:cxnSp>
      <p:sp>
        <p:nvSpPr>
          <p:cNvPr id="19" name="Left-Right Arrow 18"/>
          <p:cNvSpPr/>
          <p:nvPr/>
        </p:nvSpPr>
        <p:spPr>
          <a:xfrm>
            <a:off x="381000" y="5105400"/>
            <a:ext cx="6248400" cy="11430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Provide Professional Development </a:t>
            </a:r>
          </a:p>
          <a:p>
            <a:pPr algn="ctr">
              <a:defRPr/>
            </a:pPr>
            <a:r>
              <a:rPr lang="en-US" dirty="0">
                <a:solidFill>
                  <a:srgbClr val="FF0000"/>
                </a:solidFill>
              </a:rPr>
              <a:t>Develop Two-Way Communication Plan</a:t>
            </a:r>
          </a:p>
        </p:txBody>
      </p:sp>
      <p:sp>
        <p:nvSpPr>
          <p:cNvPr id="16" name="Left-Right Arrow 15"/>
          <p:cNvSpPr/>
          <p:nvPr/>
        </p:nvSpPr>
        <p:spPr>
          <a:xfrm>
            <a:off x="457200" y="1447800"/>
            <a:ext cx="6172200" cy="1169988"/>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Ensure  Accountability</a:t>
            </a:r>
          </a:p>
        </p:txBody>
      </p:sp>
      <p:sp>
        <p:nvSpPr>
          <p:cNvPr id="17" name="Rounded Rectangle 16"/>
          <p:cNvSpPr/>
          <p:nvPr/>
        </p:nvSpPr>
        <p:spPr>
          <a:xfrm>
            <a:off x="5105400" y="2971800"/>
            <a:ext cx="1600200" cy="16764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solidFill>
                  <a:schemeClr val="tx1"/>
                </a:solidFill>
                <a:cs typeface="Arial" pitchFamily="34" charset="0"/>
              </a:rPr>
              <a:t>Identify High-Quality, Common Measures &amp; Assessments</a:t>
            </a:r>
          </a:p>
        </p:txBody>
      </p:sp>
      <p:sp>
        <p:nvSpPr>
          <p:cNvPr id="21" name="Rounded Rectangle 20"/>
          <p:cNvSpPr/>
          <p:nvPr/>
        </p:nvSpPr>
        <p:spPr>
          <a:xfrm>
            <a:off x="3505200" y="2971800"/>
            <a:ext cx="1447800" cy="1676400"/>
          </a:xfrm>
          <a:prstGeom prst="roundRect">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solidFill>
                  <a:schemeClr val="tx1"/>
                </a:solidFill>
              </a:rPr>
              <a:t>Determine and Score Rigorous Targets</a:t>
            </a:r>
          </a:p>
        </p:txBody>
      </p:sp>
      <p:sp>
        <p:nvSpPr>
          <p:cNvPr id="27" name="Rounded Rectangle 26"/>
          <p:cNvSpPr/>
          <p:nvPr/>
        </p:nvSpPr>
        <p:spPr>
          <a:xfrm>
            <a:off x="1828800" y="2971800"/>
            <a:ext cx="1447800" cy="1676400"/>
          </a:xfrm>
          <a:prstGeom prst="roundRect">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solidFill>
                  <a:schemeClr val="tx1"/>
                </a:solidFill>
              </a:rPr>
              <a:t>Establish Priority of Standard</a:t>
            </a:r>
          </a:p>
        </p:txBody>
      </p:sp>
      <p:sp>
        <p:nvSpPr>
          <p:cNvPr id="28" name="Rounded Rectangle 27"/>
          <p:cNvSpPr/>
          <p:nvPr/>
        </p:nvSpPr>
        <p:spPr>
          <a:xfrm>
            <a:off x="228600" y="2971800"/>
            <a:ext cx="1447800" cy="1676400"/>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solidFill>
                  <a:schemeClr val="tx1"/>
                </a:solidFill>
              </a:rPr>
              <a:t>Provide Guidance, Templates, and Tools</a:t>
            </a:r>
          </a:p>
        </p:txBody>
      </p:sp>
      <p:sp>
        <p:nvSpPr>
          <p:cNvPr id="13" name="Slide Number Placeholder 12"/>
          <p:cNvSpPr>
            <a:spLocks noGrp="1"/>
          </p:cNvSpPr>
          <p:nvPr>
            <p:ph type="sldNum" sz="quarter" idx="12"/>
          </p:nvPr>
        </p:nvSpPr>
        <p:spPr/>
        <p:txBody>
          <a:bodyPr/>
          <a:lstStyle/>
          <a:p>
            <a:pPr>
              <a:defRPr/>
            </a:pPr>
            <a:fld id="{FCBBB0D9-5F41-4716-A77F-6E2CD150E095}"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5400"/>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t>MSDE Professional Development Efforts</a:t>
            </a:r>
          </a:p>
        </p:txBody>
      </p:sp>
      <p:sp>
        <p:nvSpPr>
          <p:cNvPr id="12291" name="Content Placeholder 2"/>
          <p:cNvSpPr>
            <a:spLocks noGrp="1"/>
          </p:cNvSpPr>
          <p:nvPr>
            <p:ph idx="1"/>
          </p:nvPr>
        </p:nvSpPr>
        <p:spPr>
          <a:xfrm>
            <a:off x="152400" y="1371600"/>
            <a:ext cx="8991600" cy="4953000"/>
          </a:xfrm>
        </p:spPr>
        <p:txBody>
          <a:bodyPr/>
          <a:lstStyle/>
          <a:p>
            <a:pPr>
              <a:defRPr/>
            </a:pPr>
            <a:r>
              <a:rPr lang="en-US" dirty="0" smtClean="0"/>
              <a:t>Provided SLO regional trainings (Phase I, II and III) for local school systems (all 24 systems participated in at least one regional training)</a:t>
            </a:r>
          </a:p>
          <a:p>
            <a:pPr lvl="1">
              <a:buFont typeface="Wingdings" pitchFamily="2" charset="2"/>
              <a:buChar char="v"/>
              <a:defRPr/>
            </a:pPr>
            <a:r>
              <a:rPr lang="en-US" dirty="0">
                <a:solidFill>
                  <a:srgbClr val="0000FF"/>
                </a:solidFill>
              </a:rPr>
              <a:t>Phase 1 </a:t>
            </a:r>
            <a:r>
              <a:rPr lang="en-US" dirty="0"/>
              <a:t>– Background, Components, Process</a:t>
            </a:r>
          </a:p>
          <a:p>
            <a:pPr lvl="1">
              <a:buFont typeface="Wingdings" pitchFamily="2" charset="2"/>
              <a:buChar char="v"/>
              <a:defRPr/>
            </a:pPr>
            <a:r>
              <a:rPr lang="en-US" dirty="0">
                <a:solidFill>
                  <a:srgbClr val="0000FF"/>
                </a:solidFill>
              </a:rPr>
              <a:t>Phase 2  </a:t>
            </a:r>
            <a:r>
              <a:rPr lang="en-US" dirty="0"/>
              <a:t>- Quality Assurances: Critical Content, Assessments, Targets and Action Plan</a:t>
            </a:r>
          </a:p>
          <a:p>
            <a:pPr lvl="1">
              <a:buFont typeface="Wingdings" pitchFamily="2" charset="2"/>
              <a:buChar char="v"/>
              <a:defRPr/>
            </a:pPr>
            <a:r>
              <a:rPr lang="en-US" dirty="0" smtClean="0">
                <a:solidFill>
                  <a:srgbClr val="0000FF"/>
                </a:solidFill>
              </a:rPr>
              <a:t>Phase </a:t>
            </a:r>
            <a:r>
              <a:rPr lang="en-US" dirty="0">
                <a:solidFill>
                  <a:srgbClr val="0000FF"/>
                </a:solidFill>
              </a:rPr>
              <a:t>3 </a:t>
            </a:r>
            <a:r>
              <a:rPr lang="en-US" dirty="0"/>
              <a:t>– On-line Training Modules,    Implementation </a:t>
            </a:r>
            <a:r>
              <a:rPr lang="en-US" dirty="0" smtClean="0"/>
              <a:t>Planning</a:t>
            </a:r>
            <a:endParaRPr lang="en-US" dirty="0"/>
          </a:p>
          <a:p>
            <a:pPr>
              <a:defRPr/>
            </a:pPr>
            <a:endParaRPr lang="en-US" dirty="0" smtClean="0"/>
          </a:p>
          <a:p>
            <a:pPr marL="0" indent="0"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417638"/>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t>MSDE Professional Development Efforts</a:t>
            </a:r>
          </a:p>
        </p:txBody>
      </p:sp>
      <p:sp>
        <p:nvSpPr>
          <p:cNvPr id="9219" name="Content Placeholder 2"/>
          <p:cNvSpPr>
            <a:spLocks noGrp="1"/>
          </p:cNvSpPr>
          <p:nvPr>
            <p:ph idx="1"/>
          </p:nvPr>
        </p:nvSpPr>
        <p:spPr/>
        <p:txBody>
          <a:bodyPr/>
          <a:lstStyle/>
          <a:p>
            <a:r>
              <a:rPr lang="en-US" dirty="0" smtClean="0"/>
              <a:t>Provided 88 additional SLO presentations to date including:</a:t>
            </a:r>
          </a:p>
          <a:p>
            <a:pPr lvl="1"/>
            <a:r>
              <a:rPr lang="en-US" dirty="0" smtClean="0"/>
              <a:t> </a:t>
            </a:r>
            <a:r>
              <a:rPr lang="en-US" sz="2600" dirty="0" smtClean="0"/>
              <a:t>Superintendents</a:t>
            </a:r>
          </a:p>
          <a:p>
            <a:pPr lvl="1"/>
            <a:r>
              <a:rPr lang="en-US" sz="2600" dirty="0" smtClean="0"/>
              <a:t> LEA Content Supervisors</a:t>
            </a:r>
          </a:p>
          <a:p>
            <a:pPr lvl="1"/>
            <a:r>
              <a:rPr lang="en-US" sz="2600" dirty="0" smtClean="0"/>
              <a:t> Chief Academic Officers </a:t>
            </a:r>
          </a:p>
          <a:p>
            <a:pPr lvl="1"/>
            <a:r>
              <a:rPr lang="en-US" sz="2600" dirty="0" smtClean="0"/>
              <a:t> Executive Officers</a:t>
            </a:r>
          </a:p>
          <a:p>
            <a:pPr lvl="1"/>
            <a:r>
              <a:rPr lang="en-US" sz="2600" dirty="0" smtClean="0"/>
              <a:t> Building Administrators</a:t>
            </a:r>
          </a:p>
          <a:p>
            <a:pPr lvl="1"/>
            <a:r>
              <a:rPr lang="en-US" sz="2600" dirty="0" smtClean="0"/>
              <a:t> Teachers</a:t>
            </a:r>
          </a:p>
          <a:p>
            <a:pPr lvl="1"/>
            <a:r>
              <a:rPr lang="en-US" sz="2600" dirty="0" smtClean="0"/>
              <a:t> MSDE Staff</a:t>
            </a:r>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417638"/>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t>MSDE Professional Development Efforts</a:t>
            </a:r>
          </a:p>
        </p:txBody>
      </p:sp>
      <p:sp>
        <p:nvSpPr>
          <p:cNvPr id="2" name="Content Placeholder 1"/>
          <p:cNvSpPr>
            <a:spLocks noGrp="1"/>
          </p:cNvSpPr>
          <p:nvPr>
            <p:ph idx="1"/>
          </p:nvPr>
        </p:nvSpPr>
        <p:spPr/>
        <p:txBody>
          <a:bodyPr/>
          <a:lstStyle/>
          <a:p>
            <a:pPr>
              <a:defRPr/>
            </a:pPr>
            <a:r>
              <a:rPr lang="en-US" dirty="0" smtClean="0"/>
              <a:t>Maryland Teachers of the Year</a:t>
            </a:r>
          </a:p>
          <a:p>
            <a:pPr>
              <a:defRPr/>
            </a:pPr>
            <a:r>
              <a:rPr lang="en-US" dirty="0" smtClean="0"/>
              <a:t>Maryland Teachers of Promise</a:t>
            </a:r>
          </a:p>
          <a:p>
            <a:pPr>
              <a:defRPr/>
            </a:pPr>
            <a:r>
              <a:rPr lang="en-US" dirty="0" smtClean="0"/>
              <a:t>Institutions of Higher Education</a:t>
            </a:r>
          </a:p>
          <a:p>
            <a:pPr>
              <a:defRPr/>
            </a:pPr>
            <a:r>
              <a:rPr lang="en-US" dirty="0" smtClean="0"/>
              <a:t>Maryland Approved Alternative Teacher Preparation Programs (MAAPP)</a:t>
            </a:r>
          </a:p>
          <a:p>
            <a:pPr>
              <a:defRPr/>
            </a:pPr>
            <a:endParaRPr lang="en-US" dirty="0"/>
          </a:p>
          <a:p>
            <a:pPr marL="0" indent="0">
              <a:buFont typeface="Arial" charset="0"/>
              <a:buNone/>
              <a:defRPr/>
            </a:pPr>
            <a:r>
              <a:rPr lang="en-US" dirty="0" smtClean="0"/>
              <a:t>On-site training provided in 19 school systems</a:t>
            </a:r>
          </a:p>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5400"/>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t>MSDE Professional Development Efforts</a:t>
            </a:r>
          </a:p>
        </p:txBody>
      </p:sp>
      <p:sp>
        <p:nvSpPr>
          <p:cNvPr id="11267" name="Content Placeholder 2"/>
          <p:cNvSpPr>
            <a:spLocks noGrp="1"/>
          </p:cNvSpPr>
          <p:nvPr>
            <p:ph idx="1"/>
          </p:nvPr>
        </p:nvSpPr>
        <p:spPr>
          <a:xfrm>
            <a:off x="228600" y="1447800"/>
            <a:ext cx="8915400" cy="5410200"/>
          </a:xfrm>
        </p:spPr>
        <p:txBody>
          <a:bodyPr/>
          <a:lstStyle/>
          <a:p>
            <a:r>
              <a:rPr lang="en-US" dirty="0" smtClean="0"/>
              <a:t>Presented at State and national conferences</a:t>
            </a:r>
          </a:p>
          <a:p>
            <a:pPr lvl="1" eaLnBrk="1" hangingPunct="1"/>
            <a:r>
              <a:rPr lang="en-US" dirty="0" smtClean="0"/>
              <a:t>Maryland Assessment Group</a:t>
            </a:r>
          </a:p>
          <a:p>
            <a:pPr lvl="1" eaLnBrk="1" hangingPunct="1"/>
            <a:r>
              <a:rPr lang="en-US" dirty="0" smtClean="0"/>
              <a:t>Common Ground Conference</a:t>
            </a:r>
          </a:p>
          <a:p>
            <a:pPr lvl="1" eaLnBrk="1" hangingPunct="1"/>
            <a:r>
              <a:rPr lang="en-US" dirty="0" smtClean="0"/>
              <a:t>National Educator Effectiveness Summit</a:t>
            </a:r>
          </a:p>
          <a:p>
            <a:pPr lvl="1" eaLnBrk="1" hangingPunct="1"/>
            <a:r>
              <a:rPr lang="en-US" dirty="0" smtClean="0"/>
              <a:t>Reform Support Network</a:t>
            </a:r>
          </a:p>
          <a:p>
            <a:pPr eaLnBrk="1" hangingPunct="1"/>
            <a:r>
              <a:rPr lang="en-US" dirty="0" smtClean="0"/>
              <a:t>Co-planning the Maryland SLO Conference  </a:t>
            </a:r>
          </a:p>
          <a:p>
            <a:pPr lvl="1" eaLnBrk="1" hangingPunct="1"/>
            <a:r>
              <a:rPr lang="en-US" dirty="0" smtClean="0"/>
              <a:t>June 12, 2013</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ctrTitle"/>
          </p:nvPr>
        </p:nvSpPr>
        <p:spPr>
          <a:xfrm>
            <a:off x="0" y="0"/>
            <a:ext cx="9144000" cy="1371600"/>
          </a:xfrm>
          <a:solidFill>
            <a:schemeClr val="tx2">
              <a:lumMod val="20000"/>
              <a:lumOff val="80000"/>
            </a:schemeClr>
          </a:solidFill>
          <a:ln>
            <a:solidFill>
              <a:schemeClr val="tx2">
                <a:lumMod val="60000"/>
                <a:lumOff val="40000"/>
              </a:schemeClr>
            </a:solidFill>
          </a:ln>
        </p:spPr>
        <p:txBody>
          <a:bodyPr/>
          <a:lstStyle/>
          <a:p>
            <a:pPr>
              <a:defRPr/>
            </a:pPr>
            <a:r>
              <a:rPr lang="en-US" b="1" dirty="0" smtClean="0"/>
              <a:t>SLO Training Modules</a:t>
            </a:r>
          </a:p>
        </p:txBody>
      </p:sp>
      <p:sp>
        <p:nvSpPr>
          <p:cNvPr id="13315" name="Rectangle 5"/>
          <p:cNvSpPr>
            <a:spLocks noGrp="1"/>
          </p:cNvSpPr>
          <p:nvPr>
            <p:ph type="subTitle" idx="1"/>
          </p:nvPr>
        </p:nvSpPr>
        <p:spPr>
          <a:xfrm>
            <a:off x="1371600" y="2362200"/>
            <a:ext cx="6400800" cy="3276600"/>
          </a:xfrm>
        </p:spPr>
        <p:txBody>
          <a:bodyPr/>
          <a:lstStyle/>
          <a:p>
            <a:r>
              <a:rPr lang="en-US" dirty="0" smtClean="0">
                <a:solidFill>
                  <a:schemeClr val="tx1"/>
                </a:solidFill>
              </a:rPr>
              <a:t>Add graphic</a:t>
            </a:r>
          </a:p>
        </p:txBody>
      </p:sp>
      <p:sp>
        <p:nvSpPr>
          <p:cNvPr id="4" name="Slide Number Placeholder 3"/>
          <p:cNvSpPr>
            <a:spLocks noGrp="1"/>
          </p:cNvSpPr>
          <p:nvPr>
            <p:ph type="sldNum" sz="quarter" idx="12"/>
          </p:nvPr>
        </p:nvSpPr>
        <p:spPr/>
        <p:txBody>
          <a:bodyPr/>
          <a:lstStyle/>
          <a:p>
            <a:pPr>
              <a:defRPr/>
            </a:pPr>
            <a:fld id="{231C8139-96D5-4716-9964-CA8BCA0A9618}" type="slidenum">
              <a:rPr lang="en-US" smtClean="0"/>
              <a:pPr>
                <a:defRPr/>
              </a:pPr>
              <a:t>36</a:t>
            </a:fld>
            <a:endParaRPr lang="en-US" dirty="0"/>
          </a:p>
        </p:txBody>
      </p:sp>
      <p:pic>
        <p:nvPicPr>
          <p:cNvPr id="13317" name="Picture 7" descr="C:\Users\Linda_2.Linda-PC\AppData\Local\Microsoft\Windows\Temporary Internet Files\Content.IE5\CVZ62JWW\MP900402960[1].jpg"/>
          <p:cNvPicPr>
            <a:picLocks noChangeAspect="1" noChangeArrowheads="1"/>
          </p:cNvPicPr>
          <p:nvPr/>
        </p:nvPicPr>
        <p:blipFill>
          <a:blip r:embed="rId3" cstate="print"/>
          <a:srcRect/>
          <a:stretch>
            <a:fillRect/>
          </a:stretch>
        </p:blipFill>
        <p:spPr bwMode="auto">
          <a:xfrm>
            <a:off x="1524000" y="1828800"/>
            <a:ext cx="6248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417638"/>
          </a:xfrm>
          <a:solidFill>
            <a:schemeClr val="tx2">
              <a:lumMod val="20000"/>
              <a:lumOff val="80000"/>
            </a:schemeClr>
          </a:solidFill>
          <a:ln>
            <a:solidFill>
              <a:schemeClr val="tx2">
                <a:lumMod val="60000"/>
                <a:lumOff val="40000"/>
              </a:schemeClr>
            </a:solidFill>
          </a:ln>
        </p:spPr>
        <p:txBody>
          <a:bodyPr/>
          <a:lstStyle/>
          <a:p>
            <a:pPr eaLnBrk="1" hangingPunct="1">
              <a:defRPr/>
            </a:pPr>
            <a:r>
              <a:rPr lang="en-US" b="1" dirty="0" smtClean="0"/>
              <a:t>SLO Modules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7 Training Modules</a:t>
            </a:r>
          </a:p>
          <a:p>
            <a:pPr lvl="1" eaLnBrk="1" fontAlgn="auto" hangingPunct="1">
              <a:spcAft>
                <a:spcPts val="0"/>
              </a:spcAft>
              <a:buFont typeface="Arial" pitchFamily="34" charset="0"/>
              <a:buChar char="–"/>
              <a:defRPr/>
            </a:pPr>
            <a:r>
              <a:rPr lang="en-US" dirty="0">
                <a:solidFill>
                  <a:schemeClr val="tx2"/>
                </a:solidFill>
              </a:rPr>
              <a:t>Module 1 - SLO Context &amp; Purpose </a:t>
            </a:r>
          </a:p>
          <a:p>
            <a:pPr lvl="1" eaLnBrk="1" fontAlgn="auto" hangingPunct="1">
              <a:spcAft>
                <a:spcPts val="0"/>
              </a:spcAft>
              <a:buFont typeface="Arial" pitchFamily="34" charset="0"/>
              <a:buChar char="–"/>
              <a:defRPr/>
            </a:pPr>
            <a:r>
              <a:rPr lang="en-US" dirty="0">
                <a:solidFill>
                  <a:schemeClr val="tx2"/>
                </a:solidFill>
              </a:rPr>
              <a:t>Module 2 - SLO Components </a:t>
            </a:r>
          </a:p>
          <a:p>
            <a:pPr lvl="1" eaLnBrk="1" fontAlgn="auto" hangingPunct="1">
              <a:spcAft>
                <a:spcPts val="0"/>
              </a:spcAft>
              <a:buFont typeface="Arial" pitchFamily="34" charset="0"/>
              <a:buChar char="–"/>
              <a:defRPr/>
            </a:pPr>
            <a:r>
              <a:rPr lang="en-US" dirty="0">
                <a:solidFill>
                  <a:schemeClr val="tx2"/>
                </a:solidFill>
              </a:rPr>
              <a:t>Module 3 - The SLO Process </a:t>
            </a:r>
          </a:p>
          <a:p>
            <a:pPr lvl="1" eaLnBrk="1" fontAlgn="auto" hangingPunct="1">
              <a:spcAft>
                <a:spcPts val="0"/>
              </a:spcAft>
              <a:buFont typeface="Arial" pitchFamily="34" charset="0"/>
              <a:buChar char="–"/>
              <a:defRPr/>
            </a:pPr>
            <a:r>
              <a:rPr lang="en-US" dirty="0">
                <a:solidFill>
                  <a:srgbClr val="00B050"/>
                </a:solidFill>
              </a:rPr>
              <a:t>Module 4 - Quality Assurance: Priority of Standard </a:t>
            </a:r>
          </a:p>
          <a:p>
            <a:pPr lvl="1" eaLnBrk="1" fontAlgn="auto" hangingPunct="1">
              <a:spcAft>
                <a:spcPts val="0"/>
              </a:spcAft>
              <a:buFont typeface="Arial" pitchFamily="34" charset="0"/>
              <a:buChar char="–"/>
              <a:defRPr/>
            </a:pPr>
            <a:r>
              <a:rPr lang="en-US" dirty="0">
                <a:solidFill>
                  <a:srgbClr val="00B050"/>
                </a:solidFill>
              </a:rPr>
              <a:t>Module 5 - Quality Assurance: Rigor of Target </a:t>
            </a:r>
          </a:p>
          <a:p>
            <a:pPr lvl="1" eaLnBrk="1" fontAlgn="auto" hangingPunct="1">
              <a:spcAft>
                <a:spcPts val="0"/>
              </a:spcAft>
              <a:buFont typeface="Arial" pitchFamily="34" charset="0"/>
              <a:buChar char="–"/>
              <a:defRPr/>
            </a:pPr>
            <a:r>
              <a:rPr lang="en-US" dirty="0">
                <a:solidFill>
                  <a:srgbClr val="00B050"/>
                </a:solidFill>
              </a:rPr>
              <a:t>Module 6 - Quality Assurance: Quality of Measure &amp; Evidence </a:t>
            </a:r>
          </a:p>
          <a:p>
            <a:pPr lvl="1" eaLnBrk="1" fontAlgn="auto" hangingPunct="1">
              <a:spcAft>
                <a:spcPts val="0"/>
              </a:spcAft>
              <a:buFont typeface="Arial" pitchFamily="34" charset="0"/>
              <a:buChar char="–"/>
              <a:defRPr/>
            </a:pPr>
            <a:r>
              <a:rPr lang="en-US" dirty="0">
                <a:solidFill>
                  <a:srgbClr val="00B050"/>
                </a:solidFill>
              </a:rPr>
              <a:t>Module 7 - Quality Assurance: SLO Action Plan </a:t>
            </a:r>
            <a:endParaRPr lang="en-US" dirty="0" smtClean="0">
              <a:solidFill>
                <a:srgbClr val="00B050"/>
              </a:solidFill>
            </a:endParaRPr>
          </a:p>
          <a:p>
            <a:pPr eaLnBrk="1" fontAlgn="auto" hangingPunct="1">
              <a:spcAft>
                <a:spcPts val="0"/>
              </a:spcAft>
              <a:buFont typeface="Arial" pitchFamily="34" charset="0"/>
              <a:buChar char="•"/>
              <a:defRPr/>
            </a:pPr>
            <a:r>
              <a:rPr lang="en-US" dirty="0" smtClean="0"/>
              <a:t>Companion Handbook</a:t>
            </a:r>
            <a:endParaRPr lang="en-US" dirty="0"/>
          </a:p>
          <a:p>
            <a:pPr lvl="1"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55060F82-A831-48B0-B1F7-2F6D93C980F5}"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533400"/>
          <a:ext cx="6858000"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Oval 2"/>
          <p:cNvSpPr>
            <a:spLocks noChangeArrowheads="1"/>
          </p:cNvSpPr>
          <p:nvPr/>
        </p:nvSpPr>
        <p:spPr bwMode="auto">
          <a:xfrm rot="2233942">
            <a:off x="782788" y="3383996"/>
            <a:ext cx="3363442" cy="1453574"/>
          </a:xfrm>
          <a:prstGeom prst="ellipse">
            <a:avLst/>
          </a:prstGeom>
          <a:solidFill>
            <a:srgbClr val="F2F2F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200" b="1" i="0" u="none" strike="noStrike" cap="none" normalizeH="0" baseline="0" dirty="0" smtClean="0">
                <a:ln>
                  <a:noFill/>
                </a:ln>
                <a:solidFill>
                  <a:schemeClr val="tx1"/>
                </a:solidFill>
                <a:effectLst/>
                <a:latin typeface="Calibri" pitchFamily="34" charset="0"/>
                <a:cs typeface="Arial" pitchFamily="34" charset="0"/>
              </a:rPr>
              <a:t>Strategic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Delivery of</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Professional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Development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xplosion 1 3"/>
          <p:cNvSpPr/>
          <p:nvPr/>
        </p:nvSpPr>
        <p:spPr>
          <a:xfrm>
            <a:off x="228600" y="4876800"/>
            <a:ext cx="2743200" cy="1676400"/>
          </a:xfrm>
          <a:prstGeom prst="irregularSeal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Readiness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dirty="0">
              <a:solidFill>
                <a:prstClr val="black"/>
              </a:solidFill>
              <a:cs typeface="Arial" pitchFamily="34" charset="0"/>
            </a:endParaRPr>
          </a:p>
        </p:txBody>
      </p:sp>
      <p:grpSp>
        <p:nvGrpSpPr>
          <p:cNvPr id="1028" name="Group 4"/>
          <p:cNvGrpSpPr>
            <a:grpSpLocks noChangeAspect="1"/>
          </p:cNvGrpSpPr>
          <p:nvPr/>
        </p:nvGrpSpPr>
        <p:grpSpPr bwMode="auto">
          <a:xfrm>
            <a:off x="-1588" y="60326"/>
            <a:ext cx="9147175" cy="6875462"/>
            <a:chOff x="-1" y="38"/>
            <a:chExt cx="5762" cy="4331"/>
          </a:xfrm>
        </p:grpSpPr>
        <p:sp>
          <p:nvSpPr>
            <p:cNvPr id="1027" name="AutoShape 3"/>
            <p:cNvSpPr>
              <a:spLocks noChangeAspect="1" noChangeArrowheads="1" noTextEdit="1"/>
            </p:cNvSpPr>
            <p:nvPr/>
          </p:nvSpPr>
          <p:spPr bwMode="auto">
            <a:xfrm>
              <a:off x="0" y="39"/>
              <a:ext cx="5760" cy="4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9" name="Rectangle 5"/>
            <p:cNvSpPr>
              <a:spLocks noChangeArrowheads="1"/>
            </p:cNvSpPr>
            <p:nvPr/>
          </p:nvSpPr>
          <p:spPr bwMode="auto">
            <a:xfrm>
              <a:off x="-1" y="38"/>
              <a:ext cx="5762" cy="4331"/>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Rectangle 6"/>
            <p:cNvSpPr>
              <a:spLocks noChangeArrowheads="1"/>
            </p:cNvSpPr>
            <p:nvPr/>
          </p:nvSpPr>
          <p:spPr bwMode="auto">
            <a:xfrm>
              <a:off x="287" y="1193"/>
              <a:ext cx="973" cy="1926"/>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Rectangle 7"/>
            <p:cNvSpPr>
              <a:spLocks noChangeArrowheads="1"/>
            </p:cNvSpPr>
            <p:nvPr/>
          </p:nvSpPr>
          <p:spPr bwMode="auto">
            <a:xfrm>
              <a:off x="1260" y="1193"/>
              <a:ext cx="372" cy="1926"/>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Rectangle 8"/>
            <p:cNvSpPr>
              <a:spLocks noChangeArrowheads="1"/>
            </p:cNvSpPr>
            <p:nvPr/>
          </p:nvSpPr>
          <p:spPr bwMode="auto">
            <a:xfrm>
              <a:off x="287" y="3119"/>
              <a:ext cx="973" cy="480"/>
            </a:xfrm>
            <a:prstGeom prst="rect">
              <a:avLst/>
            </a:prstGeom>
            <a:solidFill>
              <a:srgbClr val="F2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Rectangle 9"/>
            <p:cNvSpPr>
              <a:spLocks noChangeArrowheads="1"/>
            </p:cNvSpPr>
            <p:nvPr/>
          </p:nvSpPr>
          <p:spPr bwMode="auto">
            <a:xfrm>
              <a:off x="1260" y="3119"/>
              <a:ext cx="372" cy="480"/>
            </a:xfrm>
            <a:prstGeom prst="rect">
              <a:avLst/>
            </a:prstGeom>
            <a:solidFill>
              <a:srgbClr val="F2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Rectangle 10"/>
            <p:cNvSpPr>
              <a:spLocks noChangeArrowheads="1"/>
            </p:cNvSpPr>
            <p:nvPr/>
          </p:nvSpPr>
          <p:spPr bwMode="auto">
            <a:xfrm>
              <a:off x="1256" y="1189"/>
              <a:ext cx="8" cy="2414"/>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Rectangle 11"/>
            <p:cNvSpPr>
              <a:spLocks noChangeArrowheads="1"/>
            </p:cNvSpPr>
            <p:nvPr/>
          </p:nvSpPr>
          <p:spPr bwMode="auto">
            <a:xfrm>
              <a:off x="283" y="3115"/>
              <a:ext cx="1353"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Rectangle 12"/>
            <p:cNvSpPr>
              <a:spLocks noChangeArrowheads="1"/>
            </p:cNvSpPr>
            <p:nvPr/>
          </p:nvSpPr>
          <p:spPr bwMode="auto">
            <a:xfrm>
              <a:off x="283" y="1189"/>
              <a:ext cx="8" cy="2414"/>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Rectangle 13"/>
            <p:cNvSpPr>
              <a:spLocks noChangeArrowheads="1"/>
            </p:cNvSpPr>
            <p:nvPr/>
          </p:nvSpPr>
          <p:spPr bwMode="auto">
            <a:xfrm>
              <a:off x="1628" y="1189"/>
              <a:ext cx="8" cy="2414"/>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Rectangle 14"/>
            <p:cNvSpPr>
              <a:spLocks noChangeArrowheads="1"/>
            </p:cNvSpPr>
            <p:nvPr/>
          </p:nvSpPr>
          <p:spPr bwMode="auto">
            <a:xfrm>
              <a:off x="283" y="1189"/>
              <a:ext cx="1353"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Rectangle 15"/>
            <p:cNvSpPr>
              <a:spLocks noChangeArrowheads="1"/>
            </p:cNvSpPr>
            <p:nvPr/>
          </p:nvSpPr>
          <p:spPr bwMode="auto">
            <a:xfrm>
              <a:off x="283" y="3595"/>
              <a:ext cx="1353"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Rectangle 16"/>
            <p:cNvSpPr>
              <a:spLocks noChangeArrowheads="1"/>
            </p:cNvSpPr>
            <p:nvPr/>
          </p:nvSpPr>
          <p:spPr bwMode="auto">
            <a:xfrm>
              <a:off x="528" y="1968"/>
              <a:ext cx="521"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Teacher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510" y="2170"/>
              <a:ext cx="613"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Practice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1308" y="2060"/>
              <a:ext cx="363"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385" y="3263"/>
              <a:ext cx="876"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cs typeface="Arial" pitchFamily="34" charset="0"/>
                </a:rPr>
                <a:t>MSA/PARCC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1310" y="3263"/>
              <a:ext cx="359"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1324" y="258"/>
              <a:ext cx="1867"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Local Model Teacher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2993" y="258"/>
              <a:ext cx="1216"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Evaluation &amp;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1389" y="489"/>
              <a:ext cx="1172"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Professional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2405" y="489"/>
              <a:ext cx="235"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2526" y="489"/>
              <a:ext cx="1428"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evelopment Cycle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1704" y="720"/>
              <a:ext cx="2088"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____________________</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553" y="3677"/>
              <a:ext cx="637"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pitchFamily="34" charset="0"/>
                  <a:cs typeface="Arial" pitchFamily="34" charset="0"/>
                </a:rPr>
                <a:t>Tested Area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448" y="3812"/>
              <a:ext cx="453"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pitchFamily="34" charset="0"/>
                  <a:cs typeface="Arial" pitchFamily="34" charset="0"/>
                </a:rPr>
                <a:t>Teacher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830" y="3812"/>
              <a:ext cx="455"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pitchFamily="34" charset="0"/>
                  <a:cs typeface="Arial" pitchFamily="34" charset="0"/>
                </a:rPr>
                <a:t>Example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Freeform 30"/>
            <p:cNvSpPr>
              <a:spLocks/>
            </p:cNvSpPr>
            <p:nvPr/>
          </p:nvSpPr>
          <p:spPr bwMode="auto">
            <a:xfrm>
              <a:off x="1680" y="1193"/>
              <a:ext cx="960" cy="1925"/>
            </a:xfrm>
            <a:custGeom>
              <a:avLst/>
              <a:gdLst/>
              <a:ahLst/>
              <a:cxnLst>
                <a:cxn ang="0">
                  <a:pos x="0" y="962"/>
                </a:cxn>
                <a:cxn ang="0">
                  <a:pos x="145" y="697"/>
                </a:cxn>
                <a:cxn ang="0">
                  <a:pos x="145" y="722"/>
                </a:cxn>
                <a:cxn ang="0">
                  <a:pos x="249" y="722"/>
                </a:cxn>
                <a:cxn ang="0">
                  <a:pos x="249" y="0"/>
                </a:cxn>
                <a:cxn ang="0">
                  <a:pos x="711" y="0"/>
                </a:cxn>
                <a:cxn ang="0">
                  <a:pos x="711" y="722"/>
                </a:cxn>
                <a:cxn ang="0">
                  <a:pos x="815" y="722"/>
                </a:cxn>
                <a:cxn ang="0">
                  <a:pos x="815" y="697"/>
                </a:cxn>
                <a:cxn ang="0">
                  <a:pos x="960" y="962"/>
                </a:cxn>
                <a:cxn ang="0">
                  <a:pos x="815" y="1228"/>
                </a:cxn>
                <a:cxn ang="0">
                  <a:pos x="815" y="1203"/>
                </a:cxn>
                <a:cxn ang="0">
                  <a:pos x="711" y="1203"/>
                </a:cxn>
                <a:cxn ang="0">
                  <a:pos x="711" y="1925"/>
                </a:cxn>
                <a:cxn ang="0">
                  <a:pos x="249" y="1925"/>
                </a:cxn>
                <a:cxn ang="0">
                  <a:pos x="249" y="1203"/>
                </a:cxn>
                <a:cxn ang="0">
                  <a:pos x="145" y="1203"/>
                </a:cxn>
                <a:cxn ang="0">
                  <a:pos x="145" y="1228"/>
                </a:cxn>
                <a:cxn ang="0">
                  <a:pos x="0" y="962"/>
                </a:cxn>
              </a:cxnLst>
              <a:rect l="0" t="0" r="r" b="b"/>
              <a:pathLst>
                <a:path w="960" h="1925">
                  <a:moveTo>
                    <a:pt x="0" y="962"/>
                  </a:moveTo>
                  <a:lnTo>
                    <a:pt x="145" y="697"/>
                  </a:lnTo>
                  <a:lnTo>
                    <a:pt x="145" y="722"/>
                  </a:lnTo>
                  <a:lnTo>
                    <a:pt x="249" y="722"/>
                  </a:lnTo>
                  <a:lnTo>
                    <a:pt x="249" y="0"/>
                  </a:lnTo>
                  <a:lnTo>
                    <a:pt x="711" y="0"/>
                  </a:lnTo>
                  <a:lnTo>
                    <a:pt x="711" y="722"/>
                  </a:lnTo>
                  <a:lnTo>
                    <a:pt x="815" y="722"/>
                  </a:lnTo>
                  <a:lnTo>
                    <a:pt x="815" y="697"/>
                  </a:lnTo>
                  <a:lnTo>
                    <a:pt x="960" y="962"/>
                  </a:lnTo>
                  <a:lnTo>
                    <a:pt x="815" y="1228"/>
                  </a:lnTo>
                  <a:lnTo>
                    <a:pt x="815" y="1203"/>
                  </a:lnTo>
                  <a:lnTo>
                    <a:pt x="711" y="1203"/>
                  </a:lnTo>
                  <a:lnTo>
                    <a:pt x="711" y="1925"/>
                  </a:lnTo>
                  <a:lnTo>
                    <a:pt x="249" y="1925"/>
                  </a:lnTo>
                  <a:lnTo>
                    <a:pt x="249" y="1203"/>
                  </a:lnTo>
                  <a:lnTo>
                    <a:pt x="145" y="1203"/>
                  </a:lnTo>
                  <a:lnTo>
                    <a:pt x="145" y="1228"/>
                  </a:lnTo>
                  <a:lnTo>
                    <a:pt x="0" y="962"/>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noEditPoints="1"/>
            </p:cNvSpPr>
            <p:nvPr/>
          </p:nvSpPr>
          <p:spPr bwMode="auto">
            <a:xfrm>
              <a:off x="1671" y="1185"/>
              <a:ext cx="978" cy="1941"/>
            </a:xfrm>
            <a:custGeom>
              <a:avLst/>
              <a:gdLst/>
              <a:ahLst/>
              <a:cxnLst>
                <a:cxn ang="0">
                  <a:pos x="0" y="970"/>
                </a:cxn>
                <a:cxn ang="0">
                  <a:pos x="162" y="673"/>
                </a:cxn>
                <a:cxn ang="0">
                  <a:pos x="162" y="730"/>
                </a:cxn>
                <a:cxn ang="0">
                  <a:pos x="154" y="722"/>
                </a:cxn>
                <a:cxn ang="0">
                  <a:pos x="258" y="722"/>
                </a:cxn>
                <a:cxn ang="0">
                  <a:pos x="250" y="730"/>
                </a:cxn>
                <a:cxn ang="0">
                  <a:pos x="250" y="0"/>
                </a:cxn>
                <a:cxn ang="0">
                  <a:pos x="728" y="0"/>
                </a:cxn>
                <a:cxn ang="0">
                  <a:pos x="728" y="730"/>
                </a:cxn>
                <a:cxn ang="0">
                  <a:pos x="720" y="722"/>
                </a:cxn>
                <a:cxn ang="0">
                  <a:pos x="824" y="722"/>
                </a:cxn>
                <a:cxn ang="0">
                  <a:pos x="816" y="730"/>
                </a:cxn>
                <a:cxn ang="0">
                  <a:pos x="816" y="673"/>
                </a:cxn>
                <a:cxn ang="0">
                  <a:pos x="978" y="970"/>
                </a:cxn>
                <a:cxn ang="0">
                  <a:pos x="816" y="1268"/>
                </a:cxn>
                <a:cxn ang="0">
                  <a:pos x="816" y="1211"/>
                </a:cxn>
                <a:cxn ang="0">
                  <a:pos x="824" y="1219"/>
                </a:cxn>
                <a:cxn ang="0">
                  <a:pos x="720" y="1219"/>
                </a:cxn>
                <a:cxn ang="0">
                  <a:pos x="728" y="1211"/>
                </a:cxn>
                <a:cxn ang="0">
                  <a:pos x="728" y="1941"/>
                </a:cxn>
                <a:cxn ang="0">
                  <a:pos x="250" y="1941"/>
                </a:cxn>
                <a:cxn ang="0">
                  <a:pos x="250" y="1211"/>
                </a:cxn>
                <a:cxn ang="0">
                  <a:pos x="258" y="1219"/>
                </a:cxn>
                <a:cxn ang="0">
                  <a:pos x="154" y="1219"/>
                </a:cxn>
                <a:cxn ang="0">
                  <a:pos x="162" y="1211"/>
                </a:cxn>
                <a:cxn ang="0">
                  <a:pos x="162" y="1268"/>
                </a:cxn>
                <a:cxn ang="0">
                  <a:pos x="0" y="970"/>
                </a:cxn>
                <a:cxn ang="0">
                  <a:pos x="161" y="1233"/>
                </a:cxn>
                <a:cxn ang="0">
                  <a:pos x="146" y="1236"/>
                </a:cxn>
                <a:cxn ang="0">
                  <a:pos x="146" y="1203"/>
                </a:cxn>
                <a:cxn ang="0">
                  <a:pos x="266" y="1203"/>
                </a:cxn>
                <a:cxn ang="0">
                  <a:pos x="266" y="1933"/>
                </a:cxn>
                <a:cxn ang="0">
                  <a:pos x="258" y="1925"/>
                </a:cxn>
                <a:cxn ang="0">
                  <a:pos x="720" y="1925"/>
                </a:cxn>
                <a:cxn ang="0">
                  <a:pos x="712" y="1933"/>
                </a:cxn>
                <a:cxn ang="0">
                  <a:pos x="712" y="1203"/>
                </a:cxn>
                <a:cxn ang="0">
                  <a:pos x="832" y="1203"/>
                </a:cxn>
                <a:cxn ang="0">
                  <a:pos x="832" y="1236"/>
                </a:cxn>
                <a:cxn ang="0">
                  <a:pos x="817" y="1233"/>
                </a:cxn>
                <a:cxn ang="0">
                  <a:pos x="962" y="967"/>
                </a:cxn>
                <a:cxn ang="0">
                  <a:pos x="962" y="974"/>
                </a:cxn>
                <a:cxn ang="0">
                  <a:pos x="817" y="708"/>
                </a:cxn>
                <a:cxn ang="0">
                  <a:pos x="832" y="705"/>
                </a:cxn>
                <a:cxn ang="0">
                  <a:pos x="832" y="738"/>
                </a:cxn>
                <a:cxn ang="0">
                  <a:pos x="712" y="738"/>
                </a:cxn>
                <a:cxn ang="0">
                  <a:pos x="712" y="8"/>
                </a:cxn>
                <a:cxn ang="0">
                  <a:pos x="720" y="16"/>
                </a:cxn>
                <a:cxn ang="0">
                  <a:pos x="258" y="16"/>
                </a:cxn>
                <a:cxn ang="0">
                  <a:pos x="266" y="8"/>
                </a:cxn>
                <a:cxn ang="0">
                  <a:pos x="266" y="738"/>
                </a:cxn>
                <a:cxn ang="0">
                  <a:pos x="146" y="738"/>
                </a:cxn>
                <a:cxn ang="0">
                  <a:pos x="146" y="705"/>
                </a:cxn>
                <a:cxn ang="0">
                  <a:pos x="161" y="708"/>
                </a:cxn>
                <a:cxn ang="0">
                  <a:pos x="16" y="974"/>
                </a:cxn>
                <a:cxn ang="0">
                  <a:pos x="16" y="967"/>
                </a:cxn>
                <a:cxn ang="0">
                  <a:pos x="161" y="1233"/>
                </a:cxn>
              </a:cxnLst>
              <a:rect l="0" t="0" r="r" b="b"/>
              <a:pathLst>
                <a:path w="978" h="1941">
                  <a:moveTo>
                    <a:pt x="0" y="970"/>
                  </a:moveTo>
                  <a:lnTo>
                    <a:pt x="162" y="673"/>
                  </a:lnTo>
                  <a:lnTo>
                    <a:pt x="162" y="730"/>
                  </a:lnTo>
                  <a:lnTo>
                    <a:pt x="154" y="722"/>
                  </a:lnTo>
                  <a:lnTo>
                    <a:pt x="258" y="722"/>
                  </a:lnTo>
                  <a:lnTo>
                    <a:pt x="250" y="730"/>
                  </a:lnTo>
                  <a:lnTo>
                    <a:pt x="250" y="0"/>
                  </a:lnTo>
                  <a:lnTo>
                    <a:pt x="728" y="0"/>
                  </a:lnTo>
                  <a:lnTo>
                    <a:pt x="728" y="730"/>
                  </a:lnTo>
                  <a:lnTo>
                    <a:pt x="720" y="722"/>
                  </a:lnTo>
                  <a:lnTo>
                    <a:pt x="824" y="722"/>
                  </a:lnTo>
                  <a:lnTo>
                    <a:pt x="816" y="730"/>
                  </a:lnTo>
                  <a:lnTo>
                    <a:pt x="816" y="673"/>
                  </a:lnTo>
                  <a:lnTo>
                    <a:pt x="978" y="970"/>
                  </a:lnTo>
                  <a:lnTo>
                    <a:pt x="816" y="1268"/>
                  </a:lnTo>
                  <a:lnTo>
                    <a:pt x="816" y="1211"/>
                  </a:lnTo>
                  <a:lnTo>
                    <a:pt x="824" y="1219"/>
                  </a:lnTo>
                  <a:lnTo>
                    <a:pt x="720" y="1219"/>
                  </a:lnTo>
                  <a:lnTo>
                    <a:pt x="728" y="1211"/>
                  </a:lnTo>
                  <a:lnTo>
                    <a:pt x="728" y="1941"/>
                  </a:lnTo>
                  <a:lnTo>
                    <a:pt x="250" y="1941"/>
                  </a:lnTo>
                  <a:lnTo>
                    <a:pt x="250" y="1211"/>
                  </a:lnTo>
                  <a:lnTo>
                    <a:pt x="258" y="1219"/>
                  </a:lnTo>
                  <a:lnTo>
                    <a:pt x="154" y="1219"/>
                  </a:lnTo>
                  <a:lnTo>
                    <a:pt x="162" y="1211"/>
                  </a:lnTo>
                  <a:lnTo>
                    <a:pt x="162" y="1268"/>
                  </a:lnTo>
                  <a:lnTo>
                    <a:pt x="0" y="970"/>
                  </a:lnTo>
                  <a:close/>
                  <a:moveTo>
                    <a:pt x="161" y="1233"/>
                  </a:moveTo>
                  <a:lnTo>
                    <a:pt x="146" y="1236"/>
                  </a:lnTo>
                  <a:lnTo>
                    <a:pt x="146" y="1203"/>
                  </a:lnTo>
                  <a:lnTo>
                    <a:pt x="266" y="1203"/>
                  </a:lnTo>
                  <a:lnTo>
                    <a:pt x="266" y="1933"/>
                  </a:lnTo>
                  <a:lnTo>
                    <a:pt x="258" y="1925"/>
                  </a:lnTo>
                  <a:lnTo>
                    <a:pt x="720" y="1925"/>
                  </a:lnTo>
                  <a:lnTo>
                    <a:pt x="712" y="1933"/>
                  </a:lnTo>
                  <a:lnTo>
                    <a:pt x="712" y="1203"/>
                  </a:lnTo>
                  <a:lnTo>
                    <a:pt x="832" y="1203"/>
                  </a:lnTo>
                  <a:lnTo>
                    <a:pt x="832" y="1236"/>
                  </a:lnTo>
                  <a:lnTo>
                    <a:pt x="817" y="1233"/>
                  </a:lnTo>
                  <a:lnTo>
                    <a:pt x="962" y="967"/>
                  </a:lnTo>
                  <a:lnTo>
                    <a:pt x="962" y="974"/>
                  </a:lnTo>
                  <a:lnTo>
                    <a:pt x="817" y="708"/>
                  </a:lnTo>
                  <a:lnTo>
                    <a:pt x="832" y="705"/>
                  </a:lnTo>
                  <a:lnTo>
                    <a:pt x="832" y="738"/>
                  </a:lnTo>
                  <a:lnTo>
                    <a:pt x="712" y="738"/>
                  </a:lnTo>
                  <a:lnTo>
                    <a:pt x="712" y="8"/>
                  </a:lnTo>
                  <a:lnTo>
                    <a:pt x="720" y="16"/>
                  </a:lnTo>
                  <a:lnTo>
                    <a:pt x="258" y="16"/>
                  </a:lnTo>
                  <a:lnTo>
                    <a:pt x="266" y="8"/>
                  </a:lnTo>
                  <a:lnTo>
                    <a:pt x="266" y="738"/>
                  </a:lnTo>
                  <a:lnTo>
                    <a:pt x="146" y="738"/>
                  </a:lnTo>
                  <a:lnTo>
                    <a:pt x="146" y="705"/>
                  </a:lnTo>
                  <a:lnTo>
                    <a:pt x="161" y="708"/>
                  </a:lnTo>
                  <a:lnTo>
                    <a:pt x="16" y="974"/>
                  </a:lnTo>
                  <a:lnTo>
                    <a:pt x="16" y="967"/>
                  </a:lnTo>
                  <a:lnTo>
                    <a:pt x="161" y="123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Rectangle 32"/>
            <p:cNvSpPr>
              <a:spLocks noChangeArrowheads="1"/>
            </p:cNvSpPr>
            <p:nvPr/>
          </p:nvSpPr>
          <p:spPr bwMode="auto">
            <a:xfrm>
              <a:off x="2133" y="1385"/>
              <a:ext cx="113"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a:off x="2135" y="1539"/>
              <a:ext cx="113"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2133" y="1694"/>
              <a:ext cx="116"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2146" y="1852"/>
              <a:ext cx="87"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2131" y="2012"/>
              <a:ext cx="119"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2133" y="2172"/>
              <a:ext cx="115"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2141" y="2331"/>
              <a:ext cx="98"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a:off x="2146" y="2491"/>
              <a:ext cx="2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2131" y="2651"/>
              <a:ext cx="119"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2131" y="2811"/>
              <a:ext cx="119"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Freeform 42"/>
            <p:cNvSpPr>
              <a:spLocks/>
            </p:cNvSpPr>
            <p:nvPr/>
          </p:nvSpPr>
          <p:spPr bwMode="auto">
            <a:xfrm>
              <a:off x="1920" y="3137"/>
              <a:ext cx="864" cy="847"/>
            </a:xfrm>
            <a:custGeom>
              <a:avLst/>
              <a:gdLst/>
              <a:ahLst/>
              <a:cxnLst>
                <a:cxn ang="0">
                  <a:pos x="0" y="1688"/>
                </a:cxn>
                <a:cxn ang="0">
                  <a:pos x="367" y="1321"/>
                </a:cxn>
                <a:cxn ang="0">
                  <a:pos x="367" y="1321"/>
                </a:cxn>
                <a:cxn ang="0">
                  <a:pos x="367" y="1321"/>
                </a:cxn>
                <a:cxn ang="0">
                  <a:pos x="2100" y="1321"/>
                </a:cxn>
                <a:cxn ang="0">
                  <a:pos x="3178" y="0"/>
                </a:cxn>
                <a:cxn ang="0">
                  <a:pos x="3000" y="1321"/>
                </a:cxn>
                <a:cxn ang="0">
                  <a:pos x="3234" y="1321"/>
                </a:cxn>
                <a:cxn ang="0">
                  <a:pos x="3234" y="1321"/>
                </a:cxn>
                <a:cxn ang="0">
                  <a:pos x="3600" y="1688"/>
                </a:cxn>
                <a:cxn ang="0">
                  <a:pos x="3600" y="1688"/>
                </a:cxn>
                <a:cxn ang="0">
                  <a:pos x="3600" y="1688"/>
                </a:cxn>
                <a:cxn ang="0">
                  <a:pos x="3600" y="1688"/>
                </a:cxn>
                <a:cxn ang="0">
                  <a:pos x="3600" y="1688"/>
                </a:cxn>
                <a:cxn ang="0">
                  <a:pos x="3600" y="2238"/>
                </a:cxn>
                <a:cxn ang="0">
                  <a:pos x="3600" y="3155"/>
                </a:cxn>
                <a:cxn ang="0">
                  <a:pos x="3600" y="3155"/>
                </a:cxn>
                <a:cxn ang="0">
                  <a:pos x="3234" y="3521"/>
                </a:cxn>
                <a:cxn ang="0">
                  <a:pos x="3234" y="3521"/>
                </a:cxn>
                <a:cxn ang="0">
                  <a:pos x="3234" y="3521"/>
                </a:cxn>
                <a:cxn ang="0">
                  <a:pos x="3000" y="3521"/>
                </a:cxn>
                <a:cxn ang="0">
                  <a:pos x="2100" y="3521"/>
                </a:cxn>
                <a:cxn ang="0">
                  <a:pos x="2100" y="3521"/>
                </a:cxn>
                <a:cxn ang="0">
                  <a:pos x="367" y="3521"/>
                </a:cxn>
                <a:cxn ang="0">
                  <a:pos x="367" y="3521"/>
                </a:cxn>
                <a:cxn ang="0">
                  <a:pos x="0" y="3155"/>
                </a:cxn>
                <a:cxn ang="0">
                  <a:pos x="0" y="3155"/>
                </a:cxn>
                <a:cxn ang="0">
                  <a:pos x="0" y="3155"/>
                </a:cxn>
                <a:cxn ang="0">
                  <a:pos x="0" y="2238"/>
                </a:cxn>
                <a:cxn ang="0">
                  <a:pos x="0" y="1688"/>
                </a:cxn>
                <a:cxn ang="0">
                  <a:pos x="0" y="1688"/>
                </a:cxn>
              </a:cxnLst>
              <a:rect l="0" t="0" r="r" b="b"/>
              <a:pathLst>
                <a:path w="3600" h="3521">
                  <a:moveTo>
                    <a:pt x="0" y="1688"/>
                  </a:moveTo>
                  <a:cubicBezTo>
                    <a:pt x="0" y="1486"/>
                    <a:pt x="165" y="1321"/>
                    <a:pt x="367" y="1321"/>
                  </a:cubicBezTo>
                  <a:cubicBezTo>
                    <a:pt x="367" y="1321"/>
                    <a:pt x="367" y="1321"/>
                    <a:pt x="367" y="1321"/>
                  </a:cubicBezTo>
                  <a:lnTo>
                    <a:pt x="367" y="1321"/>
                  </a:lnTo>
                  <a:lnTo>
                    <a:pt x="2100" y="1321"/>
                  </a:lnTo>
                  <a:lnTo>
                    <a:pt x="3178" y="0"/>
                  </a:lnTo>
                  <a:lnTo>
                    <a:pt x="3000" y="1321"/>
                  </a:lnTo>
                  <a:lnTo>
                    <a:pt x="3234" y="1321"/>
                  </a:lnTo>
                  <a:lnTo>
                    <a:pt x="3234" y="1321"/>
                  </a:lnTo>
                  <a:cubicBezTo>
                    <a:pt x="3436" y="1321"/>
                    <a:pt x="3600" y="1486"/>
                    <a:pt x="3600" y="1688"/>
                  </a:cubicBezTo>
                  <a:cubicBezTo>
                    <a:pt x="3600" y="1688"/>
                    <a:pt x="3600" y="1688"/>
                    <a:pt x="3600" y="1688"/>
                  </a:cubicBezTo>
                  <a:lnTo>
                    <a:pt x="3600" y="1688"/>
                  </a:lnTo>
                  <a:lnTo>
                    <a:pt x="3600" y="1688"/>
                  </a:lnTo>
                  <a:lnTo>
                    <a:pt x="3600" y="1688"/>
                  </a:lnTo>
                  <a:lnTo>
                    <a:pt x="3600" y="2238"/>
                  </a:lnTo>
                  <a:lnTo>
                    <a:pt x="3600" y="3155"/>
                  </a:lnTo>
                  <a:lnTo>
                    <a:pt x="3600" y="3155"/>
                  </a:lnTo>
                  <a:cubicBezTo>
                    <a:pt x="3600" y="3357"/>
                    <a:pt x="3436" y="3521"/>
                    <a:pt x="3234" y="3521"/>
                  </a:cubicBezTo>
                  <a:cubicBezTo>
                    <a:pt x="3234" y="3521"/>
                    <a:pt x="3234" y="3521"/>
                    <a:pt x="3234" y="3521"/>
                  </a:cubicBezTo>
                  <a:lnTo>
                    <a:pt x="3234" y="3521"/>
                  </a:lnTo>
                  <a:lnTo>
                    <a:pt x="3000" y="3521"/>
                  </a:lnTo>
                  <a:lnTo>
                    <a:pt x="2100" y="3521"/>
                  </a:lnTo>
                  <a:lnTo>
                    <a:pt x="2100" y="3521"/>
                  </a:lnTo>
                  <a:lnTo>
                    <a:pt x="367" y="3521"/>
                  </a:lnTo>
                  <a:lnTo>
                    <a:pt x="367" y="3521"/>
                  </a:lnTo>
                  <a:cubicBezTo>
                    <a:pt x="165" y="3521"/>
                    <a:pt x="0" y="3357"/>
                    <a:pt x="0" y="3155"/>
                  </a:cubicBezTo>
                  <a:cubicBezTo>
                    <a:pt x="0" y="3155"/>
                    <a:pt x="0" y="3155"/>
                    <a:pt x="0" y="3155"/>
                  </a:cubicBezTo>
                  <a:lnTo>
                    <a:pt x="0" y="3155"/>
                  </a:lnTo>
                  <a:lnTo>
                    <a:pt x="0" y="2238"/>
                  </a:lnTo>
                  <a:lnTo>
                    <a:pt x="0" y="1688"/>
                  </a:lnTo>
                  <a:lnTo>
                    <a:pt x="0" y="1688"/>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Freeform 43"/>
            <p:cNvSpPr>
              <a:spLocks noEditPoints="1"/>
            </p:cNvSpPr>
            <p:nvPr/>
          </p:nvSpPr>
          <p:spPr bwMode="auto">
            <a:xfrm>
              <a:off x="1912" y="3128"/>
              <a:ext cx="880" cy="864"/>
            </a:xfrm>
            <a:custGeom>
              <a:avLst/>
              <a:gdLst/>
              <a:ahLst/>
              <a:cxnLst>
                <a:cxn ang="0">
                  <a:pos x="8" y="1645"/>
                </a:cxn>
                <a:cxn ang="0">
                  <a:pos x="48" y="1535"/>
                </a:cxn>
                <a:cxn ang="0">
                  <a:pos x="115" y="1444"/>
                </a:cxn>
                <a:cxn ang="0">
                  <a:pos x="178" y="1391"/>
                </a:cxn>
                <a:cxn ang="0">
                  <a:pos x="280" y="1343"/>
                </a:cxn>
                <a:cxn ang="0">
                  <a:pos x="399" y="1324"/>
                </a:cxn>
                <a:cxn ang="0">
                  <a:pos x="3186" y="15"/>
                </a:cxn>
                <a:cxn ang="0">
                  <a:pos x="3066" y="1362"/>
                </a:cxn>
                <a:cxn ang="0">
                  <a:pos x="3306" y="1326"/>
                </a:cxn>
                <a:cxn ang="0">
                  <a:pos x="3421" y="1355"/>
                </a:cxn>
                <a:cxn ang="0">
                  <a:pos x="3493" y="1394"/>
                </a:cxn>
                <a:cxn ang="0">
                  <a:pos x="3597" y="1498"/>
                </a:cxn>
                <a:cxn ang="0">
                  <a:pos x="3648" y="1604"/>
                </a:cxn>
                <a:cxn ang="0">
                  <a:pos x="3667" y="1723"/>
                </a:cxn>
                <a:cxn ang="0">
                  <a:pos x="3665" y="3230"/>
                </a:cxn>
                <a:cxn ang="0">
                  <a:pos x="3636" y="3345"/>
                </a:cxn>
                <a:cxn ang="0">
                  <a:pos x="3597" y="3417"/>
                </a:cxn>
                <a:cxn ang="0">
                  <a:pos x="3493" y="3521"/>
                </a:cxn>
                <a:cxn ang="0">
                  <a:pos x="3424" y="3559"/>
                </a:cxn>
                <a:cxn ang="0">
                  <a:pos x="3309" y="3588"/>
                </a:cxn>
                <a:cxn ang="0">
                  <a:pos x="2133" y="3591"/>
                </a:cxn>
                <a:cxn ang="0">
                  <a:pos x="321" y="3583"/>
                </a:cxn>
                <a:cxn ang="0">
                  <a:pos x="211" y="3544"/>
                </a:cxn>
                <a:cxn ang="0">
                  <a:pos x="115" y="3471"/>
                </a:cxn>
                <a:cxn ang="0">
                  <a:pos x="49" y="3382"/>
                </a:cxn>
                <a:cxn ang="0">
                  <a:pos x="9" y="3273"/>
                </a:cxn>
                <a:cxn ang="0">
                  <a:pos x="0" y="2274"/>
                </a:cxn>
                <a:cxn ang="0">
                  <a:pos x="67" y="3189"/>
                </a:cxn>
                <a:cxn ang="0">
                  <a:pos x="81" y="3288"/>
                </a:cxn>
                <a:cxn ang="0">
                  <a:pos x="125" y="3379"/>
                </a:cxn>
                <a:cxn ang="0">
                  <a:pos x="162" y="3424"/>
                </a:cxn>
                <a:cxn ang="0">
                  <a:pos x="269" y="3497"/>
                </a:cxn>
                <a:cxn ang="0">
                  <a:pos x="365" y="3522"/>
                </a:cxn>
                <a:cxn ang="0">
                  <a:pos x="3033" y="3524"/>
                </a:cxn>
                <a:cxn ang="0">
                  <a:pos x="3333" y="3518"/>
                </a:cxn>
                <a:cxn ang="0">
                  <a:pos x="3424" y="3485"/>
                </a:cxn>
                <a:cxn ang="0">
                  <a:pos x="3505" y="3424"/>
                </a:cxn>
                <a:cxn ang="0">
                  <a:pos x="3542" y="3379"/>
                </a:cxn>
                <a:cxn ang="0">
                  <a:pos x="3585" y="3292"/>
                </a:cxn>
                <a:cxn ang="0">
                  <a:pos x="3600" y="3191"/>
                </a:cxn>
                <a:cxn ang="0">
                  <a:pos x="3599" y="1692"/>
                </a:cxn>
                <a:cxn ang="0">
                  <a:pos x="3574" y="1596"/>
                </a:cxn>
                <a:cxn ang="0">
                  <a:pos x="3500" y="1486"/>
                </a:cxn>
                <a:cxn ang="0">
                  <a:pos x="3455" y="1449"/>
                </a:cxn>
                <a:cxn ang="0">
                  <a:pos x="3368" y="1406"/>
                </a:cxn>
                <a:cxn ang="0">
                  <a:pos x="3267" y="1391"/>
                </a:cxn>
                <a:cxn ang="0">
                  <a:pos x="3000" y="1353"/>
                </a:cxn>
                <a:cxn ang="0">
                  <a:pos x="2159" y="1379"/>
                </a:cxn>
                <a:cxn ang="0">
                  <a:pos x="368" y="1392"/>
                </a:cxn>
                <a:cxn ang="0">
                  <a:pos x="272" y="1416"/>
                </a:cxn>
                <a:cxn ang="0">
                  <a:pos x="217" y="1446"/>
                </a:cxn>
                <a:cxn ang="0">
                  <a:pos x="122" y="1541"/>
                </a:cxn>
                <a:cxn ang="0">
                  <a:pos x="94" y="1593"/>
                </a:cxn>
                <a:cxn ang="0">
                  <a:pos x="69" y="1689"/>
                </a:cxn>
              </a:cxnLst>
              <a:rect l="0" t="0" r="r" b="b"/>
              <a:pathLst>
                <a:path w="3667" h="3591">
                  <a:moveTo>
                    <a:pt x="0" y="1724"/>
                  </a:moveTo>
                  <a:lnTo>
                    <a:pt x="2" y="1685"/>
                  </a:lnTo>
                  <a:lnTo>
                    <a:pt x="8" y="1645"/>
                  </a:lnTo>
                  <a:lnTo>
                    <a:pt x="18" y="1607"/>
                  </a:lnTo>
                  <a:lnTo>
                    <a:pt x="31" y="1570"/>
                  </a:lnTo>
                  <a:lnTo>
                    <a:pt x="48" y="1535"/>
                  </a:lnTo>
                  <a:lnTo>
                    <a:pt x="67" y="1502"/>
                  </a:lnTo>
                  <a:cubicBezTo>
                    <a:pt x="68" y="1501"/>
                    <a:pt x="69" y="1500"/>
                    <a:pt x="70" y="1498"/>
                  </a:cubicBezTo>
                  <a:lnTo>
                    <a:pt x="115" y="1444"/>
                  </a:lnTo>
                  <a:cubicBezTo>
                    <a:pt x="117" y="1442"/>
                    <a:pt x="118" y="1441"/>
                    <a:pt x="120" y="1439"/>
                  </a:cubicBezTo>
                  <a:lnTo>
                    <a:pt x="174" y="1394"/>
                  </a:lnTo>
                  <a:cubicBezTo>
                    <a:pt x="176" y="1393"/>
                    <a:pt x="177" y="1392"/>
                    <a:pt x="178" y="1391"/>
                  </a:cubicBezTo>
                  <a:lnTo>
                    <a:pt x="208" y="1373"/>
                  </a:lnTo>
                  <a:lnTo>
                    <a:pt x="243" y="1356"/>
                  </a:lnTo>
                  <a:lnTo>
                    <a:pt x="280" y="1343"/>
                  </a:lnTo>
                  <a:lnTo>
                    <a:pt x="318" y="1333"/>
                  </a:lnTo>
                  <a:lnTo>
                    <a:pt x="358" y="1327"/>
                  </a:lnTo>
                  <a:lnTo>
                    <a:pt x="399" y="1324"/>
                  </a:lnTo>
                  <a:lnTo>
                    <a:pt x="2133" y="1324"/>
                  </a:lnTo>
                  <a:lnTo>
                    <a:pt x="2108" y="1336"/>
                  </a:lnTo>
                  <a:lnTo>
                    <a:pt x="3186" y="15"/>
                  </a:lnTo>
                  <a:cubicBezTo>
                    <a:pt x="3195" y="4"/>
                    <a:pt x="3211" y="0"/>
                    <a:pt x="3225" y="6"/>
                  </a:cubicBezTo>
                  <a:cubicBezTo>
                    <a:pt x="3238" y="12"/>
                    <a:pt x="3246" y="26"/>
                    <a:pt x="3244" y="41"/>
                  </a:cubicBezTo>
                  <a:lnTo>
                    <a:pt x="3066" y="1362"/>
                  </a:lnTo>
                  <a:lnTo>
                    <a:pt x="3033" y="1324"/>
                  </a:lnTo>
                  <a:lnTo>
                    <a:pt x="3267" y="1324"/>
                  </a:lnTo>
                  <a:lnTo>
                    <a:pt x="3306" y="1326"/>
                  </a:lnTo>
                  <a:lnTo>
                    <a:pt x="3346" y="1332"/>
                  </a:lnTo>
                  <a:lnTo>
                    <a:pt x="3384" y="1342"/>
                  </a:lnTo>
                  <a:lnTo>
                    <a:pt x="3421" y="1355"/>
                  </a:lnTo>
                  <a:lnTo>
                    <a:pt x="3456" y="1372"/>
                  </a:lnTo>
                  <a:lnTo>
                    <a:pt x="3489" y="1391"/>
                  </a:lnTo>
                  <a:cubicBezTo>
                    <a:pt x="3490" y="1392"/>
                    <a:pt x="3492" y="1393"/>
                    <a:pt x="3493" y="1394"/>
                  </a:cubicBezTo>
                  <a:lnTo>
                    <a:pt x="3547" y="1439"/>
                  </a:lnTo>
                  <a:cubicBezTo>
                    <a:pt x="3549" y="1441"/>
                    <a:pt x="3550" y="1442"/>
                    <a:pt x="3552" y="1444"/>
                  </a:cubicBezTo>
                  <a:lnTo>
                    <a:pt x="3597" y="1498"/>
                  </a:lnTo>
                  <a:lnTo>
                    <a:pt x="3618" y="1532"/>
                  </a:lnTo>
                  <a:lnTo>
                    <a:pt x="3635" y="1567"/>
                  </a:lnTo>
                  <a:lnTo>
                    <a:pt x="3648" y="1604"/>
                  </a:lnTo>
                  <a:lnTo>
                    <a:pt x="3658" y="1642"/>
                  </a:lnTo>
                  <a:lnTo>
                    <a:pt x="3664" y="1682"/>
                  </a:lnTo>
                  <a:lnTo>
                    <a:pt x="3667" y="1723"/>
                  </a:lnTo>
                  <a:lnTo>
                    <a:pt x="3667" y="2274"/>
                  </a:lnTo>
                  <a:lnTo>
                    <a:pt x="3667" y="3191"/>
                  </a:lnTo>
                  <a:lnTo>
                    <a:pt x="3665" y="3230"/>
                  </a:lnTo>
                  <a:lnTo>
                    <a:pt x="3659" y="3270"/>
                  </a:lnTo>
                  <a:lnTo>
                    <a:pt x="3649" y="3308"/>
                  </a:lnTo>
                  <a:lnTo>
                    <a:pt x="3636" y="3345"/>
                  </a:lnTo>
                  <a:lnTo>
                    <a:pt x="3620" y="3380"/>
                  </a:lnTo>
                  <a:lnTo>
                    <a:pt x="3599" y="3413"/>
                  </a:lnTo>
                  <a:cubicBezTo>
                    <a:pt x="3599" y="3415"/>
                    <a:pt x="3598" y="3416"/>
                    <a:pt x="3597" y="3417"/>
                  </a:cubicBezTo>
                  <a:lnTo>
                    <a:pt x="3552" y="3471"/>
                  </a:lnTo>
                  <a:cubicBezTo>
                    <a:pt x="3550" y="3473"/>
                    <a:pt x="3549" y="3474"/>
                    <a:pt x="3547" y="3476"/>
                  </a:cubicBezTo>
                  <a:lnTo>
                    <a:pt x="3493" y="3521"/>
                  </a:lnTo>
                  <a:cubicBezTo>
                    <a:pt x="3492" y="3522"/>
                    <a:pt x="3491" y="3523"/>
                    <a:pt x="3489" y="3523"/>
                  </a:cubicBezTo>
                  <a:lnTo>
                    <a:pt x="3459" y="3542"/>
                  </a:lnTo>
                  <a:lnTo>
                    <a:pt x="3424" y="3559"/>
                  </a:lnTo>
                  <a:lnTo>
                    <a:pt x="3388" y="3572"/>
                  </a:lnTo>
                  <a:lnTo>
                    <a:pt x="3349" y="3582"/>
                  </a:lnTo>
                  <a:lnTo>
                    <a:pt x="3309" y="3588"/>
                  </a:lnTo>
                  <a:lnTo>
                    <a:pt x="3269" y="3591"/>
                  </a:lnTo>
                  <a:lnTo>
                    <a:pt x="3033" y="3591"/>
                  </a:lnTo>
                  <a:lnTo>
                    <a:pt x="2133" y="3591"/>
                  </a:lnTo>
                  <a:lnTo>
                    <a:pt x="400" y="3591"/>
                  </a:lnTo>
                  <a:lnTo>
                    <a:pt x="361" y="3589"/>
                  </a:lnTo>
                  <a:lnTo>
                    <a:pt x="321" y="3583"/>
                  </a:lnTo>
                  <a:lnTo>
                    <a:pt x="283" y="3573"/>
                  </a:lnTo>
                  <a:lnTo>
                    <a:pt x="246" y="3560"/>
                  </a:lnTo>
                  <a:lnTo>
                    <a:pt x="211" y="3544"/>
                  </a:lnTo>
                  <a:lnTo>
                    <a:pt x="178" y="3523"/>
                  </a:lnTo>
                  <a:lnTo>
                    <a:pt x="120" y="3476"/>
                  </a:lnTo>
                  <a:cubicBezTo>
                    <a:pt x="118" y="3474"/>
                    <a:pt x="117" y="3473"/>
                    <a:pt x="115" y="3471"/>
                  </a:cubicBezTo>
                  <a:lnTo>
                    <a:pt x="70" y="3417"/>
                  </a:lnTo>
                  <a:cubicBezTo>
                    <a:pt x="69" y="3416"/>
                    <a:pt x="68" y="3414"/>
                    <a:pt x="67" y="3413"/>
                  </a:cubicBezTo>
                  <a:lnTo>
                    <a:pt x="49" y="3382"/>
                  </a:lnTo>
                  <a:lnTo>
                    <a:pt x="32" y="3348"/>
                  </a:lnTo>
                  <a:lnTo>
                    <a:pt x="19" y="3312"/>
                  </a:lnTo>
                  <a:lnTo>
                    <a:pt x="9" y="3273"/>
                  </a:lnTo>
                  <a:lnTo>
                    <a:pt x="3" y="3233"/>
                  </a:lnTo>
                  <a:lnTo>
                    <a:pt x="0" y="3193"/>
                  </a:lnTo>
                  <a:lnTo>
                    <a:pt x="0" y="2274"/>
                  </a:lnTo>
                  <a:lnTo>
                    <a:pt x="0" y="1724"/>
                  </a:lnTo>
                  <a:close/>
                  <a:moveTo>
                    <a:pt x="67" y="2274"/>
                  </a:moveTo>
                  <a:lnTo>
                    <a:pt x="67" y="3189"/>
                  </a:lnTo>
                  <a:lnTo>
                    <a:pt x="68" y="3223"/>
                  </a:lnTo>
                  <a:lnTo>
                    <a:pt x="73" y="3257"/>
                  </a:lnTo>
                  <a:lnTo>
                    <a:pt x="81" y="3288"/>
                  </a:lnTo>
                  <a:lnTo>
                    <a:pt x="92" y="3319"/>
                  </a:lnTo>
                  <a:lnTo>
                    <a:pt x="107" y="3349"/>
                  </a:lnTo>
                  <a:lnTo>
                    <a:pt x="125" y="3379"/>
                  </a:lnTo>
                  <a:lnTo>
                    <a:pt x="122" y="3375"/>
                  </a:lnTo>
                  <a:lnTo>
                    <a:pt x="167" y="3429"/>
                  </a:lnTo>
                  <a:lnTo>
                    <a:pt x="162" y="3424"/>
                  </a:lnTo>
                  <a:lnTo>
                    <a:pt x="213" y="3467"/>
                  </a:lnTo>
                  <a:lnTo>
                    <a:pt x="240" y="3483"/>
                  </a:lnTo>
                  <a:lnTo>
                    <a:pt x="269" y="3497"/>
                  </a:lnTo>
                  <a:lnTo>
                    <a:pt x="300" y="3509"/>
                  </a:lnTo>
                  <a:lnTo>
                    <a:pt x="331" y="3517"/>
                  </a:lnTo>
                  <a:lnTo>
                    <a:pt x="365" y="3522"/>
                  </a:lnTo>
                  <a:lnTo>
                    <a:pt x="400" y="3524"/>
                  </a:lnTo>
                  <a:lnTo>
                    <a:pt x="2133" y="3524"/>
                  </a:lnTo>
                  <a:lnTo>
                    <a:pt x="3033" y="3524"/>
                  </a:lnTo>
                  <a:lnTo>
                    <a:pt x="3265" y="3524"/>
                  </a:lnTo>
                  <a:lnTo>
                    <a:pt x="3299" y="3523"/>
                  </a:lnTo>
                  <a:lnTo>
                    <a:pt x="3333" y="3518"/>
                  </a:lnTo>
                  <a:lnTo>
                    <a:pt x="3364" y="3510"/>
                  </a:lnTo>
                  <a:lnTo>
                    <a:pt x="3395" y="3498"/>
                  </a:lnTo>
                  <a:lnTo>
                    <a:pt x="3424" y="3485"/>
                  </a:lnTo>
                  <a:lnTo>
                    <a:pt x="3455" y="3466"/>
                  </a:lnTo>
                  <a:lnTo>
                    <a:pt x="3451" y="3469"/>
                  </a:lnTo>
                  <a:lnTo>
                    <a:pt x="3505" y="3424"/>
                  </a:lnTo>
                  <a:lnTo>
                    <a:pt x="3500" y="3429"/>
                  </a:lnTo>
                  <a:lnTo>
                    <a:pt x="3545" y="3375"/>
                  </a:lnTo>
                  <a:lnTo>
                    <a:pt x="3542" y="3379"/>
                  </a:lnTo>
                  <a:lnTo>
                    <a:pt x="3559" y="3351"/>
                  </a:lnTo>
                  <a:lnTo>
                    <a:pt x="3573" y="3322"/>
                  </a:lnTo>
                  <a:lnTo>
                    <a:pt x="3585" y="3292"/>
                  </a:lnTo>
                  <a:lnTo>
                    <a:pt x="3593" y="3260"/>
                  </a:lnTo>
                  <a:lnTo>
                    <a:pt x="3598" y="3227"/>
                  </a:lnTo>
                  <a:lnTo>
                    <a:pt x="3600" y="3191"/>
                  </a:lnTo>
                  <a:lnTo>
                    <a:pt x="3600" y="2274"/>
                  </a:lnTo>
                  <a:lnTo>
                    <a:pt x="3600" y="1726"/>
                  </a:lnTo>
                  <a:lnTo>
                    <a:pt x="3599" y="1692"/>
                  </a:lnTo>
                  <a:lnTo>
                    <a:pt x="3594" y="1659"/>
                  </a:lnTo>
                  <a:lnTo>
                    <a:pt x="3586" y="1627"/>
                  </a:lnTo>
                  <a:lnTo>
                    <a:pt x="3574" y="1596"/>
                  </a:lnTo>
                  <a:lnTo>
                    <a:pt x="3561" y="1567"/>
                  </a:lnTo>
                  <a:lnTo>
                    <a:pt x="3545" y="1541"/>
                  </a:lnTo>
                  <a:lnTo>
                    <a:pt x="3500" y="1486"/>
                  </a:lnTo>
                  <a:lnTo>
                    <a:pt x="3505" y="1491"/>
                  </a:lnTo>
                  <a:lnTo>
                    <a:pt x="3451" y="1446"/>
                  </a:lnTo>
                  <a:lnTo>
                    <a:pt x="3455" y="1449"/>
                  </a:lnTo>
                  <a:lnTo>
                    <a:pt x="3427" y="1432"/>
                  </a:lnTo>
                  <a:lnTo>
                    <a:pt x="3398" y="1418"/>
                  </a:lnTo>
                  <a:lnTo>
                    <a:pt x="3368" y="1406"/>
                  </a:lnTo>
                  <a:lnTo>
                    <a:pt x="3336" y="1398"/>
                  </a:lnTo>
                  <a:lnTo>
                    <a:pt x="3303" y="1393"/>
                  </a:lnTo>
                  <a:lnTo>
                    <a:pt x="3267" y="1391"/>
                  </a:lnTo>
                  <a:lnTo>
                    <a:pt x="3033" y="1391"/>
                  </a:lnTo>
                  <a:cubicBezTo>
                    <a:pt x="3024" y="1391"/>
                    <a:pt x="3015" y="1387"/>
                    <a:pt x="3008" y="1379"/>
                  </a:cubicBezTo>
                  <a:cubicBezTo>
                    <a:pt x="3002" y="1372"/>
                    <a:pt x="2999" y="1363"/>
                    <a:pt x="3000" y="1353"/>
                  </a:cubicBezTo>
                  <a:lnTo>
                    <a:pt x="3178" y="32"/>
                  </a:lnTo>
                  <a:lnTo>
                    <a:pt x="3237" y="58"/>
                  </a:lnTo>
                  <a:lnTo>
                    <a:pt x="2159" y="1379"/>
                  </a:lnTo>
                  <a:cubicBezTo>
                    <a:pt x="2153" y="1386"/>
                    <a:pt x="2143" y="1391"/>
                    <a:pt x="2133" y="1391"/>
                  </a:cubicBezTo>
                  <a:lnTo>
                    <a:pt x="402" y="1391"/>
                  </a:lnTo>
                  <a:lnTo>
                    <a:pt x="368" y="1392"/>
                  </a:lnTo>
                  <a:lnTo>
                    <a:pt x="335" y="1397"/>
                  </a:lnTo>
                  <a:lnTo>
                    <a:pt x="303" y="1405"/>
                  </a:lnTo>
                  <a:lnTo>
                    <a:pt x="272" y="1416"/>
                  </a:lnTo>
                  <a:lnTo>
                    <a:pt x="243" y="1431"/>
                  </a:lnTo>
                  <a:lnTo>
                    <a:pt x="213" y="1449"/>
                  </a:lnTo>
                  <a:lnTo>
                    <a:pt x="217" y="1446"/>
                  </a:lnTo>
                  <a:lnTo>
                    <a:pt x="162" y="1491"/>
                  </a:lnTo>
                  <a:lnTo>
                    <a:pt x="167" y="1486"/>
                  </a:lnTo>
                  <a:lnTo>
                    <a:pt x="122" y="1541"/>
                  </a:lnTo>
                  <a:lnTo>
                    <a:pt x="125" y="1537"/>
                  </a:lnTo>
                  <a:lnTo>
                    <a:pt x="108" y="1564"/>
                  </a:lnTo>
                  <a:lnTo>
                    <a:pt x="94" y="1593"/>
                  </a:lnTo>
                  <a:lnTo>
                    <a:pt x="82" y="1624"/>
                  </a:lnTo>
                  <a:lnTo>
                    <a:pt x="74" y="1655"/>
                  </a:lnTo>
                  <a:lnTo>
                    <a:pt x="69" y="1689"/>
                  </a:lnTo>
                  <a:lnTo>
                    <a:pt x="67" y="1724"/>
                  </a:lnTo>
                  <a:lnTo>
                    <a:pt x="67" y="227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Rectangle 44"/>
            <p:cNvSpPr>
              <a:spLocks noChangeArrowheads="1"/>
            </p:cNvSpPr>
            <p:nvPr/>
          </p:nvSpPr>
          <p:spPr bwMode="auto">
            <a:xfrm>
              <a:off x="2125" y="3451"/>
              <a:ext cx="544"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Individual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a:off x="2071" y="3586"/>
              <a:ext cx="651"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Professional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2043" y="3720"/>
              <a:ext cx="713"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Development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2252" y="3855"/>
              <a:ext cx="261"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Plan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2688" y="1193"/>
              <a:ext cx="384" cy="1204"/>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Rectangle 49"/>
            <p:cNvSpPr>
              <a:spLocks noChangeArrowheads="1"/>
            </p:cNvSpPr>
            <p:nvPr/>
          </p:nvSpPr>
          <p:spPr bwMode="auto">
            <a:xfrm>
              <a:off x="3072" y="1193"/>
              <a:ext cx="1681" cy="302"/>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Rectangle 50"/>
            <p:cNvSpPr>
              <a:spLocks noChangeArrowheads="1"/>
            </p:cNvSpPr>
            <p:nvPr/>
          </p:nvSpPr>
          <p:spPr bwMode="auto">
            <a:xfrm>
              <a:off x="3072" y="1495"/>
              <a:ext cx="1681" cy="300"/>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Rectangle 51"/>
            <p:cNvSpPr>
              <a:spLocks noChangeArrowheads="1"/>
            </p:cNvSpPr>
            <p:nvPr/>
          </p:nvSpPr>
          <p:spPr bwMode="auto">
            <a:xfrm>
              <a:off x="3072" y="1795"/>
              <a:ext cx="1681" cy="301"/>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Rectangle 52"/>
            <p:cNvSpPr>
              <a:spLocks noChangeArrowheads="1"/>
            </p:cNvSpPr>
            <p:nvPr/>
          </p:nvSpPr>
          <p:spPr bwMode="auto">
            <a:xfrm>
              <a:off x="3072" y="2096"/>
              <a:ext cx="1681" cy="301"/>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Rectangle 53"/>
            <p:cNvSpPr>
              <a:spLocks noChangeArrowheads="1"/>
            </p:cNvSpPr>
            <p:nvPr/>
          </p:nvSpPr>
          <p:spPr bwMode="auto">
            <a:xfrm>
              <a:off x="2688" y="2397"/>
              <a:ext cx="384" cy="722"/>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8" name="Rectangle 54"/>
            <p:cNvSpPr>
              <a:spLocks noChangeArrowheads="1"/>
            </p:cNvSpPr>
            <p:nvPr/>
          </p:nvSpPr>
          <p:spPr bwMode="auto">
            <a:xfrm>
              <a:off x="3072" y="2397"/>
              <a:ext cx="1681" cy="722"/>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9" name="Rectangle 55"/>
            <p:cNvSpPr>
              <a:spLocks noChangeArrowheads="1"/>
            </p:cNvSpPr>
            <p:nvPr/>
          </p:nvSpPr>
          <p:spPr bwMode="auto">
            <a:xfrm>
              <a:off x="3068" y="1189"/>
              <a:ext cx="8" cy="1934"/>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0" name="Rectangle 56"/>
            <p:cNvSpPr>
              <a:spLocks noChangeArrowheads="1"/>
            </p:cNvSpPr>
            <p:nvPr/>
          </p:nvSpPr>
          <p:spPr bwMode="auto">
            <a:xfrm>
              <a:off x="3068" y="1491"/>
              <a:ext cx="1689"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Rectangle 57"/>
            <p:cNvSpPr>
              <a:spLocks noChangeArrowheads="1"/>
            </p:cNvSpPr>
            <p:nvPr/>
          </p:nvSpPr>
          <p:spPr bwMode="auto">
            <a:xfrm>
              <a:off x="3068" y="1792"/>
              <a:ext cx="1689"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ChangeArrowheads="1"/>
            </p:cNvSpPr>
            <p:nvPr/>
          </p:nvSpPr>
          <p:spPr bwMode="auto">
            <a:xfrm>
              <a:off x="3068" y="2092"/>
              <a:ext cx="1689"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Rectangle 59"/>
            <p:cNvSpPr>
              <a:spLocks noChangeArrowheads="1"/>
            </p:cNvSpPr>
            <p:nvPr/>
          </p:nvSpPr>
          <p:spPr bwMode="auto">
            <a:xfrm>
              <a:off x="2684" y="2393"/>
              <a:ext cx="2073"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Rectangle 60"/>
            <p:cNvSpPr>
              <a:spLocks noChangeArrowheads="1"/>
            </p:cNvSpPr>
            <p:nvPr/>
          </p:nvSpPr>
          <p:spPr bwMode="auto">
            <a:xfrm>
              <a:off x="2684" y="1189"/>
              <a:ext cx="8" cy="1934"/>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Rectangle 61"/>
            <p:cNvSpPr>
              <a:spLocks noChangeArrowheads="1"/>
            </p:cNvSpPr>
            <p:nvPr/>
          </p:nvSpPr>
          <p:spPr bwMode="auto">
            <a:xfrm>
              <a:off x="4749" y="1189"/>
              <a:ext cx="8" cy="1934"/>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Rectangle 62"/>
            <p:cNvSpPr>
              <a:spLocks noChangeArrowheads="1"/>
            </p:cNvSpPr>
            <p:nvPr/>
          </p:nvSpPr>
          <p:spPr bwMode="auto">
            <a:xfrm>
              <a:off x="2684" y="1189"/>
              <a:ext cx="2073"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Rectangle 63"/>
            <p:cNvSpPr>
              <a:spLocks noChangeArrowheads="1"/>
            </p:cNvSpPr>
            <p:nvPr/>
          </p:nvSpPr>
          <p:spPr bwMode="auto">
            <a:xfrm>
              <a:off x="2684" y="3115"/>
              <a:ext cx="2073"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Rectangle 64"/>
            <p:cNvSpPr>
              <a:spLocks noChangeArrowheads="1"/>
            </p:cNvSpPr>
            <p:nvPr/>
          </p:nvSpPr>
          <p:spPr bwMode="auto">
            <a:xfrm>
              <a:off x="2742" y="1699"/>
              <a:ext cx="363"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3226" y="1248"/>
              <a:ext cx="1463"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Professional Practice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3124" y="1549"/>
              <a:ext cx="1667"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Classroom Environment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a:off x="3551" y="1850"/>
              <a:ext cx="806"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Instruction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a:off x="3141" y="2151"/>
              <a:ext cx="1632"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Planning &amp; Preparation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3" name="Rectangle 69"/>
            <p:cNvSpPr>
              <a:spLocks noChangeArrowheads="1"/>
            </p:cNvSpPr>
            <p:nvPr/>
          </p:nvSpPr>
          <p:spPr bwMode="auto">
            <a:xfrm>
              <a:off x="2742" y="2662"/>
              <a:ext cx="363"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4" name="Rectangle 70"/>
            <p:cNvSpPr>
              <a:spLocks noChangeArrowheads="1"/>
            </p:cNvSpPr>
            <p:nvPr/>
          </p:nvSpPr>
          <p:spPr bwMode="auto">
            <a:xfrm>
              <a:off x="3349" y="2551"/>
              <a:ext cx="1250" cy="2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Student Learning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3566" y="2773"/>
              <a:ext cx="779" cy="2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Objectives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6" name="Freeform 72"/>
            <p:cNvSpPr>
              <a:spLocks/>
            </p:cNvSpPr>
            <p:nvPr/>
          </p:nvSpPr>
          <p:spPr bwMode="auto">
            <a:xfrm>
              <a:off x="5041" y="1530"/>
              <a:ext cx="624" cy="625"/>
            </a:xfrm>
            <a:custGeom>
              <a:avLst/>
              <a:gdLst/>
              <a:ahLst/>
              <a:cxnLst>
                <a:cxn ang="0">
                  <a:pos x="0" y="0"/>
                </a:cxn>
                <a:cxn ang="0">
                  <a:pos x="104" y="0"/>
                </a:cxn>
                <a:cxn ang="0">
                  <a:pos x="169" y="0"/>
                </a:cxn>
                <a:cxn ang="0">
                  <a:pos x="260" y="0"/>
                </a:cxn>
                <a:cxn ang="0">
                  <a:pos x="624" y="0"/>
                </a:cxn>
                <a:cxn ang="0">
                  <a:pos x="624" y="104"/>
                </a:cxn>
                <a:cxn ang="0">
                  <a:pos x="624" y="104"/>
                </a:cxn>
                <a:cxn ang="0">
                  <a:pos x="624" y="261"/>
                </a:cxn>
                <a:cxn ang="0">
                  <a:pos x="624" y="625"/>
                </a:cxn>
                <a:cxn ang="0">
                  <a:pos x="260" y="625"/>
                </a:cxn>
                <a:cxn ang="0">
                  <a:pos x="104" y="625"/>
                </a:cxn>
                <a:cxn ang="0">
                  <a:pos x="104" y="625"/>
                </a:cxn>
                <a:cxn ang="0">
                  <a:pos x="0" y="625"/>
                </a:cxn>
                <a:cxn ang="0">
                  <a:pos x="0" y="261"/>
                </a:cxn>
                <a:cxn ang="0">
                  <a:pos x="0" y="104"/>
                </a:cxn>
                <a:cxn ang="0">
                  <a:pos x="0" y="104"/>
                </a:cxn>
                <a:cxn ang="0">
                  <a:pos x="0" y="0"/>
                </a:cxn>
              </a:cxnLst>
              <a:rect l="0" t="0" r="r" b="b"/>
              <a:pathLst>
                <a:path w="624" h="625">
                  <a:moveTo>
                    <a:pt x="0" y="0"/>
                  </a:moveTo>
                  <a:lnTo>
                    <a:pt x="104" y="0"/>
                  </a:lnTo>
                  <a:lnTo>
                    <a:pt x="169" y="0"/>
                  </a:lnTo>
                  <a:lnTo>
                    <a:pt x="260" y="0"/>
                  </a:lnTo>
                  <a:lnTo>
                    <a:pt x="624" y="0"/>
                  </a:lnTo>
                  <a:lnTo>
                    <a:pt x="624" y="104"/>
                  </a:lnTo>
                  <a:lnTo>
                    <a:pt x="624" y="104"/>
                  </a:lnTo>
                  <a:lnTo>
                    <a:pt x="624" y="261"/>
                  </a:lnTo>
                  <a:lnTo>
                    <a:pt x="624" y="625"/>
                  </a:lnTo>
                  <a:lnTo>
                    <a:pt x="260" y="625"/>
                  </a:lnTo>
                  <a:lnTo>
                    <a:pt x="104" y="625"/>
                  </a:lnTo>
                  <a:lnTo>
                    <a:pt x="104" y="625"/>
                  </a:lnTo>
                  <a:lnTo>
                    <a:pt x="0" y="625"/>
                  </a:lnTo>
                  <a:lnTo>
                    <a:pt x="0" y="261"/>
                  </a:lnTo>
                  <a:lnTo>
                    <a:pt x="0" y="104"/>
                  </a:lnTo>
                  <a:lnTo>
                    <a:pt x="0" y="104"/>
                  </a:lnTo>
                  <a:lnTo>
                    <a:pt x="0"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Freeform 73"/>
            <p:cNvSpPr>
              <a:spLocks noEditPoints="1"/>
            </p:cNvSpPr>
            <p:nvPr/>
          </p:nvSpPr>
          <p:spPr bwMode="auto">
            <a:xfrm>
              <a:off x="5033" y="1522"/>
              <a:ext cx="640" cy="642"/>
            </a:xfrm>
            <a:custGeom>
              <a:avLst/>
              <a:gdLst/>
              <a:ahLst/>
              <a:cxnLst>
                <a:cxn ang="0">
                  <a:pos x="0" y="33"/>
                </a:cxn>
                <a:cxn ang="0">
                  <a:pos x="33" y="0"/>
                </a:cxn>
                <a:cxn ang="0">
                  <a:pos x="467" y="0"/>
                </a:cxn>
                <a:cxn ang="0">
                  <a:pos x="739" y="0"/>
                </a:cxn>
                <a:cxn ang="0">
                  <a:pos x="1117" y="0"/>
                </a:cxn>
                <a:cxn ang="0">
                  <a:pos x="2633" y="0"/>
                </a:cxn>
                <a:cxn ang="0">
                  <a:pos x="2667" y="33"/>
                </a:cxn>
                <a:cxn ang="0">
                  <a:pos x="2667" y="467"/>
                </a:cxn>
                <a:cxn ang="0">
                  <a:pos x="2667" y="1117"/>
                </a:cxn>
                <a:cxn ang="0">
                  <a:pos x="2667" y="2633"/>
                </a:cxn>
                <a:cxn ang="0">
                  <a:pos x="2633" y="2667"/>
                </a:cxn>
                <a:cxn ang="0">
                  <a:pos x="1117" y="2667"/>
                </a:cxn>
                <a:cxn ang="0">
                  <a:pos x="467" y="2667"/>
                </a:cxn>
                <a:cxn ang="0">
                  <a:pos x="33" y="2667"/>
                </a:cxn>
                <a:cxn ang="0">
                  <a:pos x="0" y="2633"/>
                </a:cxn>
                <a:cxn ang="0">
                  <a:pos x="0" y="1117"/>
                </a:cxn>
                <a:cxn ang="0">
                  <a:pos x="0" y="467"/>
                </a:cxn>
                <a:cxn ang="0">
                  <a:pos x="0" y="33"/>
                </a:cxn>
                <a:cxn ang="0">
                  <a:pos x="67" y="467"/>
                </a:cxn>
                <a:cxn ang="0">
                  <a:pos x="67" y="1117"/>
                </a:cxn>
                <a:cxn ang="0">
                  <a:pos x="67" y="2633"/>
                </a:cxn>
                <a:cxn ang="0">
                  <a:pos x="33" y="2600"/>
                </a:cxn>
                <a:cxn ang="0">
                  <a:pos x="467" y="2600"/>
                </a:cxn>
                <a:cxn ang="0">
                  <a:pos x="1117" y="2600"/>
                </a:cxn>
                <a:cxn ang="0">
                  <a:pos x="2633" y="2600"/>
                </a:cxn>
                <a:cxn ang="0">
                  <a:pos x="2600" y="2633"/>
                </a:cxn>
                <a:cxn ang="0">
                  <a:pos x="2600" y="1117"/>
                </a:cxn>
                <a:cxn ang="0">
                  <a:pos x="2600" y="467"/>
                </a:cxn>
                <a:cxn ang="0">
                  <a:pos x="2600" y="33"/>
                </a:cxn>
                <a:cxn ang="0">
                  <a:pos x="2633" y="67"/>
                </a:cxn>
                <a:cxn ang="0">
                  <a:pos x="1117" y="67"/>
                </a:cxn>
                <a:cxn ang="0">
                  <a:pos x="739" y="67"/>
                </a:cxn>
                <a:cxn ang="0">
                  <a:pos x="467" y="67"/>
                </a:cxn>
                <a:cxn ang="0">
                  <a:pos x="33" y="67"/>
                </a:cxn>
                <a:cxn ang="0">
                  <a:pos x="67" y="33"/>
                </a:cxn>
                <a:cxn ang="0">
                  <a:pos x="67" y="467"/>
                </a:cxn>
              </a:cxnLst>
              <a:rect l="0" t="0" r="r" b="b"/>
              <a:pathLst>
                <a:path w="2667" h="2667">
                  <a:moveTo>
                    <a:pt x="0" y="33"/>
                  </a:moveTo>
                  <a:cubicBezTo>
                    <a:pt x="0" y="15"/>
                    <a:pt x="15" y="0"/>
                    <a:pt x="33" y="0"/>
                  </a:cubicBezTo>
                  <a:lnTo>
                    <a:pt x="467" y="0"/>
                  </a:lnTo>
                  <a:lnTo>
                    <a:pt x="739" y="0"/>
                  </a:lnTo>
                  <a:lnTo>
                    <a:pt x="1117" y="0"/>
                  </a:lnTo>
                  <a:lnTo>
                    <a:pt x="2633" y="0"/>
                  </a:lnTo>
                  <a:cubicBezTo>
                    <a:pt x="2652" y="0"/>
                    <a:pt x="2667" y="15"/>
                    <a:pt x="2667" y="33"/>
                  </a:cubicBezTo>
                  <a:lnTo>
                    <a:pt x="2667" y="467"/>
                  </a:lnTo>
                  <a:lnTo>
                    <a:pt x="2667" y="1117"/>
                  </a:lnTo>
                  <a:lnTo>
                    <a:pt x="2667" y="2633"/>
                  </a:lnTo>
                  <a:cubicBezTo>
                    <a:pt x="2667" y="2652"/>
                    <a:pt x="2652" y="2667"/>
                    <a:pt x="2633" y="2667"/>
                  </a:cubicBezTo>
                  <a:lnTo>
                    <a:pt x="1117" y="2667"/>
                  </a:lnTo>
                  <a:lnTo>
                    <a:pt x="467" y="2667"/>
                  </a:lnTo>
                  <a:lnTo>
                    <a:pt x="33" y="2667"/>
                  </a:lnTo>
                  <a:cubicBezTo>
                    <a:pt x="15" y="2667"/>
                    <a:pt x="0" y="2652"/>
                    <a:pt x="0" y="2633"/>
                  </a:cubicBezTo>
                  <a:lnTo>
                    <a:pt x="0" y="1117"/>
                  </a:lnTo>
                  <a:lnTo>
                    <a:pt x="0" y="467"/>
                  </a:lnTo>
                  <a:lnTo>
                    <a:pt x="0" y="33"/>
                  </a:lnTo>
                  <a:close/>
                  <a:moveTo>
                    <a:pt x="67" y="467"/>
                  </a:moveTo>
                  <a:lnTo>
                    <a:pt x="67" y="1117"/>
                  </a:lnTo>
                  <a:lnTo>
                    <a:pt x="67" y="2633"/>
                  </a:lnTo>
                  <a:lnTo>
                    <a:pt x="33" y="2600"/>
                  </a:lnTo>
                  <a:lnTo>
                    <a:pt x="467" y="2600"/>
                  </a:lnTo>
                  <a:lnTo>
                    <a:pt x="1117" y="2600"/>
                  </a:lnTo>
                  <a:lnTo>
                    <a:pt x="2633" y="2600"/>
                  </a:lnTo>
                  <a:lnTo>
                    <a:pt x="2600" y="2633"/>
                  </a:lnTo>
                  <a:lnTo>
                    <a:pt x="2600" y="1117"/>
                  </a:lnTo>
                  <a:lnTo>
                    <a:pt x="2600" y="467"/>
                  </a:lnTo>
                  <a:lnTo>
                    <a:pt x="2600" y="33"/>
                  </a:lnTo>
                  <a:lnTo>
                    <a:pt x="2633" y="67"/>
                  </a:lnTo>
                  <a:lnTo>
                    <a:pt x="1117" y="67"/>
                  </a:lnTo>
                  <a:lnTo>
                    <a:pt x="739" y="67"/>
                  </a:lnTo>
                  <a:lnTo>
                    <a:pt x="467" y="67"/>
                  </a:lnTo>
                  <a:lnTo>
                    <a:pt x="33" y="67"/>
                  </a:lnTo>
                  <a:lnTo>
                    <a:pt x="67" y="33"/>
                  </a:lnTo>
                  <a:lnTo>
                    <a:pt x="67" y="4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Rectangle 74"/>
            <p:cNvSpPr>
              <a:spLocks noChangeArrowheads="1"/>
            </p:cNvSpPr>
            <p:nvPr/>
          </p:nvSpPr>
          <p:spPr bwMode="auto">
            <a:xfrm>
              <a:off x="5175" y="1641"/>
              <a:ext cx="453"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Teacher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9" name="Rectangle 75"/>
            <p:cNvSpPr>
              <a:spLocks noChangeArrowheads="1"/>
            </p:cNvSpPr>
            <p:nvPr/>
          </p:nvSpPr>
          <p:spPr bwMode="auto">
            <a:xfrm>
              <a:off x="5113" y="1776"/>
              <a:ext cx="572"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Controlled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0" name="Rectangle 76"/>
            <p:cNvSpPr>
              <a:spLocks noChangeArrowheads="1"/>
            </p:cNvSpPr>
            <p:nvPr/>
          </p:nvSpPr>
          <p:spPr bwMode="auto">
            <a:xfrm>
              <a:off x="5142" y="1911"/>
              <a:ext cx="486"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Elements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1" name="Freeform 77"/>
            <p:cNvSpPr>
              <a:spLocks noEditPoints="1"/>
            </p:cNvSpPr>
            <p:nvPr/>
          </p:nvSpPr>
          <p:spPr bwMode="auto">
            <a:xfrm>
              <a:off x="4752" y="1337"/>
              <a:ext cx="292" cy="508"/>
            </a:xfrm>
            <a:custGeom>
              <a:avLst/>
              <a:gdLst/>
              <a:ahLst/>
              <a:cxnLst>
                <a:cxn ang="0">
                  <a:pos x="1188" y="2109"/>
                </a:cxn>
                <a:cxn ang="0">
                  <a:pos x="4" y="37"/>
                </a:cxn>
                <a:cxn ang="0">
                  <a:pos x="33" y="21"/>
                </a:cxn>
                <a:cxn ang="0">
                  <a:pos x="1217" y="2092"/>
                </a:cxn>
                <a:cxn ang="0">
                  <a:pos x="1188" y="2109"/>
                </a:cxn>
                <a:cxn ang="0">
                  <a:pos x="0" y="261"/>
                </a:cxn>
                <a:cxn ang="0">
                  <a:pos x="2" y="0"/>
                </a:cxn>
                <a:cxn ang="0">
                  <a:pos x="228" y="130"/>
                </a:cxn>
                <a:cxn ang="0">
                  <a:pos x="234" y="153"/>
                </a:cxn>
                <a:cxn ang="0">
                  <a:pos x="211" y="159"/>
                </a:cxn>
                <a:cxn ang="0">
                  <a:pos x="11" y="44"/>
                </a:cxn>
                <a:cxn ang="0">
                  <a:pos x="35" y="29"/>
                </a:cxn>
                <a:cxn ang="0">
                  <a:pos x="33" y="261"/>
                </a:cxn>
                <a:cxn ang="0">
                  <a:pos x="17" y="277"/>
                </a:cxn>
                <a:cxn ang="0">
                  <a:pos x="0" y="261"/>
                </a:cxn>
              </a:cxnLst>
              <a:rect l="0" t="0" r="r" b="b"/>
              <a:pathLst>
                <a:path w="1217" h="2109">
                  <a:moveTo>
                    <a:pt x="1188" y="2109"/>
                  </a:moveTo>
                  <a:lnTo>
                    <a:pt x="4" y="37"/>
                  </a:lnTo>
                  <a:lnTo>
                    <a:pt x="33" y="21"/>
                  </a:lnTo>
                  <a:lnTo>
                    <a:pt x="1217" y="2092"/>
                  </a:lnTo>
                  <a:lnTo>
                    <a:pt x="1188" y="2109"/>
                  </a:lnTo>
                  <a:close/>
                  <a:moveTo>
                    <a:pt x="0" y="261"/>
                  </a:moveTo>
                  <a:lnTo>
                    <a:pt x="2" y="0"/>
                  </a:lnTo>
                  <a:lnTo>
                    <a:pt x="228" y="130"/>
                  </a:lnTo>
                  <a:cubicBezTo>
                    <a:pt x="236" y="135"/>
                    <a:pt x="238" y="145"/>
                    <a:pt x="234" y="153"/>
                  </a:cubicBezTo>
                  <a:cubicBezTo>
                    <a:pt x="229" y="161"/>
                    <a:pt x="219" y="164"/>
                    <a:pt x="211" y="159"/>
                  </a:cubicBezTo>
                  <a:lnTo>
                    <a:pt x="11" y="44"/>
                  </a:lnTo>
                  <a:lnTo>
                    <a:pt x="35" y="29"/>
                  </a:lnTo>
                  <a:lnTo>
                    <a:pt x="33" y="261"/>
                  </a:lnTo>
                  <a:cubicBezTo>
                    <a:pt x="33" y="270"/>
                    <a:pt x="26" y="277"/>
                    <a:pt x="17" y="277"/>
                  </a:cubicBezTo>
                  <a:cubicBezTo>
                    <a:pt x="7" y="277"/>
                    <a:pt x="0" y="270"/>
                    <a:pt x="0" y="261"/>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Freeform 78"/>
            <p:cNvSpPr>
              <a:spLocks noEditPoints="1"/>
            </p:cNvSpPr>
            <p:nvPr/>
          </p:nvSpPr>
          <p:spPr bwMode="auto">
            <a:xfrm>
              <a:off x="4753" y="1674"/>
              <a:ext cx="290" cy="172"/>
            </a:xfrm>
            <a:custGeom>
              <a:avLst/>
              <a:gdLst/>
              <a:ahLst/>
              <a:cxnLst>
                <a:cxn ang="0">
                  <a:pos x="1192" y="715"/>
                </a:cxn>
                <a:cxn ang="0">
                  <a:pos x="21" y="31"/>
                </a:cxn>
                <a:cxn ang="0">
                  <a:pos x="37" y="3"/>
                </a:cxn>
                <a:cxn ang="0">
                  <a:pos x="1209" y="686"/>
                </a:cxn>
                <a:cxn ang="0">
                  <a:pos x="1192" y="715"/>
                </a:cxn>
                <a:cxn ang="0">
                  <a:pos x="128" y="227"/>
                </a:cxn>
                <a:cxn ang="0">
                  <a:pos x="0" y="0"/>
                </a:cxn>
                <a:cxn ang="0">
                  <a:pos x="261" y="0"/>
                </a:cxn>
                <a:cxn ang="0">
                  <a:pos x="277" y="17"/>
                </a:cxn>
                <a:cxn ang="0">
                  <a:pos x="261" y="34"/>
                </a:cxn>
                <a:cxn ang="0">
                  <a:pos x="29" y="34"/>
                </a:cxn>
                <a:cxn ang="0">
                  <a:pos x="43" y="9"/>
                </a:cxn>
                <a:cxn ang="0">
                  <a:pos x="157" y="210"/>
                </a:cxn>
                <a:cxn ang="0">
                  <a:pos x="151" y="233"/>
                </a:cxn>
                <a:cxn ang="0">
                  <a:pos x="128" y="227"/>
                </a:cxn>
              </a:cxnLst>
              <a:rect l="0" t="0" r="r" b="b"/>
              <a:pathLst>
                <a:path w="1209" h="715">
                  <a:moveTo>
                    <a:pt x="1192" y="715"/>
                  </a:moveTo>
                  <a:lnTo>
                    <a:pt x="21" y="31"/>
                  </a:lnTo>
                  <a:lnTo>
                    <a:pt x="37" y="3"/>
                  </a:lnTo>
                  <a:lnTo>
                    <a:pt x="1209" y="686"/>
                  </a:lnTo>
                  <a:lnTo>
                    <a:pt x="1192" y="715"/>
                  </a:lnTo>
                  <a:close/>
                  <a:moveTo>
                    <a:pt x="128" y="227"/>
                  </a:moveTo>
                  <a:lnTo>
                    <a:pt x="0" y="0"/>
                  </a:lnTo>
                  <a:lnTo>
                    <a:pt x="261" y="0"/>
                  </a:lnTo>
                  <a:cubicBezTo>
                    <a:pt x="270" y="0"/>
                    <a:pt x="277" y="8"/>
                    <a:pt x="277" y="17"/>
                  </a:cubicBezTo>
                  <a:cubicBezTo>
                    <a:pt x="277" y="26"/>
                    <a:pt x="270" y="34"/>
                    <a:pt x="261" y="34"/>
                  </a:cubicBezTo>
                  <a:lnTo>
                    <a:pt x="29" y="34"/>
                  </a:lnTo>
                  <a:lnTo>
                    <a:pt x="43" y="9"/>
                  </a:lnTo>
                  <a:lnTo>
                    <a:pt x="157" y="210"/>
                  </a:lnTo>
                  <a:cubicBezTo>
                    <a:pt x="162" y="218"/>
                    <a:pt x="159" y="229"/>
                    <a:pt x="151" y="233"/>
                  </a:cubicBezTo>
                  <a:cubicBezTo>
                    <a:pt x="143" y="238"/>
                    <a:pt x="133" y="235"/>
                    <a:pt x="128" y="227"/>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Freeform 79"/>
            <p:cNvSpPr>
              <a:spLocks noEditPoints="1"/>
            </p:cNvSpPr>
            <p:nvPr/>
          </p:nvSpPr>
          <p:spPr bwMode="auto">
            <a:xfrm>
              <a:off x="4753" y="1839"/>
              <a:ext cx="289" cy="133"/>
            </a:xfrm>
            <a:custGeom>
              <a:avLst/>
              <a:gdLst/>
              <a:ahLst/>
              <a:cxnLst>
                <a:cxn ang="0">
                  <a:pos x="1207" y="31"/>
                </a:cxn>
                <a:cxn ang="0">
                  <a:pos x="37" y="518"/>
                </a:cxn>
                <a:cxn ang="0">
                  <a:pos x="25" y="487"/>
                </a:cxn>
                <a:cxn ang="0">
                  <a:pos x="1194" y="0"/>
                </a:cxn>
                <a:cxn ang="0">
                  <a:pos x="1207" y="31"/>
                </a:cxn>
                <a:cxn ang="0">
                  <a:pos x="258" y="550"/>
                </a:cxn>
                <a:cxn ang="0">
                  <a:pos x="0" y="515"/>
                </a:cxn>
                <a:cxn ang="0">
                  <a:pos x="157" y="308"/>
                </a:cxn>
                <a:cxn ang="0">
                  <a:pos x="181" y="305"/>
                </a:cxn>
                <a:cxn ang="0">
                  <a:pos x="184" y="328"/>
                </a:cxn>
                <a:cxn ang="0">
                  <a:pos x="44" y="513"/>
                </a:cxn>
                <a:cxn ang="0">
                  <a:pos x="33" y="486"/>
                </a:cxn>
                <a:cxn ang="0">
                  <a:pos x="263" y="517"/>
                </a:cxn>
                <a:cxn ang="0">
                  <a:pos x="277" y="536"/>
                </a:cxn>
                <a:cxn ang="0">
                  <a:pos x="258" y="550"/>
                </a:cxn>
              </a:cxnLst>
              <a:rect l="0" t="0" r="r" b="b"/>
              <a:pathLst>
                <a:path w="1207" h="551">
                  <a:moveTo>
                    <a:pt x="1207" y="31"/>
                  </a:moveTo>
                  <a:lnTo>
                    <a:pt x="37" y="518"/>
                  </a:lnTo>
                  <a:lnTo>
                    <a:pt x="25" y="487"/>
                  </a:lnTo>
                  <a:lnTo>
                    <a:pt x="1194" y="0"/>
                  </a:lnTo>
                  <a:lnTo>
                    <a:pt x="1207" y="31"/>
                  </a:lnTo>
                  <a:close/>
                  <a:moveTo>
                    <a:pt x="258" y="550"/>
                  </a:moveTo>
                  <a:lnTo>
                    <a:pt x="0" y="515"/>
                  </a:lnTo>
                  <a:lnTo>
                    <a:pt x="157" y="308"/>
                  </a:lnTo>
                  <a:cubicBezTo>
                    <a:pt x="163" y="301"/>
                    <a:pt x="173" y="299"/>
                    <a:pt x="181" y="305"/>
                  </a:cubicBezTo>
                  <a:cubicBezTo>
                    <a:pt x="188" y="310"/>
                    <a:pt x="190" y="321"/>
                    <a:pt x="184" y="328"/>
                  </a:cubicBezTo>
                  <a:lnTo>
                    <a:pt x="44" y="513"/>
                  </a:lnTo>
                  <a:lnTo>
                    <a:pt x="33" y="486"/>
                  </a:lnTo>
                  <a:lnTo>
                    <a:pt x="263" y="517"/>
                  </a:lnTo>
                  <a:cubicBezTo>
                    <a:pt x="272" y="518"/>
                    <a:pt x="278" y="527"/>
                    <a:pt x="277" y="536"/>
                  </a:cubicBezTo>
                  <a:cubicBezTo>
                    <a:pt x="276" y="545"/>
                    <a:pt x="267" y="551"/>
                    <a:pt x="258" y="55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Freeform 80"/>
            <p:cNvSpPr>
              <a:spLocks noEditPoints="1"/>
            </p:cNvSpPr>
            <p:nvPr/>
          </p:nvSpPr>
          <p:spPr bwMode="auto">
            <a:xfrm>
              <a:off x="4753" y="1840"/>
              <a:ext cx="291" cy="412"/>
            </a:xfrm>
            <a:custGeom>
              <a:avLst/>
              <a:gdLst/>
              <a:ahLst/>
              <a:cxnLst>
                <a:cxn ang="0">
                  <a:pos x="1214" y="19"/>
                </a:cxn>
                <a:cxn ang="0">
                  <a:pos x="33" y="1692"/>
                </a:cxn>
                <a:cxn ang="0">
                  <a:pos x="6" y="1673"/>
                </a:cxn>
                <a:cxn ang="0">
                  <a:pos x="1187" y="0"/>
                </a:cxn>
                <a:cxn ang="0">
                  <a:pos x="1214" y="19"/>
                </a:cxn>
                <a:cxn ang="0">
                  <a:pos x="237" y="1602"/>
                </a:cxn>
                <a:cxn ang="0">
                  <a:pos x="0" y="1710"/>
                </a:cxn>
                <a:cxn ang="0">
                  <a:pos x="23" y="1450"/>
                </a:cxn>
                <a:cxn ang="0">
                  <a:pos x="41" y="1435"/>
                </a:cxn>
                <a:cxn ang="0">
                  <a:pos x="56" y="1453"/>
                </a:cxn>
                <a:cxn ang="0">
                  <a:pos x="36" y="1684"/>
                </a:cxn>
                <a:cxn ang="0">
                  <a:pos x="13" y="1667"/>
                </a:cxn>
                <a:cxn ang="0">
                  <a:pos x="223" y="1571"/>
                </a:cxn>
                <a:cxn ang="0">
                  <a:pos x="245" y="1579"/>
                </a:cxn>
                <a:cxn ang="0">
                  <a:pos x="237" y="1602"/>
                </a:cxn>
              </a:cxnLst>
              <a:rect l="0" t="0" r="r" b="b"/>
              <a:pathLst>
                <a:path w="1214" h="1710">
                  <a:moveTo>
                    <a:pt x="1214" y="19"/>
                  </a:moveTo>
                  <a:lnTo>
                    <a:pt x="33" y="1692"/>
                  </a:lnTo>
                  <a:lnTo>
                    <a:pt x="6" y="1673"/>
                  </a:lnTo>
                  <a:lnTo>
                    <a:pt x="1187" y="0"/>
                  </a:lnTo>
                  <a:lnTo>
                    <a:pt x="1214" y="19"/>
                  </a:lnTo>
                  <a:close/>
                  <a:moveTo>
                    <a:pt x="237" y="1602"/>
                  </a:moveTo>
                  <a:lnTo>
                    <a:pt x="0" y="1710"/>
                  </a:lnTo>
                  <a:lnTo>
                    <a:pt x="23" y="1450"/>
                  </a:lnTo>
                  <a:cubicBezTo>
                    <a:pt x="24" y="1441"/>
                    <a:pt x="32" y="1434"/>
                    <a:pt x="41" y="1435"/>
                  </a:cubicBezTo>
                  <a:cubicBezTo>
                    <a:pt x="50" y="1436"/>
                    <a:pt x="57" y="1444"/>
                    <a:pt x="56" y="1453"/>
                  </a:cubicBezTo>
                  <a:lnTo>
                    <a:pt x="36" y="1684"/>
                  </a:lnTo>
                  <a:lnTo>
                    <a:pt x="13" y="1667"/>
                  </a:lnTo>
                  <a:lnTo>
                    <a:pt x="223" y="1571"/>
                  </a:lnTo>
                  <a:cubicBezTo>
                    <a:pt x="232" y="1567"/>
                    <a:pt x="241" y="1571"/>
                    <a:pt x="245" y="1579"/>
                  </a:cubicBezTo>
                  <a:cubicBezTo>
                    <a:pt x="249" y="1588"/>
                    <a:pt x="245" y="1598"/>
                    <a:pt x="237" y="160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Freeform 81"/>
            <p:cNvSpPr>
              <a:spLocks noEditPoints="1"/>
            </p:cNvSpPr>
            <p:nvPr/>
          </p:nvSpPr>
          <p:spPr bwMode="auto">
            <a:xfrm>
              <a:off x="4739" y="1841"/>
              <a:ext cx="306" cy="892"/>
            </a:xfrm>
            <a:custGeom>
              <a:avLst/>
              <a:gdLst/>
              <a:ahLst/>
              <a:cxnLst>
                <a:cxn ang="0">
                  <a:pos x="1273" y="11"/>
                </a:cxn>
                <a:cxn ang="0">
                  <a:pos x="83" y="3679"/>
                </a:cxn>
                <a:cxn ang="0">
                  <a:pos x="52" y="3669"/>
                </a:cxn>
                <a:cxn ang="0">
                  <a:pos x="1242" y="0"/>
                </a:cxn>
                <a:cxn ang="0">
                  <a:pos x="1273" y="11"/>
                </a:cxn>
                <a:cxn ang="0">
                  <a:pos x="251" y="3532"/>
                </a:cxn>
                <a:cxn ang="0">
                  <a:pos x="57" y="3706"/>
                </a:cxn>
                <a:cxn ang="0">
                  <a:pos x="2" y="3451"/>
                </a:cxn>
                <a:cxn ang="0">
                  <a:pos x="15" y="3432"/>
                </a:cxn>
                <a:cxn ang="0">
                  <a:pos x="35" y="3444"/>
                </a:cxn>
                <a:cxn ang="0">
                  <a:pos x="84" y="3671"/>
                </a:cxn>
                <a:cxn ang="0">
                  <a:pos x="57" y="3662"/>
                </a:cxn>
                <a:cxn ang="0">
                  <a:pos x="229" y="3507"/>
                </a:cxn>
                <a:cxn ang="0">
                  <a:pos x="253" y="3509"/>
                </a:cxn>
                <a:cxn ang="0">
                  <a:pos x="251" y="3532"/>
                </a:cxn>
              </a:cxnLst>
              <a:rect l="0" t="0" r="r" b="b"/>
              <a:pathLst>
                <a:path w="1273" h="3706">
                  <a:moveTo>
                    <a:pt x="1273" y="11"/>
                  </a:moveTo>
                  <a:lnTo>
                    <a:pt x="83" y="3679"/>
                  </a:lnTo>
                  <a:lnTo>
                    <a:pt x="52" y="3669"/>
                  </a:lnTo>
                  <a:lnTo>
                    <a:pt x="1242" y="0"/>
                  </a:lnTo>
                  <a:lnTo>
                    <a:pt x="1273" y="11"/>
                  </a:lnTo>
                  <a:close/>
                  <a:moveTo>
                    <a:pt x="251" y="3532"/>
                  </a:moveTo>
                  <a:lnTo>
                    <a:pt x="57" y="3706"/>
                  </a:lnTo>
                  <a:lnTo>
                    <a:pt x="2" y="3451"/>
                  </a:lnTo>
                  <a:cubicBezTo>
                    <a:pt x="0" y="3442"/>
                    <a:pt x="6" y="3434"/>
                    <a:pt x="15" y="3432"/>
                  </a:cubicBezTo>
                  <a:cubicBezTo>
                    <a:pt x="24" y="3430"/>
                    <a:pt x="33" y="3435"/>
                    <a:pt x="35" y="3444"/>
                  </a:cubicBezTo>
                  <a:lnTo>
                    <a:pt x="84" y="3671"/>
                  </a:lnTo>
                  <a:lnTo>
                    <a:pt x="57" y="3662"/>
                  </a:lnTo>
                  <a:lnTo>
                    <a:pt x="229" y="3507"/>
                  </a:lnTo>
                  <a:cubicBezTo>
                    <a:pt x="236" y="3501"/>
                    <a:pt x="247" y="3502"/>
                    <a:pt x="253" y="3509"/>
                  </a:cubicBezTo>
                  <a:cubicBezTo>
                    <a:pt x="259" y="3516"/>
                    <a:pt x="258" y="3526"/>
                    <a:pt x="251" y="3532"/>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9762"/>
          </a:xfrm>
        </p:spPr>
        <p:txBody>
          <a:bodyPr/>
          <a:lstStyle/>
          <a:p>
            <a:pPr eaLnBrk="1" hangingPunct="1"/>
            <a:r>
              <a:rPr lang="en-US" sz="3600" b="1" dirty="0" smtClean="0"/>
              <a:t/>
            </a:r>
            <a:br>
              <a:rPr lang="en-US" sz="3600" b="1" dirty="0" smtClean="0"/>
            </a:br>
            <a:r>
              <a:rPr lang="en-US" sz="3600" b="1" dirty="0" smtClean="0"/>
              <a:t>Maryland Tiered Achievement Index</a:t>
            </a:r>
            <a:br>
              <a:rPr lang="en-US" sz="3600" b="1" dirty="0" smtClean="0"/>
            </a:br>
            <a:endParaRPr lang="en-US" sz="3600" b="1" dirty="0" smtClean="0"/>
          </a:p>
        </p:txBody>
      </p:sp>
      <p:pic>
        <p:nvPicPr>
          <p:cNvPr id="7171" name="Picture 2"/>
          <p:cNvPicPr>
            <a:picLocks noGrp="1" noChangeAspect="1" noChangeArrowheads="1"/>
          </p:cNvPicPr>
          <p:nvPr>
            <p:ph idx="1"/>
          </p:nvPr>
        </p:nvPicPr>
        <p:blipFill>
          <a:blip r:embed="rId2" cstate="print"/>
          <a:srcRect/>
          <a:stretch>
            <a:fillRect/>
          </a:stretch>
        </p:blipFill>
        <p:spPr>
          <a:xfrm>
            <a:off x="838200" y="1066800"/>
            <a:ext cx="7391400" cy="3733800"/>
          </a:xfrm>
        </p:spPr>
      </p:pic>
      <p:sp>
        <p:nvSpPr>
          <p:cNvPr id="7172" name="TextBox 5"/>
          <p:cNvSpPr txBox="1">
            <a:spLocks noChangeArrowheads="1"/>
          </p:cNvSpPr>
          <p:nvPr/>
        </p:nvSpPr>
        <p:spPr bwMode="auto">
          <a:xfrm>
            <a:off x="609600" y="4953000"/>
            <a:ext cx="8001000" cy="1754188"/>
          </a:xfrm>
          <a:prstGeom prst="rect">
            <a:avLst/>
          </a:prstGeom>
          <a:noFill/>
          <a:ln w="9525">
            <a:noFill/>
            <a:miter lim="800000"/>
            <a:headEnd/>
            <a:tailEnd/>
          </a:ln>
        </p:spPr>
        <p:txBody>
          <a:bodyPr>
            <a:spAutoFit/>
          </a:bodyPr>
          <a:lstStyle/>
          <a:p>
            <a:pPr>
              <a:buFont typeface="Arial" charset="0"/>
              <a:buChar char="•"/>
            </a:pPr>
            <a:r>
              <a:rPr lang="en-US" dirty="0"/>
              <a:t>Expands the premium “blue area” by one diagonal.   </a:t>
            </a:r>
          </a:p>
          <a:p>
            <a:pPr>
              <a:buFont typeface="Arial" charset="0"/>
              <a:buChar char="•"/>
            </a:pPr>
            <a:r>
              <a:rPr lang="en-US" dirty="0"/>
              <a:t>Expands the diagonal, protecting cells A3A1, P3P2, P2P1, and mitigating </a:t>
            </a:r>
          </a:p>
          <a:p>
            <a:r>
              <a:rPr lang="en-US" dirty="0"/>
              <a:t>  A1P3.</a:t>
            </a:r>
          </a:p>
          <a:p>
            <a:pPr>
              <a:buFont typeface="Arial" charset="0"/>
              <a:buChar char="•"/>
            </a:pPr>
            <a:r>
              <a:rPr lang="en-US" dirty="0"/>
              <a:t>Reflects the actual state distribution and is informed by the MSA underlying </a:t>
            </a:r>
          </a:p>
          <a:p>
            <a:r>
              <a:rPr lang="en-US" dirty="0"/>
              <a:t>  technical structure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0400" y="1676400"/>
            <a:ext cx="14478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48000" y="3124200"/>
            <a:ext cx="16002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00" y="1828800"/>
            <a:ext cx="1600200" cy="13716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nvGraphicFramePr>
        <p:xfrm>
          <a:off x="3200400" y="1981200"/>
          <a:ext cx="2895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hart 7"/>
          <p:cNvGraphicFramePr/>
          <p:nvPr/>
        </p:nvGraphicFramePr>
        <p:xfrm>
          <a:off x="2590800" y="685800"/>
          <a:ext cx="5029200" cy="4191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hart 34"/>
          <p:cNvGraphicFramePr/>
          <p:nvPr/>
        </p:nvGraphicFramePr>
        <p:xfrm>
          <a:off x="685800" y="0"/>
          <a:ext cx="7696200" cy="6248400"/>
        </p:xfrm>
        <a:graphic>
          <a:graphicData uri="http://schemas.openxmlformats.org/drawingml/2006/chart">
            <c:chart xmlns:c="http://schemas.openxmlformats.org/drawingml/2006/chart" xmlns:r="http://schemas.openxmlformats.org/officeDocument/2006/relationships" r:id="rId8"/>
          </a:graphicData>
        </a:graphic>
      </p:graphicFrame>
      <p:cxnSp>
        <p:nvCxnSpPr>
          <p:cNvPr id="16" name="Straight Connector 15"/>
          <p:cNvCxnSpPr/>
          <p:nvPr/>
        </p:nvCxnSpPr>
        <p:spPr>
          <a:xfrm flipH="1" flipV="1">
            <a:off x="4648200" y="3200400"/>
            <a:ext cx="14478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ular Callout 32"/>
          <p:cNvSpPr/>
          <p:nvPr/>
        </p:nvSpPr>
        <p:spPr>
          <a:xfrm rot="15408487">
            <a:off x="2743200" y="3276600"/>
            <a:ext cx="914400" cy="304800"/>
          </a:xfrm>
          <a:prstGeom prst="wedgeRectCallout">
            <a:avLst>
              <a:gd name="adj1" fmla="val 50936"/>
              <a:gd name="adj2" fmla="val -19708"/>
            </a:avLst>
          </a:prstGeom>
          <a:solidFill>
            <a:srgbClr val="93B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Evaluation</a:t>
            </a:r>
            <a:endParaRPr lang="en-US" sz="1200" b="1" dirty="0">
              <a:solidFill>
                <a:schemeClr val="bg1"/>
              </a:solidFill>
            </a:endParaRPr>
          </a:p>
        </p:txBody>
      </p:sp>
      <p:sp>
        <p:nvSpPr>
          <p:cNvPr id="20" name="Rectangular Callout 19"/>
          <p:cNvSpPr/>
          <p:nvPr/>
        </p:nvSpPr>
        <p:spPr>
          <a:xfrm rot="20930749">
            <a:off x="3828686" y="1555478"/>
            <a:ext cx="1143000" cy="304800"/>
          </a:xfrm>
          <a:prstGeom prst="wedgeRectCallout">
            <a:avLst>
              <a:gd name="adj1" fmla="val 50917"/>
              <a:gd name="adj2" fmla="val 16229"/>
            </a:avLst>
          </a:prstGeom>
          <a:solidFill>
            <a:srgbClr val="8B7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Data Analysis</a:t>
            </a:r>
            <a:endParaRPr lang="en-US" sz="1200" b="1" dirty="0">
              <a:solidFill>
                <a:schemeClr val="bg1"/>
              </a:solidFill>
            </a:endParaRPr>
          </a:p>
        </p:txBody>
      </p:sp>
      <p:sp>
        <p:nvSpPr>
          <p:cNvPr id="21" name="Rectangular Callout 20"/>
          <p:cNvSpPr/>
          <p:nvPr/>
        </p:nvSpPr>
        <p:spPr>
          <a:xfrm rot="2753691">
            <a:off x="5215153" y="1913057"/>
            <a:ext cx="923491" cy="272219"/>
          </a:xfrm>
          <a:prstGeom prst="wedgeRectCallout">
            <a:avLst>
              <a:gd name="adj1" fmla="val -30679"/>
              <a:gd name="adj2" fmla="val 43495"/>
            </a:avLst>
          </a:prstGeom>
          <a:solidFill>
            <a:srgbClr val="47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Conference</a:t>
            </a:r>
            <a:endParaRPr lang="en-US" sz="1200" b="1" dirty="0">
              <a:solidFill>
                <a:schemeClr val="bg1"/>
              </a:solidFill>
            </a:endParaRPr>
          </a:p>
        </p:txBody>
      </p:sp>
      <p:sp>
        <p:nvSpPr>
          <p:cNvPr id="22" name="Rectangular Callout 21"/>
          <p:cNvSpPr/>
          <p:nvPr/>
        </p:nvSpPr>
        <p:spPr>
          <a:xfrm rot="7790194">
            <a:off x="5257800" y="3810000"/>
            <a:ext cx="990600" cy="304800"/>
          </a:xfrm>
          <a:prstGeom prst="wedgeRectCallout">
            <a:avLst>
              <a:gd name="adj1" fmla="val -20288"/>
              <a:gd name="adj2" fmla="val -49050"/>
            </a:avLst>
          </a:prstGeom>
          <a:solidFill>
            <a:srgbClr val="CD6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Professional Practice</a:t>
            </a:r>
            <a:endParaRPr lang="en-US" sz="1200" b="1" dirty="0">
              <a:solidFill>
                <a:schemeClr val="bg1"/>
              </a:solidFill>
            </a:endParaRPr>
          </a:p>
        </p:txBody>
      </p:sp>
      <p:sp>
        <p:nvSpPr>
          <p:cNvPr id="29" name="TextBox 28"/>
          <p:cNvSpPr txBox="1"/>
          <p:nvPr/>
        </p:nvSpPr>
        <p:spPr>
          <a:xfrm>
            <a:off x="0" y="6172200"/>
            <a:ext cx="6864956" cy="461665"/>
          </a:xfrm>
          <a:prstGeom prst="rect">
            <a:avLst/>
          </a:prstGeom>
          <a:noFill/>
        </p:spPr>
        <p:txBody>
          <a:bodyPr wrap="none" rtlCol="0">
            <a:spAutoFit/>
          </a:bodyPr>
          <a:lstStyle/>
          <a:p>
            <a:r>
              <a:rPr lang="en-US" sz="2400" b="1" i="1" dirty="0" smtClean="0"/>
              <a:t>Building the TPE Professional Development Calendar</a:t>
            </a:r>
            <a:endParaRPr lang="en-US" sz="2400" b="1" i="1" dirty="0"/>
          </a:p>
        </p:txBody>
      </p:sp>
      <p:sp>
        <p:nvSpPr>
          <p:cNvPr id="30" name="TextBox 29"/>
          <p:cNvSpPr txBox="1"/>
          <p:nvPr/>
        </p:nvSpPr>
        <p:spPr>
          <a:xfrm>
            <a:off x="6477000" y="1752600"/>
            <a:ext cx="934871" cy="600164"/>
          </a:xfrm>
          <a:prstGeom prst="rect">
            <a:avLst/>
          </a:prstGeom>
          <a:noFill/>
        </p:spPr>
        <p:txBody>
          <a:bodyPr wrap="none" rtlCol="0">
            <a:spAutoFit/>
          </a:bodyPr>
          <a:lstStyle/>
          <a:p>
            <a:r>
              <a:rPr lang="en-US" sz="1100" b="1" dirty="0" smtClean="0">
                <a:solidFill>
                  <a:schemeClr val="bg1"/>
                </a:solidFill>
              </a:rPr>
              <a:t>Observing </a:t>
            </a:r>
          </a:p>
          <a:p>
            <a:r>
              <a:rPr lang="en-US" sz="1100" b="1" dirty="0" smtClean="0">
                <a:solidFill>
                  <a:schemeClr val="bg1"/>
                </a:solidFill>
              </a:rPr>
              <a:t>Professional </a:t>
            </a:r>
          </a:p>
          <a:p>
            <a:r>
              <a:rPr lang="en-US" sz="1100" b="1" dirty="0" smtClean="0">
                <a:solidFill>
                  <a:schemeClr val="bg1"/>
                </a:solidFill>
              </a:rPr>
              <a:t>Practice</a:t>
            </a:r>
            <a:endParaRPr lang="en-US" sz="1100" b="1" dirty="0">
              <a:solidFill>
                <a:schemeClr val="bg1"/>
              </a:solidFill>
            </a:endParaRPr>
          </a:p>
        </p:txBody>
      </p:sp>
      <p:sp>
        <p:nvSpPr>
          <p:cNvPr id="38" name="TextBox 37"/>
          <p:cNvSpPr txBox="1"/>
          <p:nvPr/>
        </p:nvSpPr>
        <p:spPr>
          <a:xfrm>
            <a:off x="4191000" y="152400"/>
            <a:ext cx="885179" cy="430887"/>
          </a:xfrm>
          <a:prstGeom prst="rect">
            <a:avLst/>
          </a:prstGeom>
          <a:noFill/>
        </p:spPr>
        <p:txBody>
          <a:bodyPr wrap="none" rtlCol="0">
            <a:spAutoFit/>
          </a:bodyPr>
          <a:lstStyle/>
          <a:p>
            <a:r>
              <a:rPr lang="en-US" sz="1100" b="1" dirty="0" smtClean="0">
                <a:solidFill>
                  <a:schemeClr val="bg1"/>
                </a:solidFill>
              </a:rPr>
              <a:t>Translating </a:t>
            </a:r>
          </a:p>
          <a:p>
            <a:r>
              <a:rPr lang="en-US" sz="1100" b="1" dirty="0" smtClean="0">
                <a:solidFill>
                  <a:schemeClr val="bg1"/>
                </a:solidFill>
              </a:rPr>
              <a:t>MSA to a  %</a:t>
            </a:r>
            <a:endParaRPr lang="en-US" sz="1100" b="1" dirty="0">
              <a:solidFill>
                <a:schemeClr val="bg1"/>
              </a:solidFill>
            </a:endParaRPr>
          </a:p>
        </p:txBody>
      </p:sp>
      <p:sp>
        <p:nvSpPr>
          <p:cNvPr id="39" name="TextBox 38"/>
          <p:cNvSpPr txBox="1"/>
          <p:nvPr/>
        </p:nvSpPr>
        <p:spPr>
          <a:xfrm>
            <a:off x="4648200" y="609600"/>
            <a:ext cx="910827" cy="261610"/>
          </a:xfrm>
          <a:prstGeom prst="rect">
            <a:avLst/>
          </a:prstGeom>
          <a:noFill/>
        </p:spPr>
        <p:txBody>
          <a:bodyPr wrap="square" rtlCol="0">
            <a:spAutoFit/>
          </a:bodyPr>
          <a:lstStyle/>
          <a:p>
            <a:r>
              <a:rPr lang="en-US" sz="1100" b="1" dirty="0" smtClean="0">
                <a:solidFill>
                  <a:schemeClr val="bg1"/>
                </a:solidFill>
              </a:rPr>
              <a:t>Setting SLOs</a:t>
            </a:r>
            <a:endParaRPr lang="en-US" sz="1100" b="1" dirty="0">
              <a:solidFill>
                <a:schemeClr val="bg1"/>
              </a:solidFill>
            </a:endParaRPr>
          </a:p>
        </p:txBody>
      </p:sp>
      <p:sp>
        <p:nvSpPr>
          <p:cNvPr id="40" name="TextBox 39"/>
          <p:cNvSpPr txBox="1"/>
          <p:nvPr/>
        </p:nvSpPr>
        <p:spPr>
          <a:xfrm>
            <a:off x="1752600" y="2514600"/>
            <a:ext cx="907621" cy="430887"/>
          </a:xfrm>
          <a:prstGeom prst="rect">
            <a:avLst/>
          </a:prstGeom>
          <a:noFill/>
        </p:spPr>
        <p:txBody>
          <a:bodyPr wrap="none" rtlCol="0">
            <a:spAutoFit/>
          </a:bodyPr>
          <a:lstStyle/>
          <a:p>
            <a:r>
              <a:rPr lang="en-US" sz="1100" b="1" dirty="0" smtClean="0">
                <a:solidFill>
                  <a:schemeClr val="bg1"/>
                </a:solidFill>
              </a:rPr>
              <a:t>Reviewing </a:t>
            </a:r>
          </a:p>
          <a:p>
            <a:r>
              <a:rPr lang="en-US" sz="1100" b="1" dirty="0" smtClean="0">
                <a:solidFill>
                  <a:schemeClr val="bg1"/>
                </a:solidFill>
              </a:rPr>
              <a:t>Annual Data</a:t>
            </a:r>
            <a:endParaRPr lang="en-US" sz="1100" b="1" dirty="0">
              <a:solidFill>
                <a:schemeClr val="bg1"/>
              </a:solidFill>
            </a:endParaRPr>
          </a:p>
        </p:txBody>
      </p:sp>
      <p:sp>
        <p:nvSpPr>
          <p:cNvPr id="41" name="TextBox 40"/>
          <p:cNvSpPr txBox="1"/>
          <p:nvPr/>
        </p:nvSpPr>
        <p:spPr>
          <a:xfrm>
            <a:off x="1981200" y="1828800"/>
            <a:ext cx="904415" cy="430887"/>
          </a:xfrm>
          <a:prstGeom prst="rect">
            <a:avLst/>
          </a:prstGeom>
          <a:noFill/>
        </p:spPr>
        <p:txBody>
          <a:bodyPr wrap="none" rtlCol="0">
            <a:spAutoFit/>
          </a:bodyPr>
          <a:lstStyle/>
          <a:p>
            <a:r>
              <a:rPr lang="en-US" sz="1100" b="1" dirty="0" smtClean="0">
                <a:solidFill>
                  <a:schemeClr val="bg1"/>
                </a:solidFill>
              </a:rPr>
              <a:t>Aligning SIP </a:t>
            </a:r>
          </a:p>
          <a:p>
            <a:r>
              <a:rPr lang="en-US" sz="1100" b="1" dirty="0" smtClean="0">
                <a:solidFill>
                  <a:schemeClr val="bg1"/>
                </a:solidFill>
              </a:rPr>
              <a:t>Goals</a:t>
            </a:r>
            <a:endParaRPr lang="en-US" sz="1100" b="1" dirty="0">
              <a:solidFill>
                <a:schemeClr val="bg1"/>
              </a:solidFill>
            </a:endParaRPr>
          </a:p>
        </p:txBody>
      </p:sp>
      <p:sp>
        <p:nvSpPr>
          <p:cNvPr id="42" name="TextBox 41"/>
          <p:cNvSpPr txBox="1"/>
          <p:nvPr/>
        </p:nvSpPr>
        <p:spPr>
          <a:xfrm>
            <a:off x="2438400" y="1219200"/>
            <a:ext cx="960119" cy="430887"/>
          </a:xfrm>
          <a:prstGeom prst="rect">
            <a:avLst/>
          </a:prstGeom>
          <a:noFill/>
        </p:spPr>
        <p:txBody>
          <a:bodyPr wrap="square" rtlCol="0">
            <a:spAutoFit/>
          </a:bodyPr>
          <a:lstStyle/>
          <a:p>
            <a:r>
              <a:rPr lang="en-US" sz="1100" b="1" dirty="0" smtClean="0">
                <a:solidFill>
                  <a:schemeClr val="bg1"/>
                </a:solidFill>
              </a:rPr>
              <a:t>Writing</a:t>
            </a:r>
          </a:p>
          <a:p>
            <a:r>
              <a:rPr lang="en-US" sz="1100" b="1" dirty="0" smtClean="0">
                <a:solidFill>
                  <a:schemeClr val="bg1"/>
                </a:solidFill>
              </a:rPr>
              <a:t> </a:t>
            </a:r>
            <a:r>
              <a:rPr lang="en-US" sz="1100" dirty="0" smtClean="0">
                <a:solidFill>
                  <a:schemeClr val="bg1"/>
                </a:solidFill>
              </a:rPr>
              <a:t>t</a:t>
            </a:r>
            <a:r>
              <a:rPr lang="en-US" sz="1100" b="1" dirty="0" smtClean="0">
                <a:solidFill>
                  <a:schemeClr val="bg1"/>
                </a:solidFill>
              </a:rPr>
              <a:t>he SIP</a:t>
            </a:r>
            <a:endParaRPr lang="en-US" sz="1100" b="1" dirty="0">
              <a:solidFill>
                <a:schemeClr val="bg1"/>
              </a:solidFill>
            </a:endParaRPr>
          </a:p>
        </p:txBody>
      </p:sp>
      <p:sp>
        <p:nvSpPr>
          <p:cNvPr id="43" name="TextBox 42"/>
          <p:cNvSpPr txBox="1"/>
          <p:nvPr/>
        </p:nvSpPr>
        <p:spPr>
          <a:xfrm>
            <a:off x="2819400" y="609600"/>
            <a:ext cx="1428596" cy="430887"/>
          </a:xfrm>
          <a:prstGeom prst="rect">
            <a:avLst/>
          </a:prstGeom>
          <a:noFill/>
        </p:spPr>
        <p:txBody>
          <a:bodyPr wrap="none" rtlCol="0">
            <a:spAutoFit/>
          </a:bodyPr>
          <a:lstStyle/>
          <a:p>
            <a:r>
              <a:rPr lang="en-US" sz="1100" b="1" dirty="0" smtClean="0">
                <a:solidFill>
                  <a:schemeClr val="bg1"/>
                </a:solidFill>
              </a:rPr>
              <a:t>Extracting Teacher </a:t>
            </a:r>
          </a:p>
          <a:p>
            <a:r>
              <a:rPr lang="en-US" sz="1100" b="1" dirty="0" smtClean="0">
                <a:solidFill>
                  <a:schemeClr val="bg1"/>
                </a:solidFill>
              </a:rPr>
              <a:t>&amp; Principal Measures</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14399"/>
          <a:ext cx="8534402" cy="6081781"/>
        </p:xfrm>
        <a:graphic>
          <a:graphicData uri="http://schemas.openxmlformats.org/drawingml/2006/table">
            <a:tbl>
              <a:tblPr/>
              <a:tblGrid>
                <a:gridCol w="1204811"/>
                <a:gridCol w="1089381"/>
                <a:gridCol w="1597533"/>
                <a:gridCol w="112523"/>
                <a:gridCol w="676168"/>
                <a:gridCol w="112523"/>
                <a:gridCol w="1597533"/>
                <a:gridCol w="1089381"/>
                <a:gridCol w="1054549"/>
              </a:tblGrid>
              <a:tr h="916200">
                <a:tc gridSpan="4">
                  <a:txBody>
                    <a:bodyPr/>
                    <a:lstStyle/>
                    <a:p>
                      <a:pPr marL="0" marR="0" algn="ctr">
                        <a:lnSpc>
                          <a:spcPct val="115000"/>
                        </a:lnSpc>
                        <a:spcBef>
                          <a:spcPts val="0"/>
                        </a:spcBef>
                        <a:spcAft>
                          <a:spcPts val="0"/>
                        </a:spcAft>
                      </a:pPr>
                      <a:endParaRPr lang="en-US" sz="800" dirty="0">
                        <a:latin typeface="Calibri"/>
                        <a:ea typeface="Calibri"/>
                        <a:cs typeface="Times New Roman"/>
                      </a:endParaRPr>
                    </a:p>
                    <a:p>
                      <a:pPr marL="0" marR="0" algn="ctr">
                        <a:lnSpc>
                          <a:spcPct val="115000"/>
                        </a:lnSpc>
                        <a:spcBef>
                          <a:spcPts val="0"/>
                        </a:spcBef>
                        <a:spcAft>
                          <a:spcPts val="0"/>
                        </a:spcAft>
                      </a:pPr>
                      <a:r>
                        <a:rPr lang="en-US" sz="1800" b="1" dirty="0" smtClean="0">
                          <a:solidFill>
                            <a:srgbClr val="FFFFFF"/>
                          </a:solidFill>
                          <a:latin typeface="Calibri"/>
                          <a:ea typeface="Calibri"/>
                          <a:cs typeface="Times New Roman"/>
                        </a:rPr>
                        <a:t>Strategies </a:t>
                      </a:r>
                      <a:r>
                        <a:rPr lang="en-US" sz="1800" b="1" dirty="0">
                          <a:solidFill>
                            <a:srgbClr val="FFFFFF"/>
                          </a:solidFill>
                          <a:latin typeface="Calibri"/>
                          <a:ea typeface="Calibri"/>
                          <a:cs typeface="Times New Roman"/>
                        </a:rPr>
                        <a:t>for Effective Evaluation </a:t>
                      </a:r>
                      <a:r>
                        <a:rPr lang="en-US" sz="1800" b="1" dirty="0" smtClean="0">
                          <a:solidFill>
                            <a:srgbClr val="FFFFFF"/>
                          </a:solidFill>
                          <a:latin typeface="Calibri"/>
                          <a:ea typeface="Calibri"/>
                          <a:cs typeface="Times New Roman"/>
                        </a:rPr>
                        <a:t>Practices</a:t>
                      </a:r>
                      <a:endParaRPr lang="en-US" sz="18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endParaRPr lang="en-US" sz="800" dirty="0">
                        <a:latin typeface="Calibri"/>
                        <a:ea typeface="Calibri"/>
                        <a:cs typeface="Times New Roman"/>
                      </a:endParaRPr>
                    </a:p>
                    <a:p>
                      <a:pPr marL="0" marR="0" algn="ctr">
                        <a:lnSpc>
                          <a:spcPct val="115000"/>
                        </a:lnSpc>
                        <a:spcBef>
                          <a:spcPts val="0"/>
                        </a:spcBef>
                        <a:spcAft>
                          <a:spcPts val="0"/>
                        </a:spcAft>
                      </a:pPr>
                      <a:r>
                        <a:rPr lang="en-US" sz="1800" b="1" dirty="0">
                          <a:solidFill>
                            <a:srgbClr val="FFFFFF"/>
                          </a:solidFill>
                          <a:latin typeface="Calibri"/>
                          <a:ea typeface="Calibri"/>
                          <a:cs typeface="Times New Roman"/>
                        </a:rPr>
                        <a:t>Strategies for Effective Student Learning Objective Practices </a:t>
                      </a:r>
                      <a:endParaRPr lang="en-US" sz="18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5769">
                <a:tc>
                  <a:txBody>
                    <a:bodyPr/>
                    <a:lstStyle/>
                    <a:p>
                      <a:pPr marL="0" marR="0" algn="ctr">
                        <a:lnSpc>
                          <a:spcPct val="115000"/>
                        </a:lnSpc>
                        <a:spcBef>
                          <a:spcPts val="0"/>
                        </a:spcBef>
                        <a:spcAft>
                          <a:spcPts val="0"/>
                        </a:spcAft>
                      </a:pPr>
                      <a:r>
                        <a:rPr lang="en-US" sz="1100" b="1" dirty="0">
                          <a:latin typeface="Calibri"/>
                          <a:ea typeface="Calibri"/>
                          <a:cs typeface="Times New Roman"/>
                        </a:rPr>
                        <a:t>Support Personnel</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Audience</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Know and be able to do</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marL="0" marR="0" algn="ctr">
                        <a:lnSpc>
                          <a:spcPct val="115000"/>
                        </a:lnSpc>
                        <a:spcBef>
                          <a:spcPts val="0"/>
                        </a:spcBef>
                        <a:spcAft>
                          <a:spcPts val="0"/>
                        </a:spcAft>
                      </a:pPr>
                      <a:r>
                        <a:rPr lang="en-US" sz="1100" b="1" dirty="0">
                          <a:latin typeface="Calibri"/>
                          <a:ea typeface="Calibri"/>
                          <a:cs typeface="Times New Roman"/>
                        </a:rPr>
                        <a:t>Venues</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dirty="0">
                          <a:latin typeface="Calibri"/>
                          <a:ea typeface="Calibri"/>
                          <a:cs typeface="Times New Roman"/>
                        </a:rPr>
                        <a:t>Know and be able to do</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Audience</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Training Personnel</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61086">
                <a:tc>
                  <a:txBody>
                    <a:bodyPr/>
                    <a:lstStyle/>
                    <a:p>
                      <a:pPr marL="0" marR="0" algn="ctr">
                        <a:lnSpc>
                          <a:spcPct val="115000"/>
                        </a:lnSpc>
                        <a:spcBef>
                          <a:spcPts val="0"/>
                        </a:spcBef>
                        <a:spcAft>
                          <a:spcPts val="0"/>
                        </a:spcAft>
                      </a:pPr>
                      <a:r>
                        <a:rPr lang="en-US" sz="1100" dirty="0">
                          <a:latin typeface="Calibri"/>
                          <a:ea typeface="Calibri"/>
                          <a:cs typeface="Times New Roman"/>
                        </a:rPr>
                        <a:t>Ilene Swirnow</a:t>
                      </a:r>
                    </a:p>
                    <a:p>
                      <a:pPr marL="0" marR="0" algn="ctr">
                        <a:lnSpc>
                          <a:spcPct val="115000"/>
                        </a:lnSpc>
                        <a:spcBef>
                          <a:spcPts val="0"/>
                        </a:spcBef>
                        <a:spcAft>
                          <a:spcPts val="0"/>
                        </a:spcAft>
                      </a:pPr>
                      <a:r>
                        <a:rPr lang="en-US" sz="1100" dirty="0">
                          <a:latin typeface="Calibri"/>
                          <a:ea typeface="Calibri"/>
                          <a:cs typeface="Times New Roman"/>
                        </a:rPr>
                        <a:t>Dave Volrath</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Higher Education</a:t>
                      </a:r>
                    </a:p>
                    <a:p>
                      <a:pPr marL="0" marR="0" algn="ctr">
                        <a:lnSpc>
                          <a:spcPct val="115000"/>
                        </a:lnSpc>
                        <a:spcBef>
                          <a:spcPts val="0"/>
                        </a:spcBef>
                        <a:spcAft>
                          <a:spcPts val="0"/>
                        </a:spcAft>
                      </a:pPr>
                      <a:r>
                        <a:rPr lang="en-US" sz="1100" dirty="0">
                          <a:latin typeface="Calibri"/>
                          <a:ea typeface="Calibri"/>
                          <a:cs typeface="Times New Roman"/>
                        </a:rPr>
                        <a:t>Teacher Preparation</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l">
                        <a:lnSpc>
                          <a:spcPct val="115000"/>
                        </a:lnSpc>
                        <a:spcBef>
                          <a:spcPts val="0"/>
                        </a:spcBef>
                        <a:spcAft>
                          <a:spcPts val="0"/>
                        </a:spcAft>
                      </a:pPr>
                      <a:r>
                        <a:rPr lang="en-US" sz="1100" dirty="0">
                          <a:latin typeface="Calibri"/>
                          <a:ea typeface="Calibri"/>
                          <a:cs typeface="Times New Roman"/>
                        </a:rPr>
                        <a:t> </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Higher Education</a:t>
                      </a:r>
                    </a:p>
                    <a:p>
                      <a:pPr marL="0" marR="0" algn="ctr">
                        <a:lnSpc>
                          <a:spcPct val="115000"/>
                        </a:lnSpc>
                        <a:spcBef>
                          <a:spcPts val="0"/>
                        </a:spcBef>
                        <a:spcAft>
                          <a:spcPts val="0"/>
                        </a:spcAft>
                      </a:pPr>
                      <a:r>
                        <a:rPr lang="en-US" sz="1100" dirty="0">
                          <a:latin typeface="Calibri"/>
                          <a:ea typeface="Calibri"/>
                          <a:cs typeface="Times New Roman"/>
                        </a:rPr>
                        <a:t>Teacher Preparation</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Linda Burgee</a:t>
                      </a:r>
                    </a:p>
                    <a:p>
                      <a:pPr marL="0" marR="0" algn="ctr">
                        <a:lnSpc>
                          <a:spcPct val="115000"/>
                        </a:lnSpc>
                        <a:spcBef>
                          <a:spcPts val="0"/>
                        </a:spcBef>
                        <a:spcAft>
                          <a:spcPts val="0"/>
                        </a:spcAft>
                      </a:pPr>
                      <a:r>
                        <a:rPr lang="en-US" sz="1100" dirty="0">
                          <a:latin typeface="Calibri"/>
                          <a:ea typeface="Calibri"/>
                          <a:cs typeface="Times New Roman"/>
                        </a:rPr>
                        <a:t>Jean Satterfield</a:t>
                      </a:r>
                    </a:p>
                    <a:p>
                      <a:pPr marL="0" marR="0" algn="ctr">
                        <a:lnSpc>
                          <a:spcPct val="115000"/>
                        </a:lnSpc>
                        <a:spcBef>
                          <a:spcPts val="0"/>
                        </a:spcBef>
                        <a:spcAft>
                          <a:spcPts val="0"/>
                        </a:spcAft>
                      </a:pPr>
                      <a:r>
                        <a:rPr lang="en-US" sz="1100" dirty="0">
                          <a:latin typeface="Calibri"/>
                          <a:ea typeface="Calibri"/>
                          <a:cs typeface="Times New Roman"/>
                        </a:rPr>
                        <a:t>Liz Neal</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61086">
                <a:tc>
                  <a:txBody>
                    <a:bodyPr/>
                    <a:lstStyle/>
                    <a:p>
                      <a:pPr marL="0" marR="0" algn="ctr">
                        <a:lnSpc>
                          <a:spcPct val="115000"/>
                        </a:lnSpc>
                        <a:spcBef>
                          <a:spcPts val="0"/>
                        </a:spcBef>
                        <a:spcAft>
                          <a:spcPts val="0"/>
                        </a:spcAft>
                      </a:pPr>
                      <a:r>
                        <a:rPr lang="en-US" sz="1100" dirty="0">
                          <a:latin typeface="Calibri"/>
                          <a:ea typeface="Calibri"/>
                          <a:cs typeface="Times New Roman"/>
                        </a:rPr>
                        <a:t>Ilene Swirnow </a:t>
                      </a:r>
                    </a:p>
                    <a:p>
                      <a:pPr marL="0" marR="0" algn="ctr">
                        <a:lnSpc>
                          <a:spcPct val="115000"/>
                        </a:lnSpc>
                        <a:spcBef>
                          <a:spcPts val="0"/>
                        </a:spcBef>
                        <a:spcAft>
                          <a:spcPts val="0"/>
                        </a:spcAft>
                      </a:pPr>
                      <a:r>
                        <a:rPr lang="en-US" sz="1100" dirty="0">
                          <a:latin typeface="Calibri"/>
                          <a:ea typeface="Calibri"/>
                          <a:cs typeface="Times New Roman"/>
                        </a:rPr>
                        <a:t>Joe Freed</a:t>
                      </a:r>
                    </a:p>
                    <a:p>
                      <a:pPr marL="0" marR="0" algn="ctr">
                        <a:lnSpc>
                          <a:spcPct val="115000"/>
                        </a:lnSpc>
                        <a:spcBef>
                          <a:spcPts val="0"/>
                        </a:spcBef>
                        <a:spcAft>
                          <a:spcPts val="0"/>
                        </a:spcAft>
                      </a:pPr>
                      <a:r>
                        <a:rPr lang="en-US" sz="1100" dirty="0">
                          <a:latin typeface="Calibri"/>
                          <a:ea typeface="Calibri"/>
                          <a:cs typeface="Times New Roman"/>
                        </a:rPr>
                        <a:t>Frank Stetson</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MSDE Content Area and Special </a:t>
                      </a:r>
                      <a:r>
                        <a:rPr lang="en-US" sz="1100" dirty="0" smtClean="0">
                          <a:latin typeface="Calibri"/>
                          <a:ea typeface="Calibri"/>
                          <a:cs typeface="Times New Roman"/>
                        </a:rPr>
                        <a:t>Educators</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MSDE Content Area and Special </a:t>
                      </a:r>
                      <a:r>
                        <a:rPr lang="en-US" sz="1100" dirty="0" smtClean="0">
                          <a:latin typeface="Calibri"/>
                          <a:ea typeface="Calibri"/>
                          <a:cs typeface="Times New Roman"/>
                        </a:rPr>
                        <a:t>Educators</a:t>
                      </a: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Linda Burgee</a:t>
                      </a:r>
                    </a:p>
                    <a:p>
                      <a:pPr marL="0" marR="0" algn="ctr">
                        <a:lnSpc>
                          <a:spcPct val="115000"/>
                        </a:lnSpc>
                        <a:spcBef>
                          <a:spcPts val="0"/>
                        </a:spcBef>
                        <a:spcAft>
                          <a:spcPts val="0"/>
                        </a:spcAft>
                      </a:pPr>
                      <a:r>
                        <a:rPr lang="en-US" sz="1100" dirty="0">
                          <a:latin typeface="Calibri"/>
                          <a:ea typeface="Calibri"/>
                          <a:cs typeface="Times New Roman"/>
                        </a:rPr>
                        <a:t>Susan Oskin</a:t>
                      </a:r>
                    </a:p>
                    <a:p>
                      <a:pPr marL="0" marR="0" algn="ctr">
                        <a:lnSpc>
                          <a:spcPct val="115000"/>
                        </a:lnSpc>
                        <a:spcBef>
                          <a:spcPts val="0"/>
                        </a:spcBef>
                        <a:spcAft>
                          <a:spcPts val="0"/>
                        </a:spcAft>
                      </a:pPr>
                      <a:r>
                        <a:rPr lang="en-US" sz="1100" dirty="0">
                          <a:latin typeface="Calibri"/>
                          <a:ea typeface="Calibri"/>
                          <a:cs typeface="Times New Roman"/>
                        </a:rPr>
                        <a:t>Lynne Gilli</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61086">
                <a:tc>
                  <a:txBody>
                    <a:bodyPr/>
                    <a:lstStyle/>
                    <a:p>
                      <a:pPr marL="0" marR="0" algn="ctr">
                        <a:lnSpc>
                          <a:spcPct val="115000"/>
                        </a:lnSpc>
                        <a:spcBef>
                          <a:spcPts val="0"/>
                        </a:spcBef>
                        <a:spcAft>
                          <a:spcPts val="0"/>
                        </a:spcAft>
                      </a:pPr>
                      <a:r>
                        <a:rPr lang="en-US" sz="1100" dirty="0">
                          <a:latin typeface="Calibri"/>
                          <a:ea typeface="Calibri"/>
                          <a:cs typeface="Times New Roman"/>
                        </a:rPr>
                        <a:t>Ilene Swirnow </a:t>
                      </a:r>
                    </a:p>
                    <a:p>
                      <a:pPr marL="0" marR="0" algn="ctr">
                        <a:lnSpc>
                          <a:spcPct val="115000"/>
                        </a:lnSpc>
                        <a:spcBef>
                          <a:spcPts val="0"/>
                        </a:spcBef>
                        <a:spcAft>
                          <a:spcPts val="0"/>
                        </a:spcAft>
                      </a:pPr>
                      <a:r>
                        <a:rPr lang="en-US" sz="1100" dirty="0">
                          <a:latin typeface="Calibri"/>
                          <a:ea typeface="Calibri"/>
                          <a:cs typeface="Times New Roman"/>
                        </a:rPr>
                        <a:t>Joe Freed</a:t>
                      </a:r>
                    </a:p>
                    <a:p>
                      <a:pPr marL="0" marR="0" algn="ctr">
                        <a:lnSpc>
                          <a:spcPct val="115000"/>
                        </a:lnSpc>
                        <a:spcBef>
                          <a:spcPts val="0"/>
                        </a:spcBef>
                        <a:spcAft>
                          <a:spcPts val="0"/>
                        </a:spcAft>
                      </a:pPr>
                      <a:r>
                        <a:rPr lang="en-US" sz="1100" dirty="0">
                          <a:latin typeface="Calibri"/>
                          <a:ea typeface="Calibri"/>
                          <a:cs typeface="Times New Roman"/>
                        </a:rPr>
                        <a:t>Frank Stetson</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LEA Content </a:t>
                      </a:r>
                    </a:p>
                    <a:p>
                      <a:pPr marL="0" marR="0" algn="ctr">
                        <a:lnSpc>
                          <a:spcPct val="115000"/>
                        </a:lnSpc>
                        <a:spcBef>
                          <a:spcPts val="0"/>
                        </a:spcBef>
                        <a:spcAft>
                          <a:spcPts val="0"/>
                        </a:spcAft>
                      </a:pPr>
                      <a:r>
                        <a:rPr lang="en-US" sz="1100" dirty="0">
                          <a:latin typeface="Calibri"/>
                          <a:ea typeface="Calibri"/>
                          <a:cs typeface="Times New Roman"/>
                        </a:rPr>
                        <a:t>Area and Special Educators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l">
                        <a:lnSpc>
                          <a:spcPct val="115000"/>
                        </a:lnSpc>
                        <a:spcBef>
                          <a:spcPts val="0"/>
                        </a:spcBef>
                        <a:spcAft>
                          <a:spcPts val="0"/>
                        </a:spcAft>
                      </a:pPr>
                      <a:r>
                        <a:rPr lang="en-US" sz="1100" dirty="0">
                          <a:latin typeface="Calibri"/>
                          <a:ea typeface="Calibri"/>
                          <a:cs typeface="Times New Roman"/>
                        </a:rPr>
                        <a:t>.</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LEA Content </a:t>
                      </a:r>
                    </a:p>
                    <a:p>
                      <a:pPr marL="0" marR="0" algn="ctr">
                        <a:lnSpc>
                          <a:spcPct val="115000"/>
                        </a:lnSpc>
                        <a:spcBef>
                          <a:spcPts val="0"/>
                        </a:spcBef>
                        <a:spcAft>
                          <a:spcPts val="0"/>
                        </a:spcAft>
                      </a:pPr>
                      <a:r>
                        <a:rPr lang="en-US" sz="1100" dirty="0">
                          <a:latin typeface="Calibri"/>
                          <a:ea typeface="Calibri"/>
                          <a:cs typeface="Times New Roman"/>
                        </a:rPr>
                        <a:t>Area and Special Educators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Linda Burgee</a:t>
                      </a:r>
                    </a:p>
                    <a:p>
                      <a:pPr marL="0" marR="0" algn="ctr">
                        <a:lnSpc>
                          <a:spcPct val="115000"/>
                        </a:lnSpc>
                        <a:spcBef>
                          <a:spcPts val="0"/>
                        </a:spcBef>
                        <a:spcAft>
                          <a:spcPts val="0"/>
                        </a:spcAft>
                      </a:pPr>
                      <a:r>
                        <a:rPr lang="en-US" sz="1100" dirty="0">
                          <a:latin typeface="Calibri"/>
                          <a:ea typeface="Calibri"/>
                          <a:cs typeface="Times New Roman"/>
                        </a:rPr>
                        <a:t>SLO Team</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61086">
                <a:tc>
                  <a:txBody>
                    <a:bodyPr/>
                    <a:lstStyle/>
                    <a:p>
                      <a:pPr marL="0" marR="0" algn="ctr">
                        <a:lnSpc>
                          <a:spcPct val="115000"/>
                        </a:lnSpc>
                        <a:spcBef>
                          <a:spcPts val="0"/>
                        </a:spcBef>
                        <a:spcAft>
                          <a:spcPts val="0"/>
                        </a:spcAft>
                      </a:pPr>
                      <a:r>
                        <a:rPr lang="en-US" sz="1100" dirty="0">
                          <a:latin typeface="Calibri"/>
                          <a:ea typeface="Calibri"/>
                          <a:cs typeface="Times New Roman"/>
                        </a:rPr>
                        <a:t>Ilene Swirnow </a:t>
                      </a:r>
                    </a:p>
                    <a:p>
                      <a:pPr marL="0" marR="0" algn="ctr">
                        <a:lnSpc>
                          <a:spcPct val="115000"/>
                        </a:lnSpc>
                        <a:spcBef>
                          <a:spcPts val="0"/>
                        </a:spcBef>
                        <a:spcAft>
                          <a:spcPts val="0"/>
                        </a:spcAft>
                      </a:pPr>
                      <a:r>
                        <a:rPr lang="en-US" sz="1100" dirty="0">
                          <a:latin typeface="Calibri"/>
                          <a:ea typeface="Calibri"/>
                          <a:cs typeface="Times New Roman"/>
                        </a:rPr>
                        <a:t>Joe Freed</a:t>
                      </a:r>
                    </a:p>
                    <a:p>
                      <a:pPr marL="0" marR="0" algn="ctr">
                        <a:lnSpc>
                          <a:spcPct val="115000"/>
                        </a:lnSpc>
                        <a:spcBef>
                          <a:spcPts val="0"/>
                        </a:spcBef>
                        <a:spcAft>
                          <a:spcPts val="0"/>
                        </a:spcAft>
                      </a:pPr>
                      <a:r>
                        <a:rPr lang="en-US" sz="1100" dirty="0">
                          <a:latin typeface="Calibri"/>
                          <a:ea typeface="Calibri"/>
                          <a:cs typeface="Times New Roman"/>
                        </a:rPr>
                        <a:t>Frank Stetson</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Executive Officers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l">
                        <a:lnSpc>
                          <a:spcPct val="115000"/>
                        </a:lnSpc>
                        <a:spcBef>
                          <a:spcPts val="0"/>
                        </a:spcBef>
                        <a:spcAft>
                          <a:spcPts val="0"/>
                        </a:spcAft>
                      </a:pPr>
                      <a:r>
                        <a:rPr lang="en-US" sz="1100" dirty="0">
                          <a:latin typeface="Calibri"/>
                          <a:ea typeface="Calibri"/>
                          <a:cs typeface="Times New Roman"/>
                        </a:rPr>
                        <a:t>.</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28600" marR="0" algn="l">
                        <a:lnSpc>
                          <a:spcPct val="115000"/>
                        </a:lnSpc>
                        <a:spcBef>
                          <a:spcPts val="0"/>
                        </a:spcBef>
                        <a:spcAft>
                          <a:spcPts val="100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Executive Officers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Linda Burgee</a:t>
                      </a:r>
                    </a:p>
                    <a:p>
                      <a:pPr marL="0" marR="0" algn="ctr">
                        <a:lnSpc>
                          <a:spcPct val="115000"/>
                        </a:lnSpc>
                        <a:spcBef>
                          <a:spcPts val="0"/>
                        </a:spcBef>
                        <a:spcAft>
                          <a:spcPts val="0"/>
                        </a:spcAft>
                      </a:pPr>
                      <a:r>
                        <a:rPr lang="en-US" sz="1100" dirty="0">
                          <a:latin typeface="Calibri"/>
                          <a:ea typeface="Calibri"/>
                          <a:cs typeface="Times New Roman"/>
                        </a:rPr>
                        <a:t>Joe Freed</a:t>
                      </a:r>
                    </a:p>
                    <a:p>
                      <a:pPr marL="0" marR="0" algn="ctr">
                        <a:lnSpc>
                          <a:spcPct val="115000"/>
                        </a:lnSpc>
                        <a:spcBef>
                          <a:spcPts val="0"/>
                        </a:spcBef>
                        <a:spcAft>
                          <a:spcPts val="0"/>
                        </a:spcAft>
                      </a:pPr>
                      <a:r>
                        <a:rPr lang="en-US" sz="1100" dirty="0">
                          <a:latin typeface="Calibri"/>
                          <a:ea typeface="Calibri"/>
                          <a:cs typeface="Times New Roman"/>
                        </a:rPr>
                        <a:t>Frank Stetson</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35143">
                <a:tc>
                  <a:txBody>
                    <a:bodyPr/>
                    <a:lstStyle/>
                    <a:p>
                      <a:pPr marL="0" marR="0" algn="ctr">
                        <a:lnSpc>
                          <a:spcPct val="115000"/>
                        </a:lnSpc>
                        <a:spcBef>
                          <a:spcPts val="0"/>
                        </a:spcBef>
                        <a:spcAft>
                          <a:spcPts val="0"/>
                        </a:spcAft>
                      </a:pPr>
                      <a:r>
                        <a:rPr lang="en-US" sz="1100" dirty="0">
                          <a:latin typeface="Calibri"/>
                          <a:ea typeface="Calibri"/>
                          <a:cs typeface="Times New Roman"/>
                        </a:rPr>
                        <a:t>Advisory Committee</a:t>
                      </a:r>
                    </a:p>
                    <a:p>
                      <a:pPr marL="0" marR="0" algn="ctr">
                        <a:lnSpc>
                          <a:spcPct val="115000"/>
                        </a:lnSpc>
                        <a:spcBef>
                          <a:spcPts val="0"/>
                        </a:spcBef>
                        <a:spcAft>
                          <a:spcPts val="0"/>
                        </a:spcAft>
                      </a:pPr>
                      <a:r>
                        <a:rPr lang="en-US" sz="1100" dirty="0">
                          <a:latin typeface="Calibri"/>
                          <a:ea typeface="Calibri"/>
                          <a:cs typeface="Times New Roman"/>
                        </a:rPr>
                        <a:t>MASSP</a:t>
                      </a:r>
                    </a:p>
                    <a:p>
                      <a:pPr marL="0" marR="0" algn="ctr">
                        <a:lnSpc>
                          <a:spcPct val="115000"/>
                        </a:lnSpc>
                        <a:spcBef>
                          <a:spcPts val="0"/>
                        </a:spcBef>
                        <a:spcAft>
                          <a:spcPts val="0"/>
                        </a:spcAft>
                      </a:pPr>
                      <a:r>
                        <a:rPr lang="en-US" sz="1100" dirty="0">
                          <a:latin typeface="Calibri"/>
                          <a:ea typeface="Calibri"/>
                          <a:cs typeface="Times New Roman"/>
                        </a:rPr>
                        <a:t>MAESP</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Principals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Principals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LEAs</a:t>
                      </a:r>
                    </a:p>
                    <a:p>
                      <a:pPr marL="0" marR="0" algn="ctr">
                        <a:lnSpc>
                          <a:spcPct val="115000"/>
                        </a:lnSpc>
                        <a:spcBef>
                          <a:spcPts val="0"/>
                        </a:spcBef>
                        <a:spcAft>
                          <a:spcPts val="0"/>
                        </a:spcAft>
                      </a:pPr>
                      <a:r>
                        <a:rPr lang="en-US" sz="1100" dirty="0">
                          <a:latin typeface="Calibri"/>
                          <a:ea typeface="Calibri"/>
                          <a:cs typeface="Times New Roman"/>
                        </a:rPr>
                        <a:t>Advisory Committee</a:t>
                      </a:r>
                    </a:p>
                    <a:p>
                      <a:pPr marL="0" marR="0" algn="ctr">
                        <a:lnSpc>
                          <a:spcPct val="115000"/>
                        </a:lnSpc>
                        <a:spcBef>
                          <a:spcPts val="0"/>
                        </a:spcBef>
                        <a:spcAft>
                          <a:spcPts val="0"/>
                        </a:spcAft>
                      </a:pPr>
                      <a:r>
                        <a:rPr lang="en-US" sz="1100" dirty="0">
                          <a:latin typeface="Calibri"/>
                          <a:ea typeface="Calibri"/>
                          <a:cs typeface="Times New Roman"/>
                        </a:rPr>
                        <a:t>MASSP</a:t>
                      </a:r>
                    </a:p>
                    <a:p>
                      <a:pPr marL="0" marR="0" algn="ctr">
                        <a:lnSpc>
                          <a:spcPct val="115000"/>
                        </a:lnSpc>
                        <a:spcBef>
                          <a:spcPts val="0"/>
                        </a:spcBef>
                        <a:spcAft>
                          <a:spcPts val="0"/>
                        </a:spcAft>
                      </a:pPr>
                      <a:r>
                        <a:rPr lang="en-US" sz="1100" dirty="0">
                          <a:latin typeface="Calibri"/>
                          <a:ea typeface="Calibri"/>
                          <a:cs typeface="Times New Roman"/>
                        </a:rPr>
                        <a:t>MAESP</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48114">
                <a:tc>
                  <a:txBody>
                    <a:bodyPr/>
                    <a:lstStyle/>
                    <a:p>
                      <a:pPr marL="0" marR="0" algn="ctr">
                        <a:lnSpc>
                          <a:spcPct val="115000"/>
                        </a:lnSpc>
                        <a:spcBef>
                          <a:spcPts val="0"/>
                        </a:spcBef>
                        <a:spcAft>
                          <a:spcPts val="0"/>
                        </a:spcAft>
                      </a:pPr>
                      <a:r>
                        <a:rPr lang="en-US" sz="1100" dirty="0">
                          <a:latin typeface="Calibri"/>
                          <a:ea typeface="Calibri"/>
                          <a:cs typeface="Times New Roman"/>
                        </a:rPr>
                        <a:t>MASSP</a:t>
                      </a:r>
                    </a:p>
                    <a:p>
                      <a:pPr marL="0" marR="0" algn="ctr">
                        <a:lnSpc>
                          <a:spcPct val="115000"/>
                        </a:lnSpc>
                        <a:spcBef>
                          <a:spcPts val="0"/>
                        </a:spcBef>
                        <a:spcAft>
                          <a:spcPts val="0"/>
                        </a:spcAft>
                      </a:pPr>
                      <a:r>
                        <a:rPr lang="en-US" sz="1100" dirty="0">
                          <a:latin typeface="Calibri"/>
                          <a:ea typeface="Calibri"/>
                          <a:cs typeface="Times New Roman"/>
                        </a:rPr>
                        <a:t>MAESP</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Assistant Principals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dirty="0">
                          <a:latin typeface="Calibri"/>
                          <a:ea typeface="Calibri"/>
                          <a:cs typeface="Times New Roman"/>
                        </a:rPr>
                        <a:t>.</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Assistant Principals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LEAs</a:t>
                      </a:r>
                    </a:p>
                    <a:p>
                      <a:pPr marL="0" marR="0" algn="ctr">
                        <a:lnSpc>
                          <a:spcPct val="115000"/>
                        </a:lnSpc>
                        <a:spcBef>
                          <a:spcPts val="0"/>
                        </a:spcBef>
                        <a:spcAft>
                          <a:spcPts val="0"/>
                        </a:spcAft>
                      </a:pPr>
                      <a:r>
                        <a:rPr lang="en-US" sz="1100" dirty="0">
                          <a:latin typeface="Calibri"/>
                          <a:ea typeface="Calibri"/>
                          <a:cs typeface="Times New Roman"/>
                        </a:rPr>
                        <a:t>Principals</a:t>
                      </a:r>
                    </a:p>
                    <a:p>
                      <a:pPr marL="0" marR="0" algn="ctr">
                        <a:lnSpc>
                          <a:spcPct val="115000"/>
                        </a:lnSpc>
                        <a:spcBef>
                          <a:spcPts val="0"/>
                        </a:spcBef>
                        <a:spcAft>
                          <a:spcPts val="0"/>
                        </a:spcAft>
                      </a:pPr>
                      <a:r>
                        <a:rPr lang="en-US" sz="1100" dirty="0">
                          <a:latin typeface="Calibri"/>
                          <a:ea typeface="Calibri"/>
                          <a:cs typeface="Times New Roman"/>
                        </a:rPr>
                        <a:t>MASSP</a:t>
                      </a:r>
                    </a:p>
                    <a:p>
                      <a:pPr marL="0" marR="0" algn="ctr">
                        <a:lnSpc>
                          <a:spcPct val="115000"/>
                        </a:lnSpc>
                        <a:spcBef>
                          <a:spcPts val="0"/>
                        </a:spcBef>
                        <a:spcAft>
                          <a:spcPts val="0"/>
                        </a:spcAft>
                      </a:pPr>
                      <a:r>
                        <a:rPr lang="en-US" sz="1100" dirty="0">
                          <a:latin typeface="Calibri"/>
                          <a:ea typeface="Calibri"/>
                          <a:cs typeface="Times New Roman"/>
                        </a:rPr>
                        <a:t>MAESP</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61086">
                <a:tc>
                  <a:txBody>
                    <a:bodyPr/>
                    <a:lstStyle/>
                    <a:p>
                      <a:pPr marL="0" marR="0" algn="ctr">
                        <a:lnSpc>
                          <a:spcPct val="115000"/>
                        </a:lnSpc>
                        <a:spcBef>
                          <a:spcPts val="0"/>
                        </a:spcBef>
                        <a:spcAft>
                          <a:spcPts val="0"/>
                        </a:spcAft>
                      </a:pPr>
                      <a:r>
                        <a:rPr lang="en-US" sz="1100" dirty="0">
                          <a:latin typeface="Calibri"/>
                          <a:ea typeface="Calibri"/>
                          <a:cs typeface="Times New Roman"/>
                        </a:rPr>
                        <a:t>LEAs</a:t>
                      </a:r>
                    </a:p>
                    <a:p>
                      <a:pPr marL="0" marR="0" algn="ctr">
                        <a:lnSpc>
                          <a:spcPct val="115000"/>
                        </a:lnSpc>
                        <a:spcBef>
                          <a:spcPts val="0"/>
                        </a:spcBef>
                        <a:spcAft>
                          <a:spcPts val="0"/>
                        </a:spcAft>
                      </a:pPr>
                      <a:r>
                        <a:rPr lang="en-US" sz="1100" dirty="0">
                          <a:latin typeface="Calibri"/>
                          <a:ea typeface="Calibri"/>
                          <a:cs typeface="Times New Roman"/>
                        </a:rPr>
                        <a:t>Principals</a:t>
                      </a:r>
                    </a:p>
                    <a:p>
                      <a:pPr marL="0" marR="0" algn="ctr">
                        <a:lnSpc>
                          <a:spcPct val="115000"/>
                        </a:lnSpc>
                        <a:spcBef>
                          <a:spcPts val="0"/>
                        </a:spcBef>
                        <a:spcAft>
                          <a:spcPts val="0"/>
                        </a:spcAft>
                      </a:pPr>
                      <a:r>
                        <a:rPr lang="en-US" sz="1100" dirty="0">
                          <a:latin typeface="Calibri"/>
                          <a:ea typeface="Calibri"/>
                          <a:cs typeface="Times New Roman"/>
                        </a:rPr>
                        <a:t>MSEA</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Teachers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Teachers</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LEAs</a:t>
                      </a:r>
                    </a:p>
                    <a:p>
                      <a:pPr marL="0" marR="0" algn="ctr">
                        <a:lnSpc>
                          <a:spcPct val="115000"/>
                        </a:lnSpc>
                        <a:spcBef>
                          <a:spcPts val="0"/>
                        </a:spcBef>
                        <a:spcAft>
                          <a:spcPts val="0"/>
                        </a:spcAft>
                      </a:pPr>
                      <a:r>
                        <a:rPr lang="en-US" sz="1100" dirty="0">
                          <a:latin typeface="Calibri"/>
                          <a:ea typeface="Calibri"/>
                          <a:cs typeface="Times New Roman"/>
                        </a:rPr>
                        <a:t>Principals</a:t>
                      </a:r>
                    </a:p>
                    <a:p>
                      <a:pPr marL="0" marR="0" algn="ctr">
                        <a:lnSpc>
                          <a:spcPct val="115000"/>
                        </a:lnSpc>
                        <a:spcBef>
                          <a:spcPts val="0"/>
                        </a:spcBef>
                        <a:spcAft>
                          <a:spcPts val="0"/>
                        </a:spcAft>
                      </a:pPr>
                      <a:r>
                        <a:rPr lang="en-US" sz="1100" dirty="0">
                          <a:latin typeface="Calibri"/>
                          <a:ea typeface="Calibri"/>
                          <a:cs typeface="Times New Roman"/>
                        </a:rPr>
                        <a:t>MSEA</a:t>
                      </a:r>
                    </a:p>
                  </a:txBody>
                  <a:tcPr marL="48338" marR="48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52948">
                <a:tc gridSpan="9">
                  <a:txBody>
                    <a:bodyPr/>
                    <a:lstStyle/>
                    <a:p>
                      <a:pPr marL="0" marR="0" algn="ctr">
                        <a:lnSpc>
                          <a:spcPct val="115000"/>
                        </a:lnSpc>
                        <a:spcBef>
                          <a:spcPts val="0"/>
                        </a:spcBef>
                        <a:spcAft>
                          <a:spcPts val="0"/>
                        </a:spcAft>
                      </a:pPr>
                      <a:endParaRPr lang="en-US" sz="600" dirty="0">
                        <a:latin typeface="Calibri"/>
                        <a:ea typeface="Calibri"/>
                        <a:cs typeface="Times New Roman"/>
                      </a:endParaRPr>
                    </a:p>
                  </a:txBody>
                  <a:tcPr marL="48338" marR="48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8673" name="AutoShape 1"/>
          <p:cNvSpPr>
            <a:spLocks noChangeShapeType="1"/>
          </p:cNvSpPr>
          <p:nvPr/>
        </p:nvSpPr>
        <p:spPr bwMode="auto">
          <a:xfrm flipH="1">
            <a:off x="4419600" y="1295400"/>
            <a:ext cx="601663" cy="0"/>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8676" name="Oval 4"/>
          <p:cNvSpPr>
            <a:spLocks noChangeArrowheads="1"/>
          </p:cNvSpPr>
          <p:nvPr/>
        </p:nvSpPr>
        <p:spPr bwMode="auto">
          <a:xfrm>
            <a:off x="2438400" y="0"/>
            <a:ext cx="4114800" cy="914400"/>
          </a:xfrm>
          <a:prstGeom prst="ellipse">
            <a:avLst/>
          </a:prstGeom>
          <a:solidFill>
            <a:srgbClr val="F2F2F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Strategic Delivery                           TPE Professional Development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5" name="AutoShape 3"/>
          <p:cNvSpPr>
            <a:spLocks noChangeShapeType="1"/>
          </p:cNvSpPr>
          <p:nvPr/>
        </p:nvSpPr>
        <p:spPr bwMode="auto">
          <a:xfrm flipH="1">
            <a:off x="1981199" y="685799"/>
            <a:ext cx="609600" cy="22860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8674" name="AutoShape 2"/>
          <p:cNvSpPr>
            <a:spLocks noChangeShapeType="1"/>
          </p:cNvSpPr>
          <p:nvPr/>
        </p:nvSpPr>
        <p:spPr bwMode="auto">
          <a:xfrm>
            <a:off x="6172200" y="761999"/>
            <a:ext cx="533400" cy="15240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8679"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199" y="685800"/>
          <a:ext cx="8991600" cy="5638800"/>
        </p:xfrm>
        <a:graphic>
          <a:graphicData uri="http://schemas.openxmlformats.org/drawingml/2006/table">
            <a:tbl>
              <a:tblPr/>
              <a:tblGrid>
                <a:gridCol w="1066800"/>
                <a:gridCol w="685800"/>
                <a:gridCol w="2209800"/>
                <a:gridCol w="1295400"/>
                <a:gridCol w="1905000"/>
                <a:gridCol w="838200"/>
                <a:gridCol w="990600"/>
              </a:tblGrid>
              <a:tr h="5638800">
                <a:tc>
                  <a:txBody>
                    <a:bodyPr/>
                    <a:lstStyle/>
                    <a:p>
                      <a:pPr marL="0" marR="0" algn="ctr">
                        <a:lnSpc>
                          <a:spcPct val="115000"/>
                        </a:lnSpc>
                        <a:spcBef>
                          <a:spcPts val="0"/>
                        </a:spcBef>
                        <a:spcAft>
                          <a:spcPts val="0"/>
                        </a:spcAft>
                      </a:pPr>
                      <a:r>
                        <a:rPr lang="en-US" sz="1200" dirty="0">
                          <a:latin typeface="Calibri"/>
                          <a:ea typeface="Calibri"/>
                          <a:cs typeface="Times New Roman"/>
                        </a:rPr>
                        <a:t>Ilene Swirnow </a:t>
                      </a:r>
                    </a:p>
                    <a:p>
                      <a:pPr marL="0" marR="0" algn="ctr">
                        <a:lnSpc>
                          <a:spcPct val="115000"/>
                        </a:lnSpc>
                        <a:spcBef>
                          <a:spcPts val="0"/>
                        </a:spcBef>
                        <a:spcAft>
                          <a:spcPts val="0"/>
                        </a:spcAft>
                      </a:pPr>
                      <a:r>
                        <a:rPr lang="en-US" sz="1200" dirty="0">
                          <a:latin typeface="Calibri"/>
                          <a:ea typeface="Calibri"/>
                          <a:cs typeface="Times New Roman"/>
                        </a:rPr>
                        <a:t>Joe Freed</a:t>
                      </a:r>
                    </a:p>
                    <a:p>
                      <a:pPr marL="0" marR="0" algn="ctr">
                        <a:lnSpc>
                          <a:spcPct val="115000"/>
                        </a:lnSpc>
                        <a:spcBef>
                          <a:spcPts val="0"/>
                        </a:spcBef>
                        <a:spcAft>
                          <a:spcPts val="0"/>
                        </a:spcAft>
                      </a:pPr>
                      <a:r>
                        <a:rPr lang="en-US" sz="1200" dirty="0">
                          <a:latin typeface="Calibri"/>
                          <a:ea typeface="Calibri"/>
                          <a:cs typeface="Times New Roman"/>
                        </a:rPr>
                        <a:t>Frank Stetson</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Times New Roman"/>
                        </a:rPr>
                        <a:t>Executive Officers</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understanding of </a:t>
                      </a:r>
                      <a:r>
                        <a:rPr lang="en-US" sz="1200" dirty="0" smtClean="0">
                          <a:latin typeface="Calibri"/>
                          <a:ea typeface="Calibri"/>
                          <a:cs typeface="Times New Roman"/>
                        </a:rPr>
                        <a:t>Professional </a:t>
                      </a:r>
                      <a:r>
                        <a:rPr lang="en-US" sz="1200" dirty="0">
                          <a:latin typeface="Calibri"/>
                          <a:ea typeface="Calibri"/>
                          <a:cs typeface="Times New Roman"/>
                        </a:rPr>
                        <a:t>Practice and interrelatedness of CCSS </a:t>
                      </a:r>
                    </a:p>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understanding of Danielson protocols</a:t>
                      </a:r>
                    </a:p>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understanding of how student growth measures contribute to principal evaluation </a:t>
                      </a:r>
                    </a:p>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understanding of how to measures MSA/PARCC and contribute it to a principal’s evaluation</a:t>
                      </a:r>
                    </a:p>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understanding of how to attribute students to principals</a:t>
                      </a:r>
                    </a:p>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demonstration of skills required to participate in an evaluation pre-conference and end of year conference </a:t>
                      </a:r>
                    </a:p>
                    <a:p>
                      <a:pPr marL="342900" marR="0" lvl="0" indent="-342900">
                        <a:lnSpc>
                          <a:spcPct val="115000"/>
                        </a:lnSpc>
                        <a:spcBef>
                          <a:spcPts val="0"/>
                        </a:spcBef>
                        <a:spcAft>
                          <a:spcPts val="0"/>
                        </a:spcAft>
                        <a:buFont typeface="Wingdings"/>
                        <a:buChar char=""/>
                      </a:pPr>
                      <a:r>
                        <a:rPr lang="en-US" sz="1200" dirty="0">
                          <a:latin typeface="Calibri"/>
                          <a:ea typeface="Calibri"/>
                          <a:cs typeface="Times New Roman"/>
                        </a:rPr>
                        <a:t>Ex. Offs. understanding of how to help principals craft personal professional development in response to evaluation</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latin typeface="Calibri"/>
                          <a:ea typeface="Calibri"/>
                          <a:cs typeface="Times New Roman"/>
                        </a:rPr>
                        <a:t>MSDE Executive Officer Mtgs.</a:t>
                      </a:r>
                    </a:p>
                    <a:p>
                      <a:pPr marL="342900" marR="0" lvl="0" indent="-342900">
                        <a:lnSpc>
                          <a:spcPct val="115000"/>
                        </a:lnSpc>
                        <a:spcBef>
                          <a:spcPts val="0"/>
                        </a:spcBef>
                        <a:spcAft>
                          <a:spcPts val="0"/>
                        </a:spcAft>
                        <a:buFont typeface="Symbol"/>
                        <a:buChar char=""/>
                      </a:pPr>
                      <a:r>
                        <a:rPr lang="en-US" sz="1200" dirty="0">
                          <a:latin typeface="Calibri"/>
                          <a:ea typeface="Calibri"/>
                          <a:cs typeface="Times New Roman"/>
                        </a:rPr>
                        <a:t>MSDE Monthly LEA Mtgs.</a:t>
                      </a:r>
                    </a:p>
                    <a:p>
                      <a:pPr marL="342900" marR="0" lvl="0" indent="-342900">
                        <a:lnSpc>
                          <a:spcPct val="115000"/>
                        </a:lnSpc>
                        <a:spcBef>
                          <a:spcPts val="0"/>
                        </a:spcBef>
                        <a:spcAft>
                          <a:spcPts val="0"/>
                        </a:spcAft>
                        <a:buFont typeface="Symbol"/>
                        <a:buChar char=""/>
                      </a:pPr>
                      <a:r>
                        <a:rPr lang="en-US" sz="1200" dirty="0">
                          <a:latin typeface="Calibri"/>
                          <a:ea typeface="Calibri"/>
                          <a:cs typeface="Times New Roman"/>
                        </a:rPr>
                        <a:t>MSDE Ed. Eff. Academies</a:t>
                      </a:r>
                    </a:p>
                    <a:p>
                      <a:pPr marL="342900" marR="0" lvl="0" indent="-342900">
                        <a:lnSpc>
                          <a:spcPct val="115000"/>
                        </a:lnSpc>
                        <a:spcBef>
                          <a:spcPts val="0"/>
                        </a:spcBef>
                        <a:spcAft>
                          <a:spcPts val="0"/>
                        </a:spcAft>
                        <a:buFont typeface="Symbol"/>
                        <a:buChar char=""/>
                      </a:pPr>
                      <a:r>
                        <a:rPr lang="en-US" sz="1200" dirty="0">
                          <a:latin typeface="Calibri"/>
                          <a:ea typeface="Calibri"/>
                          <a:cs typeface="Times New Roman"/>
                        </a:rPr>
                        <a:t>District administrator Mtgs.</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342900" marR="0" lvl="0" indent="-342900">
                        <a:lnSpc>
                          <a:spcPct val="115000"/>
                        </a:lnSpc>
                        <a:spcBef>
                          <a:spcPts val="0"/>
                        </a:spcBef>
                        <a:spcAft>
                          <a:spcPts val="1000"/>
                        </a:spcAft>
                        <a:buFont typeface="Wingdings"/>
                        <a:buChar char=""/>
                      </a:pPr>
                      <a:r>
                        <a:rPr lang="en-US" sz="1200" dirty="0">
                          <a:latin typeface="Calibri"/>
                          <a:ea typeface="Calibri"/>
                          <a:cs typeface="Times New Roman"/>
                        </a:rPr>
                        <a:t>Ex. Offs.  understanding of how to craft SLOs for teachers and principals</a:t>
                      </a:r>
                    </a:p>
                    <a:p>
                      <a:pPr marL="342900" marR="0" lvl="0" indent="-342900">
                        <a:lnSpc>
                          <a:spcPct val="115000"/>
                        </a:lnSpc>
                        <a:spcBef>
                          <a:spcPts val="0"/>
                        </a:spcBef>
                        <a:spcAft>
                          <a:spcPts val="1000"/>
                        </a:spcAft>
                        <a:buFont typeface="Wingdings"/>
                        <a:buChar char=""/>
                      </a:pPr>
                      <a:r>
                        <a:rPr lang="en-US" sz="1200" dirty="0">
                          <a:latin typeface="Calibri"/>
                          <a:ea typeface="Calibri"/>
                          <a:cs typeface="Times New Roman"/>
                        </a:rPr>
                        <a:t>Ex. Off.  understanding of how to connect Common Core to SLOs</a:t>
                      </a:r>
                    </a:p>
                    <a:p>
                      <a:pPr marL="342900" marR="0" lvl="0" indent="-342900">
                        <a:lnSpc>
                          <a:spcPct val="115000"/>
                        </a:lnSpc>
                        <a:spcBef>
                          <a:spcPts val="0"/>
                        </a:spcBef>
                        <a:spcAft>
                          <a:spcPts val="1000"/>
                        </a:spcAft>
                        <a:buFont typeface="Wingdings"/>
                        <a:buChar char=""/>
                      </a:pPr>
                      <a:r>
                        <a:rPr lang="en-US" sz="1200" dirty="0">
                          <a:latin typeface="Calibri"/>
                          <a:ea typeface="Calibri"/>
                          <a:cs typeface="Times New Roman"/>
                        </a:rPr>
                        <a:t>Ex. </a:t>
                      </a:r>
                      <a:r>
                        <a:rPr lang="en-US" sz="1200" dirty="0" smtClean="0">
                          <a:latin typeface="Calibri"/>
                          <a:ea typeface="Calibri"/>
                          <a:cs typeface="Times New Roman"/>
                        </a:rPr>
                        <a:t>Offs.  </a:t>
                      </a:r>
                      <a:r>
                        <a:rPr lang="en-US" sz="1200" dirty="0">
                          <a:latin typeface="Calibri"/>
                          <a:ea typeface="Calibri"/>
                          <a:cs typeface="Times New Roman"/>
                        </a:rPr>
                        <a:t>understanding of how to apply SLOs to evaluation: </a:t>
                      </a:r>
                      <a:r>
                        <a:rPr lang="en-US" sz="1200" dirty="0" smtClean="0">
                          <a:latin typeface="Calibri"/>
                          <a:ea typeface="Calibri"/>
                          <a:cs typeface="Times New Roman"/>
                        </a:rPr>
                        <a:t>goals, evidence</a:t>
                      </a:r>
                      <a:r>
                        <a:rPr lang="en-US" sz="1200" dirty="0">
                          <a:latin typeface="Calibri"/>
                          <a:ea typeface="Calibri"/>
                          <a:cs typeface="Times New Roman"/>
                        </a:rPr>
                        <a:t>, &amp; attainment</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Calibri"/>
                          <a:cs typeface="Times New Roman"/>
                        </a:rPr>
                        <a:t>Executive </a:t>
                      </a:r>
                      <a:r>
                        <a:rPr lang="en-US" sz="1200" dirty="0">
                          <a:latin typeface="Calibri"/>
                          <a:cs typeface="Times New Roman"/>
                        </a:rPr>
                        <a:t>Officers </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Times New Roman"/>
                        </a:rPr>
                        <a:t>Linda Burgee</a:t>
                      </a:r>
                    </a:p>
                    <a:p>
                      <a:pPr marL="0" marR="0" algn="ctr">
                        <a:lnSpc>
                          <a:spcPct val="115000"/>
                        </a:lnSpc>
                        <a:spcBef>
                          <a:spcPts val="0"/>
                        </a:spcBef>
                        <a:spcAft>
                          <a:spcPts val="0"/>
                        </a:spcAft>
                      </a:pPr>
                      <a:r>
                        <a:rPr lang="en-US" sz="1200" dirty="0">
                          <a:latin typeface="Calibri"/>
                          <a:ea typeface="Calibri"/>
                          <a:cs typeface="Times New Roman"/>
                        </a:rPr>
                        <a:t>Joe Freed</a:t>
                      </a:r>
                    </a:p>
                    <a:p>
                      <a:pPr marL="0" marR="0" algn="ctr">
                        <a:lnSpc>
                          <a:spcPct val="115000"/>
                        </a:lnSpc>
                        <a:spcBef>
                          <a:spcPts val="0"/>
                        </a:spcBef>
                        <a:spcAft>
                          <a:spcPts val="0"/>
                        </a:spcAft>
                      </a:pPr>
                      <a:r>
                        <a:rPr lang="en-US" sz="1200" dirty="0">
                          <a:latin typeface="Calibri"/>
                          <a:ea typeface="Calibri"/>
                          <a:cs typeface="Times New Roman"/>
                        </a:rPr>
                        <a:t>Frank Stetson</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76200" y="152400"/>
          <a:ext cx="8991600" cy="420624"/>
        </p:xfrm>
        <a:graphic>
          <a:graphicData uri="http://schemas.openxmlformats.org/drawingml/2006/table">
            <a:tbl>
              <a:tblPr/>
              <a:tblGrid>
                <a:gridCol w="1066800"/>
                <a:gridCol w="685797"/>
                <a:gridCol w="2209800"/>
                <a:gridCol w="1295403"/>
                <a:gridCol w="1904997"/>
                <a:gridCol w="838203"/>
                <a:gridCol w="990600"/>
              </a:tblGrid>
              <a:tr h="253249">
                <a:tc>
                  <a:txBody>
                    <a:bodyPr/>
                    <a:lstStyle/>
                    <a:p>
                      <a:pPr marL="0" marR="0" algn="ctr">
                        <a:lnSpc>
                          <a:spcPct val="115000"/>
                        </a:lnSpc>
                        <a:spcBef>
                          <a:spcPts val="0"/>
                        </a:spcBef>
                        <a:spcAft>
                          <a:spcPts val="0"/>
                        </a:spcAft>
                      </a:pPr>
                      <a:r>
                        <a:rPr lang="en-US" sz="1200" b="1" dirty="0">
                          <a:latin typeface="Calibri"/>
                          <a:ea typeface="Calibri"/>
                          <a:cs typeface="Times New Roman"/>
                        </a:rPr>
                        <a:t>Support Personnel</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Audience</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Know and be able to do</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Venues</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Know and be able to do</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Audience</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Training Personnel</a:t>
                      </a:r>
                      <a:endParaRPr lang="en-US" sz="1200" dirty="0">
                        <a:latin typeface="Calibri"/>
                        <a:ea typeface="Calibri"/>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lumMod val="95000"/>
                    <a:lumOff val="5000"/>
                  </a:schemeClr>
                </a:solidFill>
              </a:rPr>
              <a:t>Professional Development  for 2013-2014</a:t>
            </a:r>
            <a:endParaRPr lang="en-US" i="1" dirty="0"/>
          </a:p>
        </p:txBody>
      </p:sp>
      <p:sp>
        <p:nvSpPr>
          <p:cNvPr id="3" name="Content Placeholder 2"/>
          <p:cNvSpPr>
            <a:spLocks noGrp="1"/>
          </p:cNvSpPr>
          <p:nvPr>
            <p:ph idx="1"/>
          </p:nvPr>
        </p:nvSpPr>
        <p:spPr>
          <a:xfrm>
            <a:off x="1828800" y="1600200"/>
            <a:ext cx="6858000" cy="4525963"/>
          </a:xfrm>
        </p:spPr>
        <p:txBody>
          <a:bodyPr/>
          <a:lstStyle/>
          <a:p>
            <a:r>
              <a:rPr lang="en-US" b="1" dirty="0" smtClean="0"/>
              <a:t>Meeting Frequency</a:t>
            </a:r>
          </a:p>
          <a:p>
            <a:r>
              <a:rPr lang="en-US" b="1" dirty="0" smtClean="0"/>
              <a:t>Meeting Location</a:t>
            </a:r>
          </a:p>
          <a:p>
            <a:r>
              <a:rPr lang="en-US" b="1" dirty="0" smtClean="0"/>
              <a:t>Attendee/Group Make-up</a:t>
            </a:r>
          </a:p>
          <a:p>
            <a:r>
              <a:rPr lang="en-US" b="1" dirty="0" smtClean="0"/>
              <a:t>Common Messaging</a:t>
            </a:r>
          </a:p>
          <a:p>
            <a:r>
              <a:rPr lang="en-US" b="1" dirty="0" smtClean="0"/>
              <a:t>Reduced Redundancies</a:t>
            </a:r>
          </a:p>
          <a:p>
            <a:r>
              <a:rPr lang="en-US" b="1" dirty="0" smtClean="0"/>
              <a:t>Topical Interests</a:t>
            </a:r>
          </a:p>
          <a:p>
            <a:r>
              <a:rPr lang="en-US" b="1" dirty="0" smtClean="0"/>
              <a:t>Delivery Preferences</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743200"/>
            <a:ext cx="8763000" cy="1752600"/>
          </a:xfrm>
        </p:spPr>
        <p:txBody>
          <a:bodyPr rtlCol="0">
            <a:normAutofit fontScale="90000"/>
          </a:bodyPr>
          <a:lstStyle/>
          <a:p>
            <a:pPr eaLnBrk="1" fontAlgn="auto" hangingPunct="1">
              <a:spcAft>
                <a:spcPts val="0"/>
              </a:spcAft>
              <a:defRPr/>
            </a:pPr>
            <a:r>
              <a:rPr lang="en-US" sz="4000" b="1" dirty="0" smtClean="0">
                <a:latin typeface="+mn-lt"/>
                <a:cs typeface="Arial" pitchFamily="34" charset="0"/>
              </a:rPr>
              <a:t>Will it make a difference in the performance of students, teachers, and principals?</a:t>
            </a:r>
            <a:r>
              <a:rPr lang="en-US" sz="4000" b="1" dirty="0" smtClean="0">
                <a:solidFill>
                  <a:srgbClr val="0070C0"/>
                </a:solidFill>
                <a:latin typeface="+mn-lt"/>
                <a:cs typeface="Arial" pitchFamily="34" charset="0"/>
              </a:rPr>
              <a:t/>
            </a:r>
            <a:br>
              <a:rPr lang="en-US" sz="4000" b="1" dirty="0" smtClean="0">
                <a:solidFill>
                  <a:srgbClr val="0070C0"/>
                </a:solidFill>
                <a:latin typeface="+mn-lt"/>
                <a:cs typeface="Arial" pitchFamily="34" charset="0"/>
              </a:rPr>
            </a:br>
            <a:r>
              <a:rPr lang="en-US" sz="3100" dirty="0" smtClean="0">
                <a:solidFill>
                  <a:srgbClr val="0070C0"/>
                </a:solidFill>
                <a:latin typeface="Arial" pitchFamily="34" charset="0"/>
                <a:cs typeface="Arial" pitchFamily="34" charset="0"/>
              </a:rPr>
              <a:t/>
            </a:r>
            <a:br>
              <a:rPr lang="en-US" sz="3100" dirty="0" smtClean="0">
                <a:solidFill>
                  <a:srgbClr val="0070C0"/>
                </a:solidFill>
                <a:latin typeface="Arial" pitchFamily="34" charset="0"/>
                <a:cs typeface="Arial" pitchFamily="34" charset="0"/>
              </a:rPr>
            </a:br>
            <a:endParaRPr lang="en-US" sz="2200" dirty="0" smtClean="0">
              <a:solidFill>
                <a:srgbClr val="0070C0"/>
              </a:solidFill>
              <a:latin typeface="Arial" pitchFamily="34" charset="0"/>
              <a:cs typeface="Arial" pitchFamily="34" charset="0"/>
            </a:endParaRPr>
          </a:p>
        </p:txBody>
      </p:sp>
      <p:pic>
        <p:nvPicPr>
          <p:cNvPr id="8195" name="Picture 6" descr="* Logo ((JPEG format)">
            <a:hlinkClick r:id="rId3"/>
          </p:cNvPr>
          <p:cNvPicPr>
            <a:picLocks noChangeAspect="1" noChangeArrowheads="1"/>
          </p:cNvPicPr>
          <p:nvPr/>
        </p:nvPicPr>
        <p:blipFill>
          <a:blip r:embed="rId4" cstate="print"/>
          <a:srcRect/>
          <a:stretch>
            <a:fillRect/>
          </a:stretch>
        </p:blipFill>
        <p:spPr bwMode="auto">
          <a:xfrm>
            <a:off x="1371600" y="304800"/>
            <a:ext cx="6353175" cy="1981200"/>
          </a:xfrm>
          <a:prstGeom prst="rect">
            <a:avLst/>
          </a:prstGeom>
          <a:noFill/>
          <a:ln w="9525">
            <a:noFill/>
            <a:miter lim="800000"/>
            <a:headEnd/>
            <a:tailEnd/>
          </a:ln>
        </p:spPr>
      </p:pic>
      <p:sp>
        <p:nvSpPr>
          <p:cNvPr id="4" name="Rectangle 3"/>
          <p:cNvSpPr/>
          <p:nvPr/>
        </p:nvSpPr>
        <p:spPr>
          <a:xfrm>
            <a:off x="1143000" y="4038600"/>
            <a:ext cx="7010400" cy="1815882"/>
          </a:xfrm>
          <a:prstGeom prst="rect">
            <a:avLst/>
          </a:prstGeom>
        </p:spPr>
        <p:txBody>
          <a:bodyPr wrap="square">
            <a:spAutoFit/>
          </a:bodyPr>
          <a:lstStyle/>
          <a:p>
            <a:pPr algn="ctr" fontAlgn="auto">
              <a:spcAft>
                <a:spcPts val="0"/>
              </a:spcAft>
              <a:buFont typeface="Arial" pitchFamily="34" charset="0"/>
              <a:buChar char="•"/>
              <a:defRPr/>
            </a:pPr>
            <a:endParaRPr lang="en-US" sz="2800" dirty="0" smtClean="0"/>
          </a:p>
          <a:p>
            <a:pPr algn="ctr" fontAlgn="auto">
              <a:spcAft>
                <a:spcPts val="0"/>
              </a:spcAft>
              <a:buFont typeface="Arial" pitchFamily="34" charset="0"/>
              <a:buChar char="•"/>
              <a:defRPr/>
            </a:pPr>
            <a:r>
              <a:rPr lang="en-US" sz="2800" dirty="0" smtClean="0"/>
              <a:t>Quality Control</a:t>
            </a:r>
          </a:p>
          <a:p>
            <a:pPr algn="ctr" fontAlgn="auto">
              <a:spcAft>
                <a:spcPts val="0"/>
              </a:spcAft>
              <a:buFont typeface="Arial" pitchFamily="34" charset="0"/>
              <a:buChar char="•"/>
              <a:defRPr/>
            </a:pPr>
            <a:r>
              <a:rPr lang="en-US" sz="2800" dirty="0" smtClean="0"/>
              <a:t>Data &amp; Project Analysis</a:t>
            </a:r>
          </a:p>
          <a:p>
            <a:pPr algn="ctr" fontAlgn="auto">
              <a:spcAft>
                <a:spcPts val="0"/>
              </a:spcAft>
              <a:buFont typeface="Arial" pitchFamily="34" charset="0"/>
              <a:buChar char="•"/>
              <a:defRPr/>
            </a:pPr>
            <a:r>
              <a:rPr lang="en-US" sz="2800" dirty="0" smtClean="0"/>
              <a:t>Professional Development Plans</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sz="3600" b="1" dirty="0" smtClean="0"/>
              <a:t>WestEd:</a:t>
            </a:r>
            <a:endParaRPr lang="en-US" sz="3600" b="1" dirty="0"/>
          </a:p>
        </p:txBody>
      </p:sp>
      <p:sp>
        <p:nvSpPr>
          <p:cNvPr id="3" name="Content Placeholder 2"/>
          <p:cNvSpPr>
            <a:spLocks noGrp="1"/>
          </p:cNvSpPr>
          <p:nvPr>
            <p:ph idx="1"/>
          </p:nvPr>
        </p:nvSpPr>
        <p:spPr>
          <a:xfrm>
            <a:off x="457200" y="762000"/>
            <a:ext cx="8229600" cy="5867400"/>
          </a:xfrm>
        </p:spPr>
        <p:txBody>
          <a:bodyPr/>
          <a:lstStyle/>
          <a:p>
            <a:r>
              <a:rPr lang="en-US" dirty="0" smtClean="0"/>
              <a:t>Deeper data analysis of Field Test experiences</a:t>
            </a:r>
          </a:p>
          <a:p>
            <a:r>
              <a:rPr lang="en-US" dirty="0" smtClean="0"/>
              <a:t>Random state wide educator surveys</a:t>
            </a:r>
          </a:p>
          <a:p>
            <a:r>
              <a:rPr lang="en-US" dirty="0" smtClean="0"/>
              <a:t>Comprehensive TPE project analysis</a:t>
            </a:r>
          </a:p>
          <a:p>
            <a:pPr>
              <a:buNone/>
            </a:pPr>
            <a:r>
              <a:rPr lang="en-US" sz="3600" b="1" dirty="0" smtClean="0">
                <a:latin typeface="+mj-lt"/>
              </a:rPr>
              <a:t>TPE/MSDE:</a:t>
            </a:r>
          </a:p>
          <a:p>
            <a:r>
              <a:rPr lang="en-US" dirty="0" smtClean="0"/>
              <a:t>Year Four Project Plan</a:t>
            </a:r>
          </a:p>
          <a:p>
            <a:r>
              <a:rPr lang="en-US" dirty="0" smtClean="0"/>
              <a:t>LEA assurance audits</a:t>
            </a:r>
          </a:p>
          <a:p>
            <a:r>
              <a:rPr lang="en-US" dirty="0" smtClean="0"/>
              <a:t>Crafting of the teacher and principal professional development plan process and products in response to evaluation </a:t>
            </a:r>
          </a:p>
          <a:p>
            <a:r>
              <a:rPr lang="en-US" dirty="0" smtClean="0"/>
              <a:t>Longer-term data results</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895600"/>
            <a:ext cx="8763000" cy="1524000"/>
          </a:xfrm>
        </p:spPr>
        <p:txBody>
          <a:bodyPr rtlCol="0">
            <a:normAutofit/>
          </a:bodyPr>
          <a:lstStyle/>
          <a:p>
            <a:pPr eaLnBrk="1" fontAlgn="auto" hangingPunct="1">
              <a:spcAft>
                <a:spcPts val="0"/>
              </a:spcAft>
              <a:defRPr/>
            </a:pPr>
            <a:r>
              <a:rPr lang="en-US" sz="4000" b="1" dirty="0" smtClean="0"/>
              <a:t>Decision Points</a:t>
            </a:r>
            <a:r>
              <a:rPr lang="en-US" sz="4000" b="1" dirty="0" smtClean="0">
                <a:solidFill>
                  <a:srgbClr val="0070C0"/>
                </a:solidFill>
                <a:latin typeface="Arial" pitchFamily="34" charset="0"/>
                <a:cs typeface="Arial" pitchFamily="34" charset="0"/>
              </a:rPr>
              <a:t/>
            </a:r>
            <a:br>
              <a:rPr lang="en-US" sz="4000" b="1" dirty="0" smtClean="0">
                <a:solidFill>
                  <a:srgbClr val="0070C0"/>
                </a:solidFill>
                <a:latin typeface="Arial" pitchFamily="34" charset="0"/>
                <a:cs typeface="Arial" pitchFamily="34" charset="0"/>
              </a:rPr>
            </a:br>
            <a:r>
              <a:rPr lang="en-US" sz="3100" dirty="0" smtClean="0">
                <a:solidFill>
                  <a:srgbClr val="0070C0"/>
                </a:solidFill>
                <a:latin typeface="Arial" pitchFamily="34" charset="0"/>
                <a:cs typeface="Arial" pitchFamily="34" charset="0"/>
              </a:rPr>
              <a:t/>
            </a:r>
            <a:br>
              <a:rPr lang="en-US" sz="3100" dirty="0" smtClean="0">
                <a:solidFill>
                  <a:srgbClr val="0070C0"/>
                </a:solidFill>
                <a:latin typeface="Arial" pitchFamily="34" charset="0"/>
                <a:cs typeface="Arial" pitchFamily="34" charset="0"/>
              </a:rPr>
            </a:br>
            <a:endParaRPr lang="en-US" sz="2200" dirty="0" smtClean="0">
              <a:solidFill>
                <a:srgbClr val="0070C0"/>
              </a:solidFill>
              <a:latin typeface="Arial" pitchFamily="34" charset="0"/>
              <a:cs typeface="Arial" pitchFamily="34" charset="0"/>
            </a:endParaRPr>
          </a:p>
        </p:txBody>
      </p:sp>
      <p:pic>
        <p:nvPicPr>
          <p:cNvPr id="2051" name="Picture 6" descr="* Logo ((JPEG format)">
            <a:hlinkClick r:id="rId3"/>
          </p:cNvPr>
          <p:cNvPicPr>
            <a:picLocks noChangeAspect="1" noChangeArrowheads="1"/>
          </p:cNvPicPr>
          <p:nvPr/>
        </p:nvPicPr>
        <p:blipFill>
          <a:blip r:embed="rId4" cstate="print"/>
          <a:srcRect/>
          <a:stretch>
            <a:fillRect/>
          </a:stretch>
        </p:blipFill>
        <p:spPr bwMode="auto">
          <a:xfrm>
            <a:off x="1371600" y="304800"/>
            <a:ext cx="6353175" cy="1981200"/>
          </a:xfrm>
          <a:prstGeom prst="rect">
            <a:avLst/>
          </a:prstGeom>
          <a:noFill/>
          <a:ln w="9525">
            <a:noFill/>
            <a:miter lim="800000"/>
            <a:headEnd/>
            <a:tailEnd/>
          </a:ln>
        </p:spPr>
      </p:pic>
      <p:sp>
        <p:nvSpPr>
          <p:cNvPr id="2052" name="Rectangle 3"/>
          <p:cNvSpPr>
            <a:spLocks noChangeArrowheads="1"/>
          </p:cNvSpPr>
          <p:nvPr/>
        </p:nvSpPr>
        <p:spPr bwMode="auto">
          <a:xfrm>
            <a:off x="1143000" y="4114800"/>
            <a:ext cx="7010400" cy="954088"/>
          </a:xfrm>
          <a:prstGeom prst="rect">
            <a:avLst/>
          </a:prstGeom>
          <a:noFill/>
          <a:ln w="9525">
            <a:noFill/>
            <a:miter lim="800000"/>
            <a:headEnd/>
            <a:tailEnd/>
          </a:ln>
        </p:spPr>
        <p:txBody>
          <a:bodyPr>
            <a:spAutoFit/>
          </a:bodyPr>
          <a:lstStyle/>
          <a:p>
            <a:pPr algn="ctr">
              <a:buFont typeface="Arial" charset="0"/>
              <a:buNone/>
            </a:pPr>
            <a:r>
              <a:rPr lang="en-US" sz="2800" dirty="0"/>
              <a:t>Divergence or convergence ?</a:t>
            </a:r>
          </a:p>
          <a:p>
            <a:pPr algn="ctr">
              <a:buFont typeface="Arial" charset="0"/>
              <a:buNone/>
            </a:pPr>
            <a:r>
              <a:rPr lang="en-US" sz="2800" dirty="0"/>
              <a:t>Changes going forward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b="1" dirty="0" smtClean="0"/>
              <a:t>Decision Point 1</a:t>
            </a:r>
            <a:endParaRPr lang="en-US" dirty="0" smtClean="0"/>
          </a:p>
        </p:txBody>
      </p:sp>
      <p:sp>
        <p:nvSpPr>
          <p:cNvPr id="4099" name="Content Placeholder 2"/>
          <p:cNvSpPr>
            <a:spLocks noGrp="1"/>
          </p:cNvSpPr>
          <p:nvPr>
            <p:ph idx="1"/>
          </p:nvPr>
        </p:nvSpPr>
        <p:spPr/>
        <p:txBody>
          <a:bodyPr/>
          <a:lstStyle/>
          <a:p>
            <a:pPr>
              <a:buFont typeface="Arial" charset="0"/>
              <a:buNone/>
            </a:pPr>
            <a:r>
              <a:rPr lang="en-US" dirty="0" smtClean="0"/>
              <a:t>	The merit of the School Progress Index in  teacher evaluation and its  maintenance in the Maryland State Teacher Evaluation Model.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US" b="1" dirty="0" smtClean="0"/>
              <a:t>Decision Point 2</a:t>
            </a:r>
            <a:endParaRPr lang="en-US" dirty="0" smtClean="0"/>
          </a:p>
        </p:txBody>
      </p:sp>
      <p:sp>
        <p:nvSpPr>
          <p:cNvPr id="5123" name="Content Placeholder 2"/>
          <p:cNvSpPr>
            <a:spLocks noGrp="1"/>
          </p:cNvSpPr>
          <p:nvPr>
            <p:ph idx="1"/>
          </p:nvPr>
        </p:nvSpPr>
        <p:spPr/>
        <p:txBody>
          <a:bodyPr/>
          <a:lstStyle/>
          <a:p>
            <a:pPr>
              <a:buFont typeface="Arial" charset="0"/>
              <a:buNone/>
            </a:pPr>
            <a:r>
              <a:rPr lang="en-US" dirty="0" smtClean="0"/>
              <a:t>	The standardizing of three Student Learning Objectives in the Maryland State Teacher and Principal Models to include one SLO that is based on the emerging protocols for incorporating HSAs into evaluation.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en-US" b="1" dirty="0" smtClean="0"/>
              <a:t>Decision Point 3</a:t>
            </a:r>
            <a:endParaRPr lang="en-US" dirty="0" smtClean="0"/>
          </a:p>
        </p:txBody>
      </p:sp>
      <p:sp>
        <p:nvSpPr>
          <p:cNvPr id="6147" name="Content Placeholder 2"/>
          <p:cNvSpPr>
            <a:spLocks noGrp="1"/>
          </p:cNvSpPr>
          <p:nvPr>
            <p:ph idx="1"/>
          </p:nvPr>
        </p:nvSpPr>
        <p:spPr/>
        <p:txBody>
          <a:bodyPr/>
          <a:lstStyle/>
          <a:p>
            <a:pPr>
              <a:buFont typeface="Arial" charset="0"/>
              <a:buNone/>
            </a:pPr>
            <a:r>
              <a:rPr lang="en-US" dirty="0" smtClean="0"/>
              <a:t>	The determination of Effectiveness Ratings for the Maryland State Teacher and Principal Evaluation Models using a standards setting that is based upon results from the three state pilot experiences.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28600"/>
            <a:ext cx="9144000" cy="1143000"/>
          </a:xfrm>
        </p:spPr>
        <p:txBody>
          <a:bodyPr/>
          <a:lstStyle/>
          <a:p>
            <a:pPr eaLnBrk="1" hangingPunct="1"/>
            <a:r>
              <a:rPr lang="en-US" sz="3600" b="1" dirty="0" smtClean="0"/>
              <a:t>Calvert County’s approach to using the Standard Deviation to interpret performance</a:t>
            </a:r>
          </a:p>
        </p:txBody>
      </p:sp>
      <p:sp>
        <p:nvSpPr>
          <p:cNvPr id="8195" name="TextBox 5"/>
          <p:cNvSpPr txBox="1">
            <a:spLocks noChangeArrowheads="1"/>
          </p:cNvSpPr>
          <p:nvPr/>
        </p:nvSpPr>
        <p:spPr bwMode="auto">
          <a:xfrm>
            <a:off x="838200" y="4495800"/>
            <a:ext cx="7620000" cy="369888"/>
          </a:xfrm>
          <a:prstGeom prst="rect">
            <a:avLst/>
          </a:prstGeom>
          <a:noFill/>
          <a:ln w="9525">
            <a:noFill/>
            <a:miter lim="800000"/>
            <a:headEnd/>
            <a:tailEnd/>
          </a:ln>
        </p:spPr>
        <p:txBody>
          <a:bodyPr>
            <a:spAutoFit/>
          </a:bodyPr>
          <a:lstStyle/>
          <a:p>
            <a:r>
              <a:rPr lang="en-US" dirty="0"/>
              <a:t> </a:t>
            </a:r>
          </a:p>
        </p:txBody>
      </p:sp>
      <p:pic>
        <p:nvPicPr>
          <p:cNvPr id="8196" name="Picture 3"/>
          <p:cNvPicPr>
            <a:picLocks noGrp="1" noChangeAspect="1" noChangeArrowheads="1"/>
          </p:cNvPicPr>
          <p:nvPr>
            <p:ph idx="1"/>
          </p:nvPr>
        </p:nvPicPr>
        <p:blipFill>
          <a:blip r:embed="rId2" cstate="print"/>
          <a:srcRect/>
          <a:stretch>
            <a:fillRect/>
          </a:stretch>
        </p:blipFill>
        <p:spPr>
          <a:xfrm>
            <a:off x="533400" y="1524000"/>
            <a:ext cx="8229600" cy="2971800"/>
          </a:xfrm>
        </p:spPr>
      </p:pic>
      <p:sp>
        <p:nvSpPr>
          <p:cNvPr id="8197" name="TextBox 7"/>
          <p:cNvSpPr txBox="1">
            <a:spLocks noChangeArrowheads="1"/>
          </p:cNvSpPr>
          <p:nvPr/>
        </p:nvSpPr>
        <p:spPr bwMode="auto">
          <a:xfrm>
            <a:off x="914400" y="5334000"/>
            <a:ext cx="7620000" cy="369888"/>
          </a:xfrm>
          <a:prstGeom prst="rect">
            <a:avLst/>
          </a:prstGeom>
          <a:noFill/>
          <a:ln w="9525">
            <a:noFill/>
            <a:miter lim="800000"/>
            <a:headEnd/>
            <a:tailEnd/>
          </a:ln>
        </p:spPr>
        <p:txBody>
          <a:bodyPr>
            <a:spAutoFit/>
          </a:bodyPr>
          <a:lstStyle/>
          <a:p>
            <a:endParaRPr lang="en-US" dirty="0"/>
          </a:p>
        </p:txBody>
      </p:sp>
      <p:sp>
        <p:nvSpPr>
          <p:cNvPr id="8198" name="TextBox 8"/>
          <p:cNvSpPr txBox="1">
            <a:spLocks noChangeArrowheads="1"/>
          </p:cNvSpPr>
          <p:nvPr/>
        </p:nvSpPr>
        <p:spPr bwMode="auto">
          <a:xfrm>
            <a:off x="838200" y="5334000"/>
            <a:ext cx="7620000" cy="369888"/>
          </a:xfrm>
          <a:prstGeom prst="rect">
            <a:avLst/>
          </a:prstGeom>
          <a:noFill/>
          <a:ln w="9525">
            <a:noFill/>
            <a:miter lim="800000"/>
            <a:headEnd/>
            <a:tailEnd/>
          </a:ln>
        </p:spPr>
        <p:txBody>
          <a:bodyPr>
            <a:spAutoFit/>
          </a:bodyPr>
          <a:lstStyle/>
          <a:p>
            <a:endParaRPr lang="en-US" dirty="0"/>
          </a:p>
        </p:txBody>
      </p:sp>
      <p:sp>
        <p:nvSpPr>
          <p:cNvPr id="8199" name="TextBox 9"/>
          <p:cNvSpPr txBox="1">
            <a:spLocks noChangeArrowheads="1"/>
          </p:cNvSpPr>
          <p:nvPr/>
        </p:nvSpPr>
        <p:spPr bwMode="auto">
          <a:xfrm>
            <a:off x="990600" y="5486400"/>
            <a:ext cx="7620000" cy="369888"/>
          </a:xfrm>
          <a:prstGeom prst="rect">
            <a:avLst/>
          </a:prstGeom>
          <a:noFill/>
          <a:ln w="9525">
            <a:noFill/>
            <a:miter lim="800000"/>
            <a:headEnd/>
            <a:tailEnd/>
          </a:ln>
        </p:spPr>
        <p:txBody>
          <a:bodyPr>
            <a:spAutoFit/>
          </a:bodyPr>
          <a:lstStyle/>
          <a:p>
            <a:endParaRPr lang="en-US" dirty="0"/>
          </a:p>
        </p:txBody>
      </p:sp>
      <p:sp>
        <p:nvSpPr>
          <p:cNvPr id="8200" name="TextBox 10"/>
          <p:cNvSpPr txBox="1">
            <a:spLocks noChangeArrowheads="1"/>
          </p:cNvSpPr>
          <p:nvPr/>
        </p:nvSpPr>
        <p:spPr bwMode="auto">
          <a:xfrm>
            <a:off x="304800" y="4648200"/>
            <a:ext cx="8610600" cy="1938338"/>
          </a:xfrm>
          <a:prstGeom prst="rect">
            <a:avLst/>
          </a:prstGeom>
          <a:noFill/>
          <a:ln w="9525">
            <a:noFill/>
            <a:miter lim="800000"/>
            <a:headEnd/>
            <a:tailEnd/>
          </a:ln>
        </p:spPr>
        <p:txBody>
          <a:bodyPr>
            <a:spAutoFit/>
          </a:bodyPr>
          <a:lstStyle/>
          <a:p>
            <a:r>
              <a:rPr lang="en-US" sz="1600" dirty="0"/>
              <a:t>Performance spanning the grade mean by one standard deviation is considered expected and acceptable (green bracket).</a:t>
            </a:r>
          </a:p>
          <a:p>
            <a:endParaRPr lang="en-US" sz="1600" dirty="0"/>
          </a:p>
          <a:p>
            <a:r>
              <a:rPr lang="en-US" sz="1600" dirty="0"/>
              <a:t>Growth </a:t>
            </a:r>
            <a:r>
              <a:rPr lang="en-US" sz="1600" i="1" dirty="0"/>
              <a:t>more than </a:t>
            </a:r>
            <a:r>
              <a:rPr lang="en-US" sz="1600" dirty="0"/>
              <a:t>.5 STD above mean is beyond expected and commendable (blue bracket).</a:t>
            </a:r>
          </a:p>
          <a:p>
            <a:endParaRPr lang="en-US" sz="1600" dirty="0"/>
          </a:p>
          <a:p>
            <a:r>
              <a:rPr lang="en-US" sz="1600" dirty="0"/>
              <a:t>Performance .5 STD below the central range is concerning (yellow bracket); performance a full STD below mean is a significant loss and unacceptable (red bracket).</a:t>
            </a:r>
          </a:p>
          <a:p>
            <a:pPr algn="r"/>
            <a:r>
              <a:rPr lang="en-US" sz="800" dirty="0"/>
              <a:t>Slide borrowed from CCPS presentation, March 11, 2013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b="1" dirty="0" smtClean="0"/>
              <a:t>Decision Point 4</a:t>
            </a:r>
            <a:endParaRPr lang="en-US" dirty="0" smtClean="0"/>
          </a:p>
        </p:txBody>
      </p:sp>
      <p:sp>
        <p:nvSpPr>
          <p:cNvPr id="7171" name="Content Placeholder 2"/>
          <p:cNvSpPr>
            <a:spLocks noGrp="1"/>
          </p:cNvSpPr>
          <p:nvPr>
            <p:ph idx="1"/>
          </p:nvPr>
        </p:nvSpPr>
        <p:spPr/>
        <p:txBody>
          <a:bodyPr/>
          <a:lstStyle/>
          <a:p>
            <a:pPr>
              <a:buFont typeface="Arial" charset="0"/>
              <a:buNone/>
            </a:pPr>
            <a:r>
              <a:rPr lang="en-US" dirty="0" smtClean="0"/>
              <a:t>	The distribution of mini-grants that require decentralized quality control assurances on the part of LEAs should be provided  to support  local implementation needs.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en-US" b="1" dirty="0" smtClean="0"/>
              <a:t>Decision Point 5</a:t>
            </a:r>
            <a:endParaRPr lang="en-US" dirty="0" smtClean="0"/>
          </a:p>
        </p:txBody>
      </p:sp>
      <p:sp>
        <p:nvSpPr>
          <p:cNvPr id="8195" name="Content Placeholder 2"/>
          <p:cNvSpPr>
            <a:spLocks noGrp="1"/>
          </p:cNvSpPr>
          <p:nvPr>
            <p:ph idx="1"/>
          </p:nvPr>
        </p:nvSpPr>
        <p:spPr/>
        <p:txBody>
          <a:bodyPr/>
          <a:lstStyle/>
          <a:p>
            <a:pPr>
              <a:buFont typeface="Arial" charset="0"/>
              <a:buNone/>
            </a:pPr>
            <a:r>
              <a:rPr lang="en-US" dirty="0" smtClean="0"/>
              <a:t>	The determination of a method for monitoring and validating local quality controls must be designed.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b="1" dirty="0" smtClean="0"/>
              <a:t>Decision Point 6</a:t>
            </a:r>
            <a:endParaRPr lang="en-US" dirty="0" smtClean="0"/>
          </a:p>
        </p:txBody>
      </p:sp>
      <p:sp>
        <p:nvSpPr>
          <p:cNvPr id="9219" name="Content Placeholder 2"/>
          <p:cNvSpPr>
            <a:spLocks noGrp="1"/>
          </p:cNvSpPr>
          <p:nvPr>
            <p:ph idx="1"/>
          </p:nvPr>
        </p:nvSpPr>
        <p:spPr/>
        <p:txBody>
          <a:bodyPr/>
          <a:lstStyle/>
          <a:p>
            <a:pPr>
              <a:buFont typeface="Arial" charset="0"/>
              <a:buNone/>
            </a:pPr>
            <a:r>
              <a:rPr lang="en-US" dirty="0" smtClean="0"/>
              <a:t>	A plan that articulates Teacher and Principal Evaluation with the concurrent initiatives of the Common Core State Standards and the PARCC Assessments must be finalized and communicated.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b="1" dirty="0" smtClean="0"/>
              <a:t>Decision Point 7</a:t>
            </a:r>
            <a:endParaRPr lang="en-US" dirty="0" smtClean="0"/>
          </a:p>
        </p:txBody>
      </p:sp>
      <p:sp>
        <p:nvSpPr>
          <p:cNvPr id="10243" name="Content Placeholder 2"/>
          <p:cNvSpPr>
            <a:spLocks noGrp="1"/>
          </p:cNvSpPr>
          <p:nvPr>
            <p:ph idx="1"/>
          </p:nvPr>
        </p:nvSpPr>
        <p:spPr/>
        <p:txBody>
          <a:bodyPr/>
          <a:lstStyle/>
          <a:p>
            <a:pPr>
              <a:buFont typeface="Arial" charset="0"/>
              <a:buNone/>
            </a:pPr>
            <a:r>
              <a:rPr lang="en-US" dirty="0" smtClean="0"/>
              <a:t>	Determinations regarding either approved local models or defaulting to the Maryland State Teacher or Principal Models must be  rendered as quickly as possible after the     June 7, 2013, submission date.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1143000"/>
          </a:xfrm>
        </p:spPr>
        <p:txBody>
          <a:bodyPr/>
          <a:lstStyle/>
          <a:p>
            <a:pPr eaLnBrk="1" hangingPunct="1"/>
            <a:r>
              <a:rPr lang="en-US" sz="3600" b="1" dirty="0" smtClean="0"/>
              <a:t>M-TAI 2 Means, STDs, and Tiers</a:t>
            </a:r>
          </a:p>
        </p:txBody>
      </p:sp>
      <p:pic>
        <p:nvPicPr>
          <p:cNvPr id="9219" name="Picture 2"/>
          <p:cNvPicPr>
            <a:picLocks noGrp="1" noChangeAspect="1" noChangeArrowheads="1"/>
          </p:cNvPicPr>
          <p:nvPr>
            <p:ph idx="1"/>
          </p:nvPr>
        </p:nvPicPr>
        <p:blipFill>
          <a:blip r:embed="rId2" cstate="print"/>
          <a:srcRect/>
          <a:stretch>
            <a:fillRect/>
          </a:stretch>
        </p:blipFill>
        <p:spPr>
          <a:xfrm>
            <a:off x="762000" y="1524000"/>
            <a:ext cx="7543800" cy="3048000"/>
          </a:xfrm>
        </p:spPr>
      </p:pic>
      <p:sp>
        <p:nvSpPr>
          <p:cNvPr id="9220" name="TextBox 5"/>
          <p:cNvSpPr txBox="1">
            <a:spLocks noChangeArrowheads="1"/>
          </p:cNvSpPr>
          <p:nvPr/>
        </p:nvSpPr>
        <p:spPr bwMode="auto">
          <a:xfrm>
            <a:off x="304800" y="4724400"/>
            <a:ext cx="8458200" cy="1816100"/>
          </a:xfrm>
          <a:prstGeom prst="rect">
            <a:avLst/>
          </a:prstGeom>
          <a:noFill/>
          <a:ln w="9525">
            <a:noFill/>
            <a:miter lim="800000"/>
            <a:headEnd/>
            <a:tailEnd/>
          </a:ln>
        </p:spPr>
        <p:txBody>
          <a:bodyPr>
            <a:spAutoFit/>
          </a:bodyPr>
          <a:lstStyle/>
          <a:p>
            <a:r>
              <a:rPr lang="en-US" sz="1600" dirty="0">
                <a:latin typeface="Calibri" pitchFamily="34" charset="0"/>
              </a:rPr>
              <a:t>Protecting the 10 cells that distinguish M-TAI 2 raises the means, from a minimum of  .09 to a maximum of .2.  The state means now center comfortably around 2.0: a year’s growth.</a:t>
            </a:r>
          </a:p>
          <a:p>
            <a:endParaRPr lang="en-US" sz="1600" dirty="0">
              <a:latin typeface="Calibri" pitchFamily="34" charset="0"/>
            </a:endParaRPr>
          </a:p>
          <a:p>
            <a:r>
              <a:rPr lang="en-US" sz="1600" dirty="0">
                <a:latin typeface="Calibri" pitchFamily="34" charset="0"/>
              </a:rPr>
              <a:t>The Standard Deviations narrow slightly, from -.01 to -.08.</a:t>
            </a:r>
          </a:p>
          <a:p>
            <a:endParaRPr lang="en-US" sz="1600" dirty="0">
              <a:latin typeface="Calibri" pitchFamily="34" charset="0"/>
            </a:endParaRPr>
          </a:p>
          <a:p>
            <a:r>
              <a:rPr lang="en-US" sz="1600" dirty="0">
                <a:latin typeface="Calibri" pitchFamily="34" charset="0"/>
              </a:rPr>
              <a:t>The perceptual result is that M-TAI 2 is more precise capturing high effective and ineffective performance.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5400"/>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t>Student Learning Objectives</a:t>
            </a:r>
          </a:p>
        </p:txBody>
      </p:sp>
      <p:sp>
        <p:nvSpPr>
          <p:cNvPr id="12291" name="Content Placeholder 2"/>
          <p:cNvSpPr>
            <a:spLocks noGrp="1"/>
          </p:cNvSpPr>
          <p:nvPr>
            <p:ph idx="1"/>
          </p:nvPr>
        </p:nvSpPr>
        <p:spPr>
          <a:xfrm>
            <a:off x="152400" y="1371600"/>
            <a:ext cx="8991600" cy="4953000"/>
          </a:xfrm>
        </p:spPr>
        <p:txBody>
          <a:bodyPr/>
          <a:lstStyle/>
          <a:p>
            <a:pPr>
              <a:buFont typeface="Wingdings" pitchFamily="2" charset="2"/>
              <a:buChar char="§"/>
              <a:defRPr/>
            </a:pPr>
            <a:r>
              <a:rPr lang="en-US" dirty="0" smtClean="0"/>
              <a:t>Up to 50% of the evaluation may be based on SLOs</a:t>
            </a:r>
          </a:p>
          <a:p>
            <a:pPr>
              <a:buFont typeface="Wingdings" pitchFamily="2" charset="2"/>
              <a:buChar char="§"/>
              <a:defRPr/>
            </a:pPr>
            <a:r>
              <a:rPr lang="en-US" dirty="0" smtClean="0"/>
              <a:t>Recommend no less than two, no more than four SLOs for a teacher and/or principal</a:t>
            </a:r>
          </a:p>
          <a:p>
            <a:pPr>
              <a:buFont typeface="Wingdings" pitchFamily="2" charset="2"/>
              <a:buChar char="§"/>
              <a:defRPr/>
            </a:pPr>
            <a:r>
              <a:rPr lang="en-US" dirty="0" smtClean="0"/>
              <a:t>SLOs are equally weighted </a:t>
            </a:r>
          </a:p>
          <a:p>
            <a:pPr>
              <a:buFont typeface="Wingdings" pitchFamily="2" charset="2"/>
              <a:buChar char="§"/>
              <a:defRPr/>
            </a:pPr>
            <a:r>
              <a:rPr lang="en-US" dirty="0" smtClean="0"/>
              <a:t>SLO points are earned based on the degree to which achievement targets are met</a:t>
            </a:r>
          </a:p>
          <a:p>
            <a:pPr lvl="1">
              <a:buFont typeface="Arial" pitchFamily="34" charset="0"/>
              <a:buChar char="•"/>
              <a:defRPr/>
            </a:pPr>
            <a:r>
              <a:rPr lang="en-US" dirty="0" smtClean="0"/>
              <a:t>Full attainment </a:t>
            </a:r>
          </a:p>
          <a:p>
            <a:pPr lvl="1">
              <a:buFont typeface="Arial" pitchFamily="34" charset="0"/>
              <a:buChar char="•"/>
              <a:defRPr/>
            </a:pPr>
            <a:r>
              <a:rPr lang="en-US" dirty="0" smtClean="0"/>
              <a:t>Partial attainment</a:t>
            </a:r>
          </a:p>
          <a:p>
            <a:pPr lvl="1">
              <a:buFont typeface="Arial" pitchFamily="34" charset="0"/>
              <a:buChar char="•"/>
              <a:defRPr/>
            </a:pPr>
            <a:r>
              <a:rPr lang="en-US" dirty="0" smtClean="0"/>
              <a:t>Insufficient attainment</a:t>
            </a:r>
          </a:p>
          <a:p>
            <a:pPr>
              <a:defRPr/>
            </a:pPr>
            <a:endParaRPr lang="en-US" dirty="0" smtClean="0"/>
          </a:p>
          <a:p>
            <a:pPr marL="0" indent="0"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143000"/>
          </a:xfrm>
          <a:solidFill>
            <a:schemeClr val="tx2">
              <a:lumMod val="40000"/>
              <a:lumOff val="60000"/>
            </a:schemeClr>
          </a:solidFill>
        </p:spPr>
        <p:txBody>
          <a:bodyPr rtlCol="0">
            <a:normAutofit/>
          </a:bodyPr>
          <a:lstStyle/>
          <a:p>
            <a:pPr eaLnBrk="1" fontAlgn="auto" hangingPunct="1">
              <a:spcAft>
                <a:spcPts val="0"/>
              </a:spcAft>
              <a:defRPr/>
            </a:pPr>
            <a:r>
              <a:rPr lang="en-US" sz="3600" b="1" dirty="0" smtClean="0"/>
              <a:t>A Student Learning Objective (S.L.O.) is…</a:t>
            </a:r>
          </a:p>
        </p:txBody>
      </p:sp>
      <p:graphicFrame>
        <p:nvGraphicFramePr>
          <p:cNvPr id="6" name="Content Placeholder 5"/>
          <p:cNvGraphicFramePr>
            <a:graphicFrameLocks noGrp="1"/>
          </p:cNvGraphicFramePr>
          <p:nvPr>
            <p:ph idx="1"/>
          </p:nvPr>
        </p:nvGraphicFramePr>
        <p:xfrm>
          <a:off x="304800" y="12954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TextBox 6"/>
          <p:cNvSpPr txBox="1">
            <a:spLocks noChangeArrowheads="1"/>
          </p:cNvSpPr>
          <p:nvPr/>
        </p:nvSpPr>
        <p:spPr bwMode="auto">
          <a:xfrm>
            <a:off x="685800" y="6627813"/>
            <a:ext cx="5638800" cy="230187"/>
          </a:xfrm>
          <a:prstGeom prst="rect">
            <a:avLst/>
          </a:prstGeom>
          <a:noFill/>
          <a:ln w="9525">
            <a:noFill/>
            <a:miter lim="800000"/>
            <a:headEnd/>
            <a:tailEnd/>
          </a:ln>
        </p:spPr>
        <p:txBody>
          <a:bodyPr>
            <a:spAutoFit/>
          </a:bodyPr>
          <a:lstStyle/>
          <a:p>
            <a:r>
              <a:rPr lang="en-US" sz="900" i="1" dirty="0">
                <a:cs typeface="Arial" charset="0"/>
              </a:rPr>
              <a:t>Adapted from New York State District-wide Growth Goal Setting Process – Road Map for Districts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C:\Users\eneal\AppData\Local\Microsoft\Windows\Temporary Internet Files\Content.IE5\W89V3VIW\MC900439586[1].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143000" y="990600"/>
            <a:ext cx="6858000" cy="5867400"/>
          </a:xfrm>
          <a:prstGeom prst="rect">
            <a:avLst/>
          </a:prstGeom>
          <a:noFill/>
          <a:effectLst>
            <a:outerShdw blurRad="76200" dir="18900000" sy="23000" kx="-1200000" algn="bl" rotWithShape="0">
              <a:prstClr val="black">
                <a:alpha val="20000"/>
              </a:prstClr>
            </a:outerShdw>
          </a:effectLst>
        </p:spPr>
      </p:pic>
      <p:sp>
        <p:nvSpPr>
          <p:cNvPr id="4" name="Slide Number Placeholder 3"/>
          <p:cNvSpPr>
            <a:spLocks noGrp="1"/>
          </p:cNvSpPr>
          <p:nvPr>
            <p:ph type="sldNum" sz="quarter" idx="12"/>
          </p:nvPr>
        </p:nvSpPr>
        <p:spPr/>
        <p:txBody>
          <a:bodyPr/>
          <a:lstStyle/>
          <a:p>
            <a:pPr>
              <a:defRPr/>
            </a:pPr>
            <a:endParaRPr lang="en-US" dirty="0"/>
          </a:p>
        </p:txBody>
      </p:sp>
      <p:sp>
        <p:nvSpPr>
          <p:cNvPr id="5124" name="Content Placeholder 1"/>
          <p:cNvSpPr txBox="1">
            <a:spLocks/>
          </p:cNvSpPr>
          <p:nvPr/>
        </p:nvSpPr>
        <p:spPr bwMode="auto">
          <a:xfrm>
            <a:off x="762000" y="1371600"/>
            <a:ext cx="8229600" cy="5257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a:latin typeface="Calibri" pitchFamily="34" charset="0"/>
              </a:rPr>
              <a:t>STEP 1 - Data Review</a:t>
            </a:r>
          </a:p>
          <a:p>
            <a:pPr marL="342900" indent="-342900" eaLnBrk="0" hangingPunct="0">
              <a:spcBef>
                <a:spcPct val="20000"/>
              </a:spcBef>
              <a:buFont typeface="Arial" charset="0"/>
              <a:buChar char="•"/>
            </a:pPr>
            <a:r>
              <a:rPr lang="en-US" sz="3200" dirty="0">
                <a:latin typeface="Calibri" pitchFamily="34" charset="0"/>
              </a:rPr>
              <a:t>STEP 2 – SLO Development</a:t>
            </a:r>
          </a:p>
          <a:p>
            <a:pPr marL="342900" indent="-342900" eaLnBrk="0" hangingPunct="0">
              <a:spcBef>
                <a:spcPct val="20000"/>
              </a:spcBef>
              <a:buFont typeface="Arial" charset="0"/>
              <a:buChar char="•"/>
            </a:pPr>
            <a:r>
              <a:rPr lang="en-US" sz="3200" dirty="0">
                <a:latin typeface="Calibri" pitchFamily="34" charset="0"/>
              </a:rPr>
              <a:t>STEP 3 - Review and Approval Conference</a:t>
            </a:r>
          </a:p>
          <a:p>
            <a:pPr marL="342900" indent="-342900" eaLnBrk="0" hangingPunct="0">
              <a:spcBef>
                <a:spcPct val="20000"/>
              </a:spcBef>
              <a:buFont typeface="Arial" charset="0"/>
              <a:buChar char="•"/>
            </a:pPr>
            <a:r>
              <a:rPr lang="en-US" sz="3200" dirty="0">
                <a:latin typeface="Calibri" pitchFamily="34" charset="0"/>
              </a:rPr>
              <a:t>STEP 4 - Mid-Interval Conference</a:t>
            </a:r>
          </a:p>
          <a:p>
            <a:pPr marL="342900" indent="-342900" eaLnBrk="0" hangingPunct="0">
              <a:spcBef>
                <a:spcPct val="20000"/>
              </a:spcBef>
              <a:buFont typeface="Arial" charset="0"/>
              <a:buChar char="•"/>
            </a:pPr>
            <a:r>
              <a:rPr lang="en-US" sz="3200" dirty="0">
                <a:latin typeface="Calibri" pitchFamily="34" charset="0"/>
              </a:rPr>
              <a:t>STEP 5 - Final SLO Review</a:t>
            </a:r>
          </a:p>
          <a:p>
            <a:pPr marL="342900" indent="-342900" eaLnBrk="0" hangingPunct="0">
              <a:spcBef>
                <a:spcPct val="20000"/>
              </a:spcBef>
              <a:buFont typeface="Arial" charset="0"/>
              <a:buChar char="•"/>
            </a:pPr>
            <a:r>
              <a:rPr lang="en-US" sz="3200" dirty="0">
                <a:latin typeface="Calibri" pitchFamily="34" charset="0"/>
              </a:rPr>
              <a:t>STEP 6 – Integration of SLO Results</a:t>
            </a:r>
          </a:p>
          <a:p>
            <a:pPr marL="342900" indent="-342900" eaLnBrk="0" hangingPunct="0">
              <a:spcBef>
                <a:spcPct val="20000"/>
              </a:spcBef>
              <a:buFont typeface="Arial" charset="0"/>
              <a:buChar char="•"/>
            </a:pPr>
            <a:r>
              <a:rPr lang="en-US" sz="3200" dirty="0">
                <a:latin typeface="Calibri" pitchFamily="34" charset="0"/>
              </a:rPr>
              <a:t>STEP 7 – Professional Development</a:t>
            </a:r>
          </a:p>
          <a:p>
            <a:pPr marL="342900" indent="-342900" eaLnBrk="0" hangingPunct="0">
              <a:spcBef>
                <a:spcPct val="20000"/>
              </a:spcBef>
              <a:buFont typeface="Arial" charset="0"/>
              <a:buChar char="•"/>
            </a:pPr>
            <a:r>
              <a:rPr lang="en-US" sz="3200" dirty="0">
                <a:latin typeface="Calibri" pitchFamily="34" charset="0"/>
              </a:rPr>
              <a:t>STEP 8 – Next steps</a:t>
            </a:r>
          </a:p>
          <a:p>
            <a:pPr marL="342900" indent="-342900" eaLnBrk="0" hangingPunct="0">
              <a:spcBef>
                <a:spcPct val="20000"/>
              </a:spcBef>
              <a:buFont typeface="Arial" charset="0"/>
              <a:buChar char="•"/>
            </a:pPr>
            <a:endParaRPr lang="en-US" sz="3200" dirty="0">
              <a:latin typeface="Calibri" pitchFamily="34" charset="0"/>
            </a:endParaRPr>
          </a:p>
        </p:txBody>
      </p:sp>
      <p:sp>
        <p:nvSpPr>
          <p:cNvPr id="10" name="Title 2"/>
          <p:cNvSpPr txBox="1">
            <a:spLocks/>
          </p:cNvSpPr>
          <p:nvPr/>
        </p:nvSpPr>
        <p:spPr>
          <a:xfrm>
            <a:off x="0" y="0"/>
            <a:ext cx="9144000" cy="1143000"/>
          </a:xfrm>
          <a:prstGeom prst="rect">
            <a:avLst/>
          </a:prstGeom>
          <a:solidFill>
            <a:schemeClr val="tx2">
              <a:lumMod val="40000"/>
              <a:lumOff val="60000"/>
            </a:schemeClr>
          </a:solidFill>
        </p:spPr>
        <p:txBody>
          <a:bodyPr/>
          <a:lstStyle/>
          <a:p>
            <a:pPr algn="ctr" eaLnBrk="0" fontAlgn="auto" hangingPunct="0">
              <a:spcBef>
                <a:spcPts val="0"/>
              </a:spcBef>
              <a:spcAft>
                <a:spcPts val="0"/>
              </a:spcAft>
              <a:defRPr/>
            </a:pPr>
            <a:r>
              <a:rPr lang="en-US" sz="3600" b="1" dirty="0" smtClean="0">
                <a:latin typeface="+mj-lt"/>
                <a:ea typeface="+mj-ea"/>
                <a:cs typeface="+mj-cs"/>
              </a:rPr>
              <a:t>S.L.O</a:t>
            </a:r>
            <a:r>
              <a:rPr lang="en-US" sz="3600" b="1" dirty="0">
                <a:latin typeface="+mj-lt"/>
                <a:ea typeface="+mj-ea"/>
                <a:cs typeface="+mj-cs"/>
              </a:rPr>
              <a:t>. Process </a:t>
            </a:r>
          </a:p>
        </p:txBody>
      </p:sp>
      <p:sp>
        <p:nvSpPr>
          <p:cNvPr id="11" name="Slide Number Placeholder 3"/>
          <p:cNvSpPr txBox="1">
            <a:spLocks/>
          </p:cNvSpPr>
          <p:nvPr/>
        </p:nvSpPr>
        <p:spPr>
          <a:xfrm>
            <a:off x="6629400" y="6324600"/>
            <a:ext cx="2133600" cy="365125"/>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3458</Words>
  <Application>Microsoft Office PowerPoint</Application>
  <PresentationFormat>On-screen Show (4:3)</PresentationFormat>
  <Paragraphs>682</Paragraphs>
  <Slides>53</Slides>
  <Notes>22</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13_Office Theme</vt:lpstr>
      <vt:lpstr>14_Office Theme</vt:lpstr>
      <vt:lpstr>15_Office Theme</vt:lpstr>
      <vt:lpstr> Teacher and Principal Evaluation Work Session   May 9, 2013   </vt:lpstr>
      <vt:lpstr> Can we measure student growth ? </vt:lpstr>
      <vt:lpstr>TRSG Matrix showing typical objectionable pattern</vt:lpstr>
      <vt:lpstr> Maryland Tiered Achievement Index </vt:lpstr>
      <vt:lpstr>Calvert County’s approach to using the Standard Deviation to interpret performance</vt:lpstr>
      <vt:lpstr>M-TAI 2 Means, STDs, and Tiers</vt:lpstr>
      <vt:lpstr>Student Learning Objectives</vt:lpstr>
      <vt:lpstr>A Student Learning Objective (S.L.O.) is…</vt:lpstr>
      <vt:lpstr>Slide 9</vt:lpstr>
      <vt:lpstr>  “Building the skills of teachers and principals to successfully implement SLOs  is fundamental to success.”   Community Training and Assistance Center  </vt:lpstr>
      <vt:lpstr>  Can we attribute the growth of the student to the work of the teacher or principal ?  </vt:lpstr>
      <vt:lpstr>  Attributing Individual Measures: MSAs </vt:lpstr>
      <vt:lpstr> Attributions</vt:lpstr>
      <vt:lpstr>  Attributing Collective Measures: School Progress Index</vt:lpstr>
      <vt:lpstr>Slide 15</vt:lpstr>
      <vt:lpstr>Translating SPI into Evaluation Percentage</vt:lpstr>
      <vt:lpstr>20% MSA &amp; 30% SLO vs. 20% MSA/10% SPI/20% SLO Top 2 and bottom 2 panels sorted by Delta (n=182 total)</vt:lpstr>
      <vt:lpstr>20% MSA &amp; 30% SLO vs. 20% MSA/10% SPI/20% SLO  Trial Findings</vt:lpstr>
      <vt:lpstr>20% MSA/30% SLO v. 10% MSA/10% SPI/30% SLO  Top 2 and bottom 2 panels sorted by Delta (n=182 total)</vt:lpstr>
      <vt:lpstr>20% MSA &amp; 30% SLO vs.10% MSA/10% SPI &amp; 30% SLO Trial Findings</vt:lpstr>
      <vt:lpstr> Attributing Shared Measures: Grade,Team  &amp; Subject Indices</vt:lpstr>
      <vt:lpstr>Top and bottom of a GLI distribution, sorted by Delta, showing 20/30 and 10/10 also (n=182 total)</vt:lpstr>
      <vt:lpstr>A sample Grade Level Index….  Trial Findings</vt:lpstr>
      <vt:lpstr>Can we make it fair ?</vt:lpstr>
      <vt:lpstr>More Time </vt:lpstr>
      <vt:lpstr>Immediate Data MSDE will Require to Close out the Field  Test</vt:lpstr>
      <vt:lpstr>Additional Data Requested from Three LEAs Testing the State Model</vt:lpstr>
      <vt:lpstr> WestEd Data Analysis </vt:lpstr>
      <vt:lpstr>Slide 29</vt:lpstr>
      <vt:lpstr>MSDE Communication Efforts</vt:lpstr>
      <vt:lpstr> Student Learning Objectives Quality Control Components  </vt:lpstr>
      <vt:lpstr>MSDE Professional Development Efforts</vt:lpstr>
      <vt:lpstr>MSDE Professional Development Efforts</vt:lpstr>
      <vt:lpstr>MSDE Professional Development Efforts</vt:lpstr>
      <vt:lpstr>MSDE Professional Development Efforts</vt:lpstr>
      <vt:lpstr>SLO Training Modules</vt:lpstr>
      <vt:lpstr>SLO Modules</vt:lpstr>
      <vt:lpstr>Slide 38</vt:lpstr>
      <vt:lpstr>Slide 39</vt:lpstr>
      <vt:lpstr>Slide 40</vt:lpstr>
      <vt:lpstr>Slide 41</vt:lpstr>
      <vt:lpstr>Slide 42</vt:lpstr>
      <vt:lpstr>Professional Development  for 2013-2014</vt:lpstr>
      <vt:lpstr>Will it make a difference in the performance of students, teachers, and principals?  </vt:lpstr>
      <vt:lpstr>WestEd:</vt:lpstr>
      <vt:lpstr>Decision Points  </vt:lpstr>
      <vt:lpstr>Decision Point 1</vt:lpstr>
      <vt:lpstr>Decision Point 2</vt:lpstr>
      <vt:lpstr>Decision Point 3</vt:lpstr>
      <vt:lpstr>Decision Point 4</vt:lpstr>
      <vt:lpstr>Decision Point 5</vt:lpstr>
      <vt:lpstr>Decision Point 6</vt:lpstr>
      <vt:lpstr>Decision Point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dvolrath</dc:creator>
  <cp:lastModifiedBy>CNecessary</cp:lastModifiedBy>
  <cp:revision>11</cp:revision>
  <dcterms:created xsi:type="dcterms:W3CDTF">2013-05-07T13:43:49Z</dcterms:created>
  <dcterms:modified xsi:type="dcterms:W3CDTF">2013-05-09T18:38:51Z</dcterms:modified>
</cp:coreProperties>
</file>